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58"/>
  </p:notesMasterIdLst>
  <p:sldIdLst>
    <p:sldId id="780" r:id="rId2"/>
    <p:sldId id="632" r:id="rId3"/>
    <p:sldId id="666" r:id="rId4"/>
    <p:sldId id="683" r:id="rId5"/>
    <p:sldId id="702" r:id="rId6"/>
    <p:sldId id="675" r:id="rId7"/>
    <p:sldId id="676" r:id="rId8"/>
    <p:sldId id="761" r:id="rId9"/>
    <p:sldId id="788" r:id="rId10"/>
    <p:sldId id="674" r:id="rId11"/>
    <p:sldId id="711" r:id="rId12"/>
    <p:sldId id="800" r:id="rId13"/>
    <p:sldId id="698" r:id="rId14"/>
    <p:sldId id="633" r:id="rId15"/>
    <p:sldId id="784" r:id="rId16"/>
    <p:sldId id="324" r:id="rId17"/>
    <p:sldId id="333" r:id="rId18"/>
    <p:sldId id="703" r:id="rId19"/>
    <p:sldId id="361" r:id="rId20"/>
    <p:sldId id="326" r:id="rId21"/>
    <p:sldId id="407" r:id="rId22"/>
    <p:sldId id="354" r:id="rId23"/>
    <p:sldId id="614" r:id="rId24"/>
    <p:sldId id="523" r:id="rId25"/>
    <p:sldId id="753" r:id="rId26"/>
    <p:sldId id="415" r:id="rId27"/>
    <p:sldId id="796" r:id="rId28"/>
    <p:sldId id="785" r:id="rId29"/>
    <p:sldId id="420" r:id="rId30"/>
    <p:sldId id="589" r:id="rId31"/>
    <p:sldId id="590" r:id="rId32"/>
    <p:sldId id="464" r:id="rId33"/>
    <p:sldId id="470" r:id="rId34"/>
    <p:sldId id="476" r:id="rId35"/>
    <p:sldId id="744" r:id="rId36"/>
    <p:sldId id="483" r:id="rId37"/>
    <p:sldId id="616" r:id="rId38"/>
    <p:sldId id="634" r:id="rId39"/>
    <p:sldId id="618" r:id="rId40"/>
    <p:sldId id="485" r:id="rId41"/>
    <p:sldId id="762" r:id="rId42"/>
    <p:sldId id="454" r:id="rId43"/>
    <p:sldId id="635" r:id="rId44"/>
    <p:sldId id="792" r:id="rId45"/>
    <p:sldId id="791" r:id="rId46"/>
    <p:sldId id="763" r:id="rId47"/>
    <p:sldId id="489" r:id="rId48"/>
    <p:sldId id="491" r:id="rId49"/>
    <p:sldId id="494" r:id="rId50"/>
    <p:sldId id="619" r:id="rId51"/>
    <p:sldId id="620" r:id="rId52"/>
    <p:sldId id="764" r:id="rId53"/>
    <p:sldId id="765" r:id="rId54"/>
    <p:sldId id="766" r:id="rId55"/>
    <p:sldId id="767" r:id="rId56"/>
    <p:sldId id="455" r:id="rId57"/>
    <p:sldId id="499" r:id="rId58"/>
    <p:sldId id="458" r:id="rId59"/>
    <p:sldId id="789" r:id="rId60"/>
    <p:sldId id="621" r:id="rId61"/>
    <p:sldId id="773" r:id="rId62"/>
    <p:sldId id="772" r:id="rId63"/>
    <p:sldId id="542" r:id="rId64"/>
    <p:sldId id="793" r:id="rId65"/>
    <p:sldId id="638" r:id="rId66"/>
    <p:sldId id="640" r:id="rId67"/>
    <p:sldId id="641" r:id="rId68"/>
    <p:sldId id="561" r:id="rId69"/>
    <p:sldId id="568" r:id="rId70"/>
    <p:sldId id="566" r:id="rId71"/>
    <p:sldId id="576" r:id="rId72"/>
    <p:sldId id="798" r:id="rId73"/>
    <p:sldId id="582" r:id="rId74"/>
    <p:sldId id="585" r:id="rId75"/>
    <p:sldId id="774" r:id="rId76"/>
    <p:sldId id="588" r:id="rId77"/>
    <p:sldId id="591" r:id="rId78"/>
    <p:sldId id="726" r:id="rId79"/>
    <p:sldId id="755" r:id="rId80"/>
    <p:sldId id="646" r:id="rId81"/>
    <p:sldId id="647" r:id="rId82"/>
    <p:sldId id="649" r:id="rId83"/>
    <p:sldId id="650" r:id="rId84"/>
    <p:sldId id="756" r:id="rId85"/>
    <p:sldId id="716" r:id="rId86"/>
    <p:sldId id="715" r:id="rId87"/>
    <p:sldId id="712" r:id="rId88"/>
    <p:sldId id="799" r:id="rId89"/>
    <p:sldId id="783" r:id="rId90"/>
    <p:sldId id="713" r:id="rId91"/>
    <p:sldId id="707" r:id="rId92"/>
    <p:sldId id="708" r:id="rId93"/>
    <p:sldId id="592" r:id="rId94"/>
    <p:sldId id="612" r:id="rId95"/>
    <p:sldId id="797" r:id="rId96"/>
    <p:sldId id="727" r:id="rId97"/>
    <p:sldId id="801" r:id="rId98"/>
    <p:sldId id="722" r:id="rId99"/>
    <p:sldId id="723" r:id="rId100"/>
    <p:sldId id="724" r:id="rId101"/>
    <p:sldId id="790" r:id="rId102"/>
    <p:sldId id="725" r:id="rId103"/>
    <p:sldId id="757" r:id="rId104"/>
    <p:sldId id="579" r:id="rId105"/>
    <p:sldId id="594" r:id="rId106"/>
    <p:sldId id="595" r:id="rId107"/>
    <p:sldId id="596" r:id="rId108"/>
    <p:sldId id="597" r:id="rId109"/>
    <p:sldId id="598" r:id="rId110"/>
    <p:sldId id="599" r:id="rId111"/>
    <p:sldId id="600" r:id="rId112"/>
    <p:sldId id="601" r:id="rId113"/>
    <p:sldId id="602" r:id="rId114"/>
    <p:sldId id="802" r:id="rId115"/>
    <p:sldId id="604" r:id="rId116"/>
    <p:sldId id="622" r:id="rId117"/>
    <p:sldId id="605" r:id="rId118"/>
    <p:sldId id="606" r:id="rId119"/>
    <p:sldId id="729" r:id="rId120"/>
    <p:sldId id="775" r:id="rId121"/>
    <p:sldId id="730" r:id="rId122"/>
    <p:sldId id="731" r:id="rId123"/>
    <p:sldId id="750" r:id="rId124"/>
    <p:sldId id="748" r:id="rId125"/>
    <p:sldId id="749" r:id="rId126"/>
    <p:sldId id="710" r:id="rId127"/>
    <p:sldId id="732" r:id="rId128"/>
    <p:sldId id="733" r:id="rId129"/>
    <p:sldId id="737" r:id="rId130"/>
    <p:sldId id="738" r:id="rId131"/>
    <p:sldId id="739" r:id="rId132"/>
    <p:sldId id="759" r:id="rId133"/>
    <p:sldId id="643" r:id="rId134"/>
    <p:sldId id="644" r:id="rId135"/>
    <p:sldId id="645" r:id="rId136"/>
    <p:sldId id="642" r:id="rId137"/>
    <p:sldId id="760" r:id="rId138"/>
    <p:sldId id="758" r:id="rId139"/>
    <p:sldId id="742" r:id="rId140"/>
    <p:sldId id="719" r:id="rId141"/>
    <p:sldId id="752" r:id="rId142"/>
    <p:sldId id="778" r:id="rId143"/>
    <p:sldId id="740" r:id="rId144"/>
    <p:sldId id="741" r:id="rId145"/>
    <p:sldId id="803" r:id="rId146"/>
    <p:sldId id="745" r:id="rId147"/>
    <p:sldId id="786" r:id="rId148"/>
    <p:sldId id="611" r:id="rId149"/>
    <p:sldId id="720" r:id="rId150"/>
    <p:sldId id="779" r:id="rId151"/>
    <p:sldId id="776" r:id="rId152"/>
    <p:sldId id="787" r:id="rId153"/>
    <p:sldId id="782" r:id="rId154"/>
    <p:sldId id="381" r:id="rId155"/>
    <p:sldId id="751" r:id="rId156"/>
    <p:sldId id="794" r:id="rId15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80D650D-3F4D-41AF-A784-2284DC38047F}">
          <p14:sldIdLst>
            <p14:sldId id="780"/>
            <p14:sldId id="632"/>
            <p14:sldId id="666"/>
            <p14:sldId id="683"/>
            <p14:sldId id="702"/>
            <p14:sldId id="675"/>
            <p14:sldId id="676"/>
            <p14:sldId id="761"/>
            <p14:sldId id="788"/>
            <p14:sldId id="674"/>
            <p14:sldId id="711"/>
            <p14:sldId id="800"/>
            <p14:sldId id="698"/>
            <p14:sldId id="633"/>
            <p14:sldId id="784"/>
            <p14:sldId id="324"/>
            <p14:sldId id="333"/>
            <p14:sldId id="703"/>
            <p14:sldId id="361"/>
            <p14:sldId id="326"/>
            <p14:sldId id="407"/>
            <p14:sldId id="354"/>
            <p14:sldId id="614"/>
            <p14:sldId id="523"/>
            <p14:sldId id="753"/>
            <p14:sldId id="415"/>
            <p14:sldId id="796"/>
            <p14:sldId id="785"/>
            <p14:sldId id="420"/>
            <p14:sldId id="589"/>
            <p14:sldId id="590"/>
            <p14:sldId id="464"/>
            <p14:sldId id="470"/>
            <p14:sldId id="476"/>
            <p14:sldId id="744"/>
            <p14:sldId id="483"/>
            <p14:sldId id="616"/>
            <p14:sldId id="634"/>
            <p14:sldId id="618"/>
            <p14:sldId id="485"/>
            <p14:sldId id="762"/>
            <p14:sldId id="454"/>
            <p14:sldId id="635"/>
            <p14:sldId id="792"/>
            <p14:sldId id="791"/>
            <p14:sldId id="763"/>
            <p14:sldId id="489"/>
            <p14:sldId id="491"/>
            <p14:sldId id="494"/>
            <p14:sldId id="619"/>
            <p14:sldId id="620"/>
            <p14:sldId id="764"/>
            <p14:sldId id="765"/>
            <p14:sldId id="766"/>
            <p14:sldId id="767"/>
            <p14:sldId id="455"/>
            <p14:sldId id="499"/>
            <p14:sldId id="458"/>
            <p14:sldId id="789"/>
            <p14:sldId id="621"/>
            <p14:sldId id="773"/>
            <p14:sldId id="772"/>
            <p14:sldId id="542"/>
            <p14:sldId id="793"/>
            <p14:sldId id="638"/>
            <p14:sldId id="640"/>
            <p14:sldId id="641"/>
            <p14:sldId id="561"/>
            <p14:sldId id="568"/>
            <p14:sldId id="566"/>
            <p14:sldId id="576"/>
            <p14:sldId id="798"/>
            <p14:sldId id="582"/>
            <p14:sldId id="585"/>
            <p14:sldId id="774"/>
            <p14:sldId id="588"/>
            <p14:sldId id="591"/>
            <p14:sldId id="726"/>
            <p14:sldId id="755"/>
            <p14:sldId id="646"/>
            <p14:sldId id="647"/>
          </p14:sldIdLst>
        </p14:section>
        <p14:section name="Untitled Section" id="{C1E8BBA7-31C4-45C6-A196-D4054801A69F}">
          <p14:sldIdLst>
            <p14:sldId id="649"/>
            <p14:sldId id="650"/>
            <p14:sldId id="756"/>
            <p14:sldId id="716"/>
            <p14:sldId id="715"/>
            <p14:sldId id="712"/>
            <p14:sldId id="799"/>
            <p14:sldId id="783"/>
            <p14:sldId id="713"/>
            <p14:sldId id="707"/>
            <p14:sldId id="708"/>
            <p14:sldId id="592"/>
            <p14:sldId id="612"/>
            <p14:sldId id="797"/>
            <p14:sldId id="727"/>
            <p14:sldId id="801"/>
            <p14:sldId id="722"/>
            <p14:sldId id="723"/>
            <p14:sldId id="724"/>
            <p14:sldId id="790"/>
            <p14:sldId id="725"/>
            <p14:sldId id="757"/>
            <p14:sldId id="579"/>
            <p14:sldId id="594"/>
            <p14:sldId id="595"/>
            <p14:sldId id="596"/>
            <p14:sldId id="597"/>
            <p14:sldId id="598"/>
            <p14:sldId id="599"/>
            <p14:sldId id="600"/>
            <p14:sldId id="601"/>
            <p14:sldId id="602"/>
            <p14:sldId id="802"/>
            <p14:sldId id="604"/>
            <p14:sldId id="622"/>
            <p14:sldId id="605"/>
            <p14:sldId id="606"/>
            <p14:sldId id="729"/>
            <p14:sldId id="775"/>
            <p14:sldId id="730"/>
            <p14:sldId id="731"/>
            <p14:sldId id="750"/>
            <p14:sldId id="748"/>
            <p14:sldId id="749"/>
            <p14:sldId id="710"/>
            <p14:sldId id="732"/>
            <p14:sldId id="733"/>
            <p14:sldId id="737"/>
            <p14:sldId id="738"/>
            <p14:sldId id="739"/>
            <p14:sldId id="759"/>
            <p14:sldId id="643"/>
            <p14:sldId id="644"/>
            <p14:sldId id="645"/>
            <p14:sldId id="642"/>
            <p14:sldId id="760"/>
            <p14:sldId id="758"/>
            <p14:sldId id="742"/>
            <p14:sldId id="719"/>
            <p14:sldId id="752"/>
            <p14:sldId id="778"/>
            <p14:sldId id="740"/>
            <p14:sldId id="741"/>
            <p14:sldId id="803"/>
            <p14:sldId id="745"/>
            <p14:sldId id="786"/>
            <p14:sldId id="611"/>
            <p14:sldId id="720"/>
            <p14:sldId id="779"/>
            <p14:sldId id="776"/>
            <p14:sldId id="787"/>
            <p14:sldId id="782"/>
            <p14:sldId id="381"/>
            <p14:sldId id="751"/>
            <p14:sldId id="79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3D4"/>
    <a:srgbClr val="D4ECBA"/>
    <a:srgbClr val="C4652D"/>
    <a:srgbClr val="F2D8F3"/>
    <a:srgbClr val="92D050"/>
    <a:srgbClr val="E5E943"/>
    <a:srgbClr val="F79175"/>
    <a:srgbClr val="00FF99"/>
    <a:srgbClr val="FF8B8B"/>
    <a:srgbClr val="005C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86792" autoAdjust="0"/>
  </p:normalViewPr>
  <p:slideViewPr>
    <p:cSldViewPr>
      <p:cViewPr varScale="1">
        <p:scale>
          <a:sx n="76" d="100"/>
          <a:sy n="76" d="100"/>
        </p:scale>
        <p:origin x="130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3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23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commentAuthors" Target="commentAuthor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Book1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>
              <a:defRPr lang="en-US"/>
            </a:pPr>
            <a:r>
              <a:rPr lang="fa-IR" dirty="0" smtClean="0"/>
              <a:t>گلوکز</a:t>
            </a:r>
            <a:endParaRPr lang="en-US" dirty="0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0.15766907261592328"/>
          <c:y val="9.3067220764071396E-2"/>
          <c:w val="0.52108123898931868"/>
          <c:h val="0.67310139096049248"/>
        </c:manualLayout>
      </c:layout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trendline>
            <c:trendlineType val="linear"/>
            <c:dispRSqr val="1"/>
            <c:dispEq val="1"/>
            <c:trendlineLbl>
              <c:layout>
                <c:manualLayout>
                  <c:x val="0.4775102936408438"/>
                  <c:y val="0.17275914299258849"/>
                </c:manualLayout>
              </c:layout>
              <c:tx>
                <c:rich>
                  <a:bodyPr/>
                  <a:lstStyle/>
                  <a:p>
                    <a:pPr>
                      <a:defRPr lang="en-US"/>
                    </a:pPr>
                    <a:r>
                      <a:rPr lang="en-US" sz="2800" dirty="0" smtClean="0">
                        <a:solidFill>
                          <a:srgbClr val="FF0000"/>
                        </a:solidFill>
                      </a:rPr>
                      <a:t>R² </a:t>
                    </a:r>
                    <a:r>
                      <a:rPr lang="en-US" sz="2800" dirty="0">
                        <a:solidFill>
                          <a:srgbClr val="FF0000"/>
                        </a:solidFill>
                      </a:rPr>
                      <a:t>= </a:t>
                    </a:r>
                    <a:r>
                      <a:rPr lang="en-US" sz="2800" dirty="0" smtClean="0">
                        <a:solidFill>
                          <a:srgbClr val="FF0000"/>
                        </a:solidFill>
                      </a:rPr>
                      <a:t>0.9991</a:t>
                    </a:r>
                    <a:endParaRPr lang="fa-IR" sz="2800" dirty="0" smtClean="0">
                      <a:solidFill>
                        <a:srgbClr val="FF0000"/>
                      </a:solidFill>
                    </a:endParaRPr>
                  </a:p>
                  <a:p>
                    <a:pPr>
                      <a:defRPr lang="en-US"/>
                    </a:pPr>
                    <a:r>
                      <a:rPr lang="en-US" sz="2800" b="0" i="0" u="none" strike="noStrike" baseline="0" dirty="0" smtClean="0">
                        <a:solidFill>
                          <a:srgbClr val="FF0000"/>
                        </a:solidFill>
                      </a:rPr>
                      <a:t>y = 0.55 + </a:t>
                    </a:r>
                    <a:r>
                      <a:rPr lang="en-US" sz="2800" b="0" i="0" u="none" strike="noStrike" baseline="0" dirty="0" smtClean="0">
                        <a:solidFill>
                          <a:srgbClr val="FF0000"/>
                        </a:solidFill>
                        <a:effectLst/>
                      </a:rPr>
                      <a:t>0.99x</a:t>
                    </a:r>
                    <a:endParaRPr lang="en-US" sz="2800" dirty="0">
                      <a:solidFill>
                        <a:srgbClr val="FF0000"/>
                      </a:solidFill>
                    </a:endParaRPr>
                  </a:p>
                </c:rich>
              </c:tx>
              <c:numFmt formatCode="General" sourceLinked="0"/>
            </c:trendlineLbl>
          </c:trendline>
          <c:xVal>
            <c:numRef>
              <c:f>Sheet1!$D$5:$D$44</c:f>
              <c:numCache>
                <c:formatCode>General</c:formatCode>
                <c:ptCount val="40"/>
                <c:pt idx="0">
                  <c:v>30</c:v>
                </c:pt>
                <c:pt idx="1">
                  <c:v>31</c:v>
                </c:pt>
                <c:pt idx="2">
                  <c:v>33</c:v>
                </c:pt>
                <c:pt idx="3">
                  <c:v>35</c:v>
                </c:pt>
                <c:pt idx="4">
                  <c:v>45</c:v>
                </c:pt>
                <c:pt idx="5">
                  <c:v>48</c:v>
                </c:pt>
                <c:pt idx="6">
                  <c:v>55</c:v>
                </c:pt>
                <c:pt idx="7">
                  <c:v>56</c:v>
                </c:pt>
                <c:pt idx="8">
                  <c:v>60</c:v>
                </c:pt>
                <c:pt idx="9">
                  <c:v>65</c:v>
                </c:pt>
                <c:pt idx="10">
                  <c:v>70</c:v>
                </c:pt>
                <c:pt idx="11">
                  <c:v>75</c:v>
                </c:pt>
                <c:pt idx="12">
                  <c:v>78</c:v>
                </c:pt>
                <c:pt idx="13">
                  <c:v>80</c:v>
                </c:pt>
                <c:pt idx="14">
                  <c:v>99</c:v>
                </c:pt>
                <c:pt idx="15">
                  <c:v>99</c:v>
                </c:pt>
                <c:pt idx="16">
                  <c:v>110</c:v>
                </c:pt>
                <c:pt idx="17">
                  <c:v>115</c:v>
                </c:pt>
                <c:pt idx="18">
                  <c:v>120</c:v>
                </c:pt>
                <c:pt idx="19">
                  <c:v>133</c:v>
                </c:pt>
                <c:pt idx="20">
                  <c:v>140</c:v>
                </c:pt>
                <c:pt idx="21">
                  <c:v>144</c:v>
                </c:pt>
                <c:pt idx="22">
                  <c:v>168</c:v>
                </c:pt>
                <c:pt idx="23">
                  <c:v>178</c:v>
                </c:pt>
                <c:pt idx="24">
                  <c:v>180</c:v>
                </c:pt>
                <c:pt idx="25">
                  <c:v>185</c:v>
                </c:pt>
                <c:pt idx="26">
                  <c:v>190</c:v>
                </c:pt>
                <c:pt idx="27">
                  <c:v>199</c:v>
                </c:pt>
                <c:pt idx="28">
                  <c:v>215</c:v>
                </c:pt>
                <c:pt idx="29">
                  <c:v>236</c:v>
                </c:pt>
                <c:pt idx="30">
                  <c:v>245</c:v>
                </c:pt>
                <c:pt idx="31">
                  <c:v>280</c:v>
                </c:pt>
                <c:pt idx="32">
                  <c:v>299</c:v>
                </c:pt>
                <c:pt idx="33">
                  <c:v>340</c:v>
                </c:pt>
                <c:pt idx="34">
                  <c:v>350</c:v>
                </c:pt>
                <c:pt idx="35">
                  <c:v>353</c:v>
                </c:pt>
                <c:pt idx="36">
                  <c:v>360</c:v>
                </c:pt>
                <c:pt idx="37">
                  <c:v>360</c:v>
                </c:pt>
                <c:pt idx="38">
                  <c:v>380</c:v>
                </c:pt>
                <c:pt idx="39">
                  <c:v>395</c:v>
                </c:pt>
              </c:numCache>
            </c:numRef>
          </c:xVal>
          <c:yVal>
            <c:numRef>
              <c:f>Sheet1!$E$5:$E$44</c:f>
              <c:numCache>
                <c:formatCode>General</c:formatCode>
                <c:ptCount val="40"/>
                <c:pt idx="0">
                  <c:v>52</c:v>
                </c:pt>
                <c:pt idx="1">
                  <c:v>55</c:v>
                </c:pt>
                <c:pt idx="2">
                  <c:v>56</c:v>
                </c:pt>
                <c:pt idx="3">
                  <c:v>60</c:v>
                </c:pt>
                <c:pt idx="4">
                  <c:v>69</c:v>
                </c:pt>
                <c:pt idx="5">
                  <c:v>79</c:v>
                </c:pt>
                <c:pt idx="6">
                  <c:v>79</c:v>
                </c:pt>
                <c:pt idx="7">
                  <c:v>82</c:v>
                </c:pt>
                <c:pt idx="8">
                  <c:v>82</c:v>
                </c:pt>
                <c:pt idx="9">
                  <c:v>85</c:v>
                </c:pt>
                <c:pt idx="10">
                  <c:v>96</c:v>
                </c:pt>
                <c:pt idx="11">
                  <c:v>99</c:v>
                </c:pt>
                <c:pt idx="12">
                  <c:v>100</c:v>
                </c:pt>
                <c:pt idx="13">
                  <c:v>106</c:v>
                </c:pt>
                <c:pt idx="14">
                  <c:v>120</c:v>
                </c:pt>
                <c:pt idx="15">
                  <c:v>99</c:v>
                </c:pt>
                <c:pt idx="16">
                  <c:v>110</c:v>
                </c:pt>
                <c:pt idx="17">
                  <c:v>120</c:v>
                </c:pt>
                <c:pt idx="18">
                  <c:v>123</c:v>
                </c:pt>
                <c:pt idx="19">
                  <c:v>140</c:v>
                </c:pt>
                <c:pt idx="20">
                  <c:v>150</c:v>
                </c:pt>
                <c:pt idx="21">
                  <c:v>154</c:v>
                </c:pt>
                <c:pt idx="22">
                  <c:v>179</c:v>
                </c:pt>
                <c:pt idx="23">
                  <c:v>190</c:v>
                </c:pt>
                <c:pt idx="24">
                  <c:v>195</c:v>
                </c:pt>
                <c:pt idx="25">
                  <c:v>200</c:v>
                </c:pt>
                <c:pt idx="26">
                  <c:v>206</c:v>
                </c:pt>
                <c:pt idx="27">
                  <c:v>216</c:v>
                </c:pt>
                <c:pt idx="28">
                  <c:v>233</c:v>
                </c:pt>
                <c:pt idx="29">
                  <c:v>255</c:v>
                </c:pt>
                <c:pt idx="30">
                  <c:v>266</c:v>
                </c:pt>
                <c:pt idx="31">
                  <c:v>300</c:v>
                </c:pt>
                <c:pt idx="32">
                  <c:v>322</c:v>
                </c:pt>
                <c:pt idx="33">
                  <c:v>363</c:v>
                </c:pt>
                <c:pt idx="34">
                  <c:v>375</c:v>
                </c:pt>
                <c:pt idx="35">
                  <c:v>380</c:v>
                </c:pt>
                <c:pt idx="36">
                  <c:v>385</c:v>
                </c:pt>
                <c:pt idx="37">
                  <c:v>390</c:v>
                </c:pt>
                <c:pt idx="38">
                  <c:v>415</c:v>
                </c:pt>
                <c:pt idx="39">
                  <c:v>430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3613408"/>
        <c:axId val="4298520"/>
      </c:scatterChart>
      <c:valAx>
        <c:axId val="93613408"/>
        <c:scaling>
          <c:orientation val="minMax"/>
          <c:max val="500"/>
          <c:min val="20"/>
        </c:scaling>
        <c:delete val="0"/>
        <c:axPos val="b"/>
        <c:title>
          <c:tx>
            <c:rich>
              <a:bodyPr/>
              <a:lstStyle/>
              <a:p>
                <a:pPr>
                  <a:defRPr lang="en-US"/>
                </a:pPr>
                <a:r>
                  <a:rPr lang="fa-IR" dirty="0"/>
                  <a:t>روش </a:t>
                </a:r>
                <a:r>
                  <a:rPr lang="fa-IR" dirty="0" smtClean="0"/>
                  <a:t>آزمایشگاه </a:t>
                </a:r>
                <a:r>
                  <a:rPr lang="fa-IR" dirty="0"/>
                  <a:t>مرجع </a:t>
                </a:r>
                <a:r>
                  <a:rPr lang="fa-IR" sz="2000" dirty="0" smtClean="0">
                    <a:solidFill>
                      <a:srgbClr val="FF0000"/>
                    </a:solidFill>
                  </a:rPr>
                  <a:t>دانشگاه</a:t>
                </a:r>
                <a:r>
                  <a:rPr lang="fa-IR" sz="2000" baseline="0" dirty="0" smtClean="0">
                    <a:solidFill>
                      <a:srgbClr val="FF0000"/>
                    </a:solidFill>
                  </a:rPr>
                  <a:t> </a:t>
                </a:r>
                <a:r>
                  <a:rPr lang="fa-IR" sz="2000" b="1" baseline="0" dirty="0" smtClean="0">
                    <a:solidFill>
                      <a:srgbClr val="FF0000"/>
                    </a:solidFill>
                  </a:rPr>
                  <a:t>؟</a:t>
                </a:r>
                <a:endParaRPr lang="en-US" sz="2000" b="1" dirty="0">
                  <a:solidFill>
                    <a:srgbClr val="FF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19742139266272041"/>
              <c:y val="0.88350596043335961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4298520"/>
        <c:crosses val="autoZero"/>
        <c:crossBetween val="midCat"/>
        <c:majorUnit val="100"/>
        <c:minorUnit val="50"/>
      </c:valAx>
      <c:valAx>
        <c:axId val="4298520"/>
        <c:scaling>
          <c:orientation val="minMax"/>
          <c:max val="450"/>
          <c:min val="20"/>
        </c:scaling>
        <c:delete val="0"/>
        <c:axPos val="l"/>
        <c:majorGridlines/>
        <c:minorGridlines/>
        <c:title>
          <c:tx>
            <c:rich>
              <a:bodyPr/>
              <a:lstStyle/>
              <a:p>
                <a:pPr>
                  <a:defRPr lang="en-US"/>
                </a:pPr>
                <a:r>
                  <a:rPr lang="fa-IR" dirty="0" smtClean="0"/>
                  <a:t>روش آزمایشگاه ؟</a:t>
                </a:r>
              </a:p>
              <a:p>
                <a:pPr>
                  <a:defRPr lang="en-US"/>
                </a:pPr>
                <a:endParaRPr lang="en-US" dirty="0"/>
              </a:p>
            </c:rich>
          </c:tx>
          <c:layout>
            <c:manualLayout>
              <c:xMode val="edge"/>
              <c:yMode val="edge"/>
              <c:x val="2.7302769930325207E-2"/>
              <c:y val="0.2863799183692348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93613408"/>
        <c:crosses val="autoZero"/>
        <c:crossBetween val="midCat"/>
        <c:majorUnit val="100"/>
        <c:minorUnit val="5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en-US"/>
            </a:pPr>
            <a:r>
              <a:rPr lang="en-US"/>
              <a:t>TG</a:t>
            </a:r>
          </a:p>
        </c:rich>
      </c:tx>
      <c:layout>
        <c:manualLayout>
          <c:xMode val="edge"/>
          <c:yMode val="edge"/>
          <c:x val="0.34364945289303311"/>
          <c:y val="1.889670988937740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343167678338794"/>
          <c:y val="0.14268275747139236"/>
          <c:w val="0.51306186567505552"/>
          <c:h val="0.64301213555636649"/>
        </c:manualLayout>
      </c:layout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trendline>
            <c:trendlineType val="linear"/>
            <c:dispRSqr val="1"/>
            <c:dispEq val="1"/>
            <c:trendlineLbl>
              <c:layout>
                <c:manualLayout>
                  <c:x val="0.43948139749178194"/>
                  <c:y val="-0.151995264415065"/>
                </c:manualLayout>
              </c:layout>
              <c:tx>
                <c:rich>
                  <a:bodyPr/>
                  <a:lstStyle/>
                  <a:p>
                    <a:pPr>
                      <a:defRPr lang="en-US"/>
                    </a:pPr>
                    <a:r>
                      <a:rPr lang="en-US" sz="2400" b="1" baseline="0" dirty="0">
                        <a:cs typeface="+mn-cs"/>
                      </a:rPr>
                      <a:t>y = </a:t>
                    </a:r>
                    <a:r>
                      <a:rPr lang="en-US" sz="2400" b="1" i="0" u="none" strike="noStrike" baseline="0" dirty="0" smtClean="0">
                        <a:solidFill>
                          <a:srgbClr val="FF0000"/>
                        </a:solidFill>
                        <a:effectLst/>
                      </a:rPr>
                      <a:t>28.23</a:t>
                    </a:r>
                    <a:r>
                      <a:rPr lang="en-US" sz="2400" b="1" i="0" u="none" strike="noStrike" baseline="0" dirty="0" smtClean="0">
                        <a:effectLst/>
                      </a:rPr>
                      <a:t> + </a:t>
                    </a:r>
                    <a:r>
                      <a:rPr lang="en-US" sz="2400" b="1" baseline="0" dirty="0" smtClean="0">
                        <a:cs typeface="+mn-cs"/>
                      </a:rPr>
                      <a:t>0.949x  </a:t>
                    </a:r>
                    <a:r>
                      <a:rPr lang="en-US" sz="2400" b="1" baseline="0" dirty="0">
                        <a:cs typeface="+mn-cs"/>
                      </a:rPr>
                      <a:t>
R² = 0.9952</a:t>
                    </a:r>
                    <a:endParaRPr lang="en-US" sz="2400" b="1" dirty="0">
                      <a:cs typeface="+mn-cs"/>
                    </a:endParaRPr>
                  </a:p>
                </c:rich>
              </c:tx>
              <c:numFmt formatCode="General" sourceLinked="0"/>
            </c:trendlineLbl>
          </c:trendline>
          <c:xVal>
            <c:numRef>
              <c:f>Sheet1!$D$13:$D$51</c:f>
              <c:numCache>
                <c:formatCode>General</c:formatCode>
                <c:ptCount val="39"/>
                <c:pt idx="0">
                  <c:v>60</c:v>
                </c:pt>
                <c:pt idx="1">
                  <c:v>65</c:v>
                </c:pt>
                <c:pt idx="2">
                  <c:v>70</c:v>
                </c:pt>
                <c:pt idx="3">
                  <c:v>75</c:v>
                </c:pt>
                <c:pt idx="4">
                  <c:v>78</c:v>
                </c:pt>
                <c:pt idx="5">
                  <c:v>80</c:v>
                </c:pt>
                <c:pt idx="6">
                  <c:v>99</c:v>
                </c:pt>
                <c:pt idx="7">
                  <c:v>99</c:v>
                </c:pt>
                <c:pt idx="8">
                  <c:v>110</c:v>
                </c:pt>
                <c:pt idx="9">
                  <c:v>115</c:v>
                </c:pt>
                <c:pt idx="10">
                  <c:v>120</c:v>
                </c:pt>
                <c:pt idx="11">
                  <c:v>133</c:v>
                </c:pt>
                <c:pt idx="12">
                  <c:v>140</c:v>
                </c:pt>
                <c:pt idx="13">
                  <c:v>144</c:v>
                </c:pt>
                <c:pt idx="14">
                  <c:v>168</c:v>
                </c:pt>
                <c:pt idx="15">
                  <c:v>178</c:v>
                </c:pt>
                <c:pt idx="16">
                  <c:v>180</c:v>
                </c:pt>
                <c:pt idx="17">
                  <c:v>185</c:v>
                </c:pt>
                <c:pt idx="18">
                  <c:v>190</c:v>
                </c:pt>
                <c:pt idx="19">
                  <c:v>199</c:v>
                </c:pt>
                <c:pt idx="20">
                  <c:v>215</c:v>
                </c:pt>
                <c:pt idx="21">
                  <c:v>236</c:v>
                </c:pt>
                <c:pt idx="22">
                  <c:v>245</c:v>
                </c:pt>
                <c:pt idx="23">
                  <c:v>280</c:v>
                </c:pt>
                <c:pt idx="24">
                  <c:v>299</c:v>
                </c:pt>
                <c:pt idx="25">
                  <c:v>340</c:v>
                </c:pt>
                <c:pt idx="26">
                  <c:v>350</c:v>
                </c:pt>
                <c:pt idx="27">
                  <c:v>353</c:v>
                </c:pt>
                <c:pt idx="28">
                  <c:v>360</c:v>
                </c:pt>
                <c:pt idx="29">
                  <c:v>360</c:v>
                </c:pt>
                <c:pt idx="30">
                  <c:v>380</c:v>
                </c:pt>
                <c:pt idx="31">
                  <c:v>395</c:v>
                </c:pt>
                <c:pt idx="32">
                  <c:v>400</c:v>
                </c:pt>
                <c:pt idx="33">
                  <c:v>410</c:v>
                </c:pt>
                <c:pt idx="34">
                  <c:v>430</c:v>
                </c:pt>
                <c:pt idx="35">
                  <c:v>445</c:v>
                </c:pt>
                <c:pt idx="36">
                  <c:v>450</c:v>
                </c:pt>
                <c:pt idx="37">
                  <c:v>485</c:v>
                </c:pt>
                <c:pt idx="38">
                  <c:v>500</c:v>
                </c:pt>
              </c:numCache>
            </c:numRef>
          </c:xVal>
          <c:yVal>
            <c:numRef>
              <c:f>Sheet1!$E$13:$E$51</c:f>
              <c:numCache>
                <c:formatCode>General</c:formatCode>
                <c:ptCount val="39"/>
                <c:pt idx="0">
                  <c:v>82</c:v>
                </c:pt>
                <c:pt idx="1">
                  <c:v>85</c:v>
                </c:pt>
                <c:pt idx="2">
                  <c:v>96</c:v>
                </c:pt>
                <c:pt idx="3">
                  <c:v>99</c:v>
                </c:pt>
                <c:pt idx="4">
                  <c:v>100</c:v>
                </c:pt>
                <c:pt idx="5">
                  <c:v>106</c:v>
                </c:pt>
                <c:pt idx="6">
                  <c:v>120</c:v>
                </c:pt>
                <c:pt idx="7">
                  <c:v>99</c:v>
                </c:pt>
                <c:pt idx="8">
                  <c:v>110</c:v>
                </c:pt>
                <c:pt idx="9">
                  <c:v>120</c:v>
                </c:pt>
                <c:pt idx="10">
                  <c:v>123</c:v>
                </c:pt>
                <c:pt idx="11">
                  <c:v>140</c:v>
                </c:pt>
                <c:pt idx="12">
                  <c:v>150</c:v>
                </c:pt>
                <c:pt idx="13">
                  <c:v>154</c:v>
                </c:pt>
                <c:pt idx="14">
                  <c:v>179</c:v>
                </c:pt>
                <c:pt idx="15">
                  <c:v>190</c:v>
                </c:pt>
                <c:pt idx="16">
                  <c:v>195</c:v>
                </c:pt>
                <c:pt idx="17">
                  <c:v>200</c:v>
                </c:pt>
                <c:pt idx="18">
                  <c:v>206</c:v>
                </c:pt>
                <c:pt idx="19">
                  <c:v>216</c:v>
                </c:pt>
                <c:pt idx="20">
                  <c:v>233</c:v>
                </c:pt>
                <c:pt idx="21">
                  <c:v>255</c:v>
                </c:pt>
                <c:pt idx="22">
                  <c:v>266</c:v>
                </c:pt>
                <c:pt idx="23">
                  <c:v>300</c:v>
                </c:pt>
                <c:pt idx="24">
                  <c:v>322</c:v>
                </c:pt>
                <c:pt idx="25">
                  <c:v>363</c:v>
                </c:pt>
                <c:pt idx="26">
                  <c:v>375</c:v>
                </c:pt>
                <c:pt idx="27">
                  <c:v>380</c:v>
                </c:pt>
                <c:pt idx="28">
                  <c:v>385</c:v>
                </c:pt>
                <c:pt idx="29">
                  <c:v>390</c:v>
                </c:pt>
                <c:pt idx="30">
                  <c:v>415</c:v>
                </c:pt>
                <c:pt idx="31">
                  <c:v>430</c:v>
                </c:pt>
                <c:pt idx="32">
                  <c:v>440</c:v>
                </c:pt>
                <c:pt idx="33">
                  <c:v>450</c:v>
                </c:pt>
                <c:pt idx="34">
                  <c:v>460</c:v>
                </c:pt>
                <c:pt idx="35">
                  <c:v>455</c:v>
                </c:pt>
                <c:pt idx="36">
                  <c:v>465</c:v>
                </c:pt>
                <c:pt idx="37">
                  <c:v>475</c:v>
                </c:pt>
                <c:pt idx="38">
                  <c:v>506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8494768"/>
        <c:axId val="108495152"/>
      </c:scatterChart>
      <c:valAx>
        <c:axId val="108494768"/>
        <c:scaling>
          <c:orientation val="minMax"/>
          <c:max val="600"/>
          <c:min val="40"/>
        </c:scaling>
        <c:delete val="0"/>
        <c:axPos val="b"/>
        <c:title>
          <c:tx>
            <c:rich>
              <a:bodyPr/>
              <a:lstStyle/>
              <a:p>
                <a:pPr>
                  <a:defRPr lang="en-US"/>
                </a:pPr>
                <a:r>
                  <a:rPr lang="fa-IR" sz="1800" b="1" i="0" baseline="0" dirty="0" smtClean="0">
                    <a:effectLst/>
                  </a:rPr>
                  <a:t>روش آزمایشگاه مرجع </a:t>
                </a:r>
                <a:r>
                  <a:rPr lang="fa-IR" sz="1800" b="1" i="0" baseline="0" dirty="0" smtClean="0">
                    <a:solidFill>
                      <a:srgbClr val="FF0000"/>
                    </a:solidFill>
                    <a:effectLst/>
                  </a:rPr>
                  <a:t>دانشگاه ؟</a:t>
                </a:r>
                <a:endParaRPr lang="en-US" dirty="0">
                  <a:solidFill>
                    <a:srgbClr val="FF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16645195740778271"/>
              <c:y val="0.90983566310092534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08495152"/>
        <c:crosses val="autoZero"/>
        <c:crossBetween val="midCat"/>
        <c:majorUnit val="100"/>
        <c:minorUnit val="50"/>
      </c:valAx>
      <c:valAx>
        <c:axId val="108495152"/>
        <c:scaling>
          <c:orientation val="minMax"/>
          <c:min val="40"/>
        </c:scaling>
        <c:delete val="0"/>
        <c:axPos val="l"/>
        <c:majorGridlines/>
        <c:minorGridlines/>
        <c:title>
          <c:tx>
            <c:rich>
              <a:bodyPr/>
              <a:lstStyle/>
              <a:p>
                <a:pPr>
                  <a:defRPr lang="en-US" sz="1600"/>
                </a:pPr>
                <a:r>
                  <a:rPr lang="fa-IR" sz="1800" b="1" i="0" baseline="0" dirty="0" smtClean="0"/>
                  <a:t>روش آزمایشگاه ؟</a:t>
                </a:r>
              </a:p>
              <a:p>
                <a:pPr>
                  <a:defRPr lang="en-US" sz="1600"/>
                </a:pPr>
                <a:endParaRPr lang="en-US" sz="1600" dirty="0"/>
              </a:p>
            </c:rich>
          </c:tx>
          <c:layout>
            <c:manualLayout>
              <c:xMode val="edge"/>
              <c:yMode val="edge"/>
              <c:x val="3.001368584318519E-2"/>
              <c:y val="0.27565463956385838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08494768"/>
        <c:crosses val="autoZero"/>
        <c:crossBetween val="midCat"/>
        <c:majorUnit val="100"/>
        <c:minorUnit val="50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en-US"/>
            </a:pPr>
            <a:r>
              <a:rPr lang="en-US"/>
              <a:t>TG</a:t>
            </a:r>
          </a:p>
        </c:rich>
      </c:tx>
      <c:layout>
        <c:manualLayout>
          <c:xMode val="edge"/>
          <c:yMode val="edge"/>
          <c:x val="0.34364945289303311"/>
          <c:y val="1.889670988937740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343167678338794"/>
          <c:y val="0.14268275747139236"/>
          <c:w val="0.51306186567505552"/>
          <c:h val="0.64301213555636649"/>
        </c:manualLayout>
      </c:layout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trendline>
            <c:trendlineType val="linear"/>
            <c:dispRSqr val="1"/>
            <c:dispEq val="1"/>
            <c:trendlineLbl>
              <c:layout>
                <c:manualLayout>
                  <c:x val="0.43948139749178194"/>
                  <c:y val="-0.151995264415065"/>
                </c:manualLayout>
              </c:layout>
              <c:tx>
                <c:rich>
                  <a:bodyPr/>
                  <a:lstStyle/>
                  <a:p>
                    <a:pPr>
                      <a:defRPr lang="en-US"/>
                    </a:pPr>
                    <a:r>
                      <a:rPr lang="en-US" sz="2400" b="1" baseline="0" dirty="0">
                        <a:cs typeface="+mn-cs"/>
                      </a:rPr>
                      <a:t>y = </a:t>
                    </a:r>
                    <a:r>
                      <a:rPr lang="en-US" sz="2400" b="1" i="0" u="none" strike="noStrike" baseline="0" dirty="0" smtClean="0">
                        <a:solidFill>
                          <a:srgbClr val="FF0000"/>
                        </a:solidFill>
                        <a:effectLst/>
                      </a:rPr>
                      <a:t>28.23</a:t>
                    </a:r>
                    <a:r>
                      <a:rPr lang="en-US" sz="2400" b="1" i="0" u="none" strike="noStrike" baseline="0" dirty="0" smtClean="0">
                        <a:effectLst/>
                      </a:rPr>
                      <a:t> + </a:t>
                    </a:r>
                    <a:r>
                      <a:rPr lang="en-US" sz="2400" b="1" baseline="0" dirty="0" smtClean="0">
                        <a:cs typeface="+mn-cs"/>
                      </a:rPr>
                      <a:t>0.949x  </a:t>
                    </a:r>
                    <a:r>
                      <a:rPr lang="en-US" sz="2400" b="1" baseline="0" dirty="0">
                        <a:cs typeface="+mn-cs"/>
                      </a:rPr>
                      <a:t>
R² = 0.9952</a:t>
                    </a:r>
                    <a:endParaRPr lang="en-US" sz="2400" b="1" dirty="0">
                      <a:cs typeface="+mn-cs"/>
                    </a:endParaRPr>
                  </a:p>
                </c:rich>
              </c:tx>
              <c:numFmt formatCode="General" sourceLinked="0"/>
            </c:trendlineLbl>
          </c:trendline>
          <c:xVal>
            <c:numRef>
              <c:f>Sheet1!$D$13:$D$51</c:f>
              <c:numCache>
                <c:formatCode>General</c:formatCode>
                <c:ptCount val="39"/>
                <c:pt idx="0">
                  <c:v>60</c:v>
                </c:pt>
                <c:pt idx="1">
                  <c:v>65</c:v>
                </c:pt>
                <c:pt idx="2">
                  <c:v>70</c:v>
                </c:pt>
                <c:pt idx="3">
                  <c:v>75</c:v>
                </c:pt>
                <c:pt idx="4">
                  <c:v>78</c:v>
                </c:pt>
                <c:pt idx="5">
                  <c:v>80</c:v>
                </c:pt>
                <c:pt idx="6">
                  <c:v>99</c:v>
                </c:pt>
                <c:pt idx="7">
                  <c:v>99</c:v>
                </c:pt>
                <c:pt idx="8">
                  <c:v>110</c:v>
                </c:pt>
                <c:pt idx="9">
                  <c:v>115</c:v>
                </c:pt>
                <c:pt idx="10">
                  <c:v>120</c:v>
                </c:pt>
                <c:pt idx="11">
                  <c:v>133</c:v>
                </c:pt>
                <c:pt idx="12">
                  <c:v>140</c:v>
                </c:pt>
                <c:pt idx="13">
                  <c:v>144</c:v>
                </c:pt>
                <c:pt idx="14">
                  <c:v>168</c:v>
                </c:pt>
                <c:pt idx="15">
                  <c:v>178</c:v>
                </c:pt>
                <c:pt idx="16">
                  <c:v>180</c:v>
                </c:pt>
                <c:pt idx="17">
                  <c:v>185</c:v>
                </c:pt>
                <c:pt idx="18">
                  <c:v>190</c:v>
                </c:pt>
                <c:pt idx="19">
                  <c:v>199</c:v>
                </c:pt>
                <c:pt idx="20">
                  <c:v>215</c:v>
                </c:pt>
                <c:pt idx="21">
                  <c:v>236</c:v>
                </c:pt>
                <c:pt idx="22">
                  <c:v>245</c:v>
                </c:pt>
                <c:pt idx="23">
                  <c:v>280</c:v>
                </c:pt>
                <c:pt idx="24">
                  <c:v>299</c:v>
                </c:pt>
                <c:pt idx="25">
                  <c:v>340</c:v>
                </c:pt>
                <c:pt idx="26">
                  <c:v>350</c:v>
                </c:pt>
                <c:pt idx="27">
                  <c:v>353</c:v>
                </c:pt>
                <c:pt idx="28">
                  <c:v>360</c:v>
                </c:pt>
                <c:pt idx="29">
                  <c:v>360</c:v>
                </c:pt>
                <c:pt idx="30">
                  <c:v>380</c:v>
                </c:pt>
                <c:pt idx="31">
                  <c:v>395</c:v>
                </c:pt>
                <c:pt idx="32">
                  <c:v>400</c:v>
                </c:pt>
                <c:pt idx="33">
                  <c:v>410</c:v>
                </c:pt>
                <c:pt idx="34">
                  <c:v>430</c:v>
                </c:pt>
                <c:pt idx="35">
                  <c:v>445</c:v>
                </c:pt>
                <c:pt idx="36">
                  <c:v>450</c:v>
                </c:pt>
                <c:pt idx="37">
                  <c:v>485</c:v>
                </c:pt>
                <c:pt idx="38">
                  <c:v>500</c:v>
                </c:pt>
              </c:numCache>
            </c:numRef>
          </c:xVal>
          <c:yVal>
            <c:numRef>
              <c:f>Sheet1!$E$13:$E$51</c:f>
              <c:numCache>
                <c:formatCode>General</c:formatCode>
                <c:ptCount val="39"/>
                <c:pt idx="0">
                  <c:v>82</c:v>
                </c:pt>
                <c:pt idx="1">
                  <c:v>85</c:v>
                </c:pt>
                <c:pt idx="2">
                  <c:v>96</c:v>
                </c:pt>
                <c:pt idx="3">
                  <c:v>99</c:v>
                </c:pt>
                <c:pt idx="4">
                  <c:v>100</c:v>
                </c:pt>
                <c:pt idx="5">
                  <c:v>106</c:v>
                </c:pt>
                <c:pt idx="6">
                  <c:v>120</c:v>
                </c:pt>
                <c:pt idx="7">
                  <c:v>99</c:v>
                </c:pt>
                <c:pt idx="8">
                  <c:v>110</c:v>
                </c:pt>
                <c:pt idx="9">
                  <c:v>120</c:v>
                </c:pt>
                <c:pt idx="10">
                  <c:v>123</c:v>
                </c:pt>
                <c:pt idx="11">
                  <c:v>140</c:v>
                </c:pt>
                <c:pt idx="12">
                  <c:v>150</c:v>
                </c:pt>
                <c:pt idx="13">
                  <c:v>154</c:v>
                </c:pt>
                <c:pt idx="14">
                  <c:v>179</c:v>
                </c:pt>
                <c:pt idx="15">
                  <c:v>190</c:v>
                </c:pt>
                <c:pt idx="16">
                  <c:v>195</c:v>
                </c:pt>
                <c:pt idx="17">
                  <c:v>200</c:v>
                </c:pt>
                <c:pt idx="18">
                  <c:v>206</c:v>
                </c:pt>
                <c:pt idx="19">
                  <c:v>216</c:v>
                </c:pt>
                <c:pt idx="20">
                  <c:v>233</c:v>
                </c:pt>
                <c:pt idx="21">
                  <c:v>255</c:v>
                </c:pt>
                <c:pt idx="22">
                  <c:v>266</c:v>
                </c:pt>
                <c:pt idx="23">
                  <c:v>300</c:v>
                </c:pt>
                <c:pt idx="24">
                  <c:v>322</c:v>
                </c:pt>
                <c:pt idx="25">
                  <c:v>363</c:v>
                </c:pt>
                <c:pt idx="26">
                  <c:v>375</c:v>
                </c:pt>
                <c:pt idx="27">
                  <c:v>380</c:v>
                </c:pt>
                <c:pt idx="28">
                  <c:v>385</c:v>
                </c:pt>
                <c:pt idx="29">
                  <c:v>390</c:v>
                </c:pt>
                <c:pt idx="30">
                  <c:v>415</c:v>
                </c:pt>
                <c:pt idx="31">
                  <c:v>430</c:v>
                </c:pt>
                <c:pt idx="32">
                  <c:v>440</c:v>
                </c:pt>
                <c:pt idx="33">
                  <c:v>450</c:v>
                </c:pt>
                <c:pt idx="34">
                  <c:v>460</c:v>
                </c:pt>
                <c:pt idx="35">
                  <c:v>455</c:v>
                </c:pt>
                <c:pt idx="36">
                  <c:v>465</c:v>
                </c:pt>
                <c:pt idx="37">
                  <c:v>475</c:v>
                </c:pt>
                <c:pt idx="38">
                  <c:v>506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8580728"/>
        <c:axId val="108585208"/>
      </c:scatterChart>
      <c:valAx>
        <c:axId val="108580728"/>
        <c:scaling>
          <c:orientation val="minMax"/>
          <c:max val="600"/>
          <c:min val="40"/>
        </c:scaling>
        <c:delete val="0"/>
        <c:axPos val="b"/>
        <c:title>
          <c:tx>
            <c:rich>
              <a:bodyPr/>
              <a:lstStyle/>
              <a:p>
                <a:pPr>
                  <a:defRPr lang="en-US"/>
                </a:pPr>
                <a:r>
                  <a:rPr lang="fa-IR" sz="1800" b="1" i="0" baseline="0" dirty="0" smtClean="0">
                    <a:effectLst/>
                  </a:rPr>
                  <a:t>روش آزمایشگاه مرجع </a:t>
                </a:r>
                <a:r>
                  <a:rPr lang="fa-IR" sz="1800" b="1" i="0" baseline="0" dirty="0" smtClean="0">
                    <a:solidFill>
                      <a:srgbClr val="FF0000"/>
                    </a:solidFill>
                    <a:effectLst/>
                  </a:rPr>
                  <a:t>دانشگاه ؟</a:t>
                </a:r>
                <a:endParaRPr lang="en-US" dirty="0">
                  <a:solidFill>
                    <a:srgbClr val="FF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16645195740778271"/>
              <c:y val="0.90983566310092534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08585208"/>
        <c:crosses val="autoZero"/>
        <c:crossBetween val="midCat"/>
        <c:majorUnit val="100"/>
        <c:minorUnit val="50"/>
      </c:valAx>
      <c:valAx>
        <c:axId val="108585208"/>
        <c:scaling>
          <c:orientation val="minMax"/>
          <c:min val="40"/>
        </c:scaling>
        <c:delete val="0"/>
        <c:axPos val="l"/>
        <c:majorGridlines/>
        <c:minorGridlines/>
        <c:title>
          <c:tx>
            <c:rich>
              <a:bodyPr/>
              <a:lstStyle/>
              <a:p>
                <a:pPr>
                  <a:defRPr lang="en-US" sz="1600"/>
                </a:pPr>
                <a:r>
                  <a:rPr lang="fa-IR" sz="1800" b="1" i="0" baseline="0" dirty="0" smtClean="0"/>
                  <a:t>روش آزمایشگاه ؟</a:t>
                </a:r>
              </a:p>
              <a:p>
                <a:pPr>
                  <a:defRPr lang="en-US" sz="1600"/>
                </a:pPr>
                <a:endParaRPr lang="en-US" sz="1600" dirty="0"/>
              </a:p>
            </c:rich>
          </c:tx>
          <c:layout>
            <c:manualLayout>
              <c:xMode val="edge"/>
              <c:yMode val="edge"/>
              <c:x val="3.001368584318519E-2"/>
              <c:y val="0.27565463956385838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08580728"/>
        <c:crosses val="autoZero"/>
        <c:crossBetween val="midCat"/>
        <c:majorUnit val="100"/>
        <c:minorUnit val="50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04-12T23:30:36.610" idx="1">
    <p:pos x="5472" y="528"/>
    <p:text/>
    <p:extLst>
      <p:ext uri="{C676402C-5697-4E1C-873F-D02D1690AC5C}">
        <p15:threadingInfo xmlns:p15="http://schemas.microsoft.com/office/powerpoint/2012/main" timeZoneBias="-27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04-12T23:30:36.610" idx="1">
    <p:pos x="5472" y="528"/>
    <p:text/>
    <p:extLst>
      <p:ext uri="{C676402C-5697-4E1C-873F-D02D1690AC5C}">
        <p15:threadingInfo xmlns:p15="http://schemas.microsoft.com/office/powerpoint/2012/main" timeZoneBias="-270"/>
      </p:ext>
    </p:extLst>
  </p:cm>
</p:cmLst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0.06863</cdr:x>
      <cdr:y>0.21429</cdr:y>
    </cdr:from>
    <cdr:to>
      <cdr:x>0.59804</cdr:x>
      <cdr:y>0.85714</cdr:y>
    </cdr:to>
    <cdr:cxnSp macro="">
      <cdr:nvCxnSpPr>
        <cdr:cNvPr id="3" name="Straight Connector 2"/>
        <cdr:cNvCxnSpPr/>
      </cdr:nvCxnSpPr>
      <cdr:spPr>
        <a:xfrm xmlns:a="http://schemas.openxmlformats.org/drawingml/2006/main" flipH="1">
          <a:off x="504056" y="864096"/>
          <a:ext cx="3888432" cy="2592288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FF0000"/>
          </a:solidFill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0.06863</cdr:x>
      <cdr:y>0.21429</cdr:y>
    </cdr:from>
    <cdr:to>
      <cdr:x>0.59804</cdr:x>
      <cdr:y>0.85714</cdr:y>
    </cdr:to>
    <cdr:cxnSp macro="">
      <cdr:nvCxnSpPr>
        <cdr:cNvPr id="3" name="Straight Connector 2"/>
        <cdr:cNvCxnSpPr/>
      </cdr:nvCxnSpPr>
      <cdr:spPr>
        <a:xfrm xmlns:a="http://schemas.openxmlformats.org/drawingml/2006/main" flipH="1">
          <a:off x="504056" y="864096"/>
          <a:ext cx="3888432" cy="2592288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FF0000"/>
          </a:solidFill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0.60784</cdr:x>
      <cdr:y>0.44643</cdr:y>
    </cdr:from>
    <cdr:to>
      <cdr:x>1</cdr:x>
      <cdr:y>1</cdr:y>
    </cdr:to>
    <cdr:sp macro="" textlink="">
      <cdr:nvSpPr>
        <cdr:cNvPr id="4" name="Rounded Rectangle 3"/>
        <cdr:cNvSpPr/>
      </cdr:nvSpPr>
      <cdr:spPr>
        <a:xfrm xmlns:a="http://schemas.openxmlformats.org/drawingml/2006/main">
          <a:off x="4515273" y="1851006"/>
          <a:ext cx="2880343" cy="2232242"/>
        </a:xfrm>
        <a:prstGeom xmlns:a="http://schemas.openxmlformats.org/drawingml/2006/main" prst="roundRect">
          <a:avLst/>
        </a:prstGeom>
        <a:ln xmlns:a="http://schemas.openxmlformats.org/drawingml/2006/main" w="76200">
          <a:solidFill>
            <a:srgbClr val="7030A0"/>
          </a:solidFill>
        </a:ln>
        <a:effectLst xmlns:a="http://schemas.openxmlformats.org/drawingml/2006/main">
          <a:outerShdw blurRad="139700" dir="7080000" sx="104000" sy="104000" algn="tl" rotWithShape="0">
            <a:prstClr val="black">
              <a:alpha val="51000"/>
            </a:prstClr>
          </a:outerShdw>
        </a:effectLst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justLow">
            <a:lnSpc>
              <a:spcPct val="150000"/>
            </a:lnSpc>
          </a:pPr>
          <a:r>
            <a:rPr lang="en-US" sz="2800" dirty="0" smtClean="0"/>
            <a:t>Bias</a:t>
          </a:r>
          <a:r>
            <a:rPr lang="en-US" sz="2800" baseline="-25000" dirty="0" smtClean="0"/>
            <a:t>150</a:t>
          </a:r>
          <a:r>
            <a:rPr lang="en-US" sz="2800" dirty="0" smtClean="0"/>
            <a:t> = 13.6%</a:t>
          </a:r>
        </a:p>
        <a:p xmlns:a="http://schemas.openxmlformats.org/drawingml/2006/main">
          <a:pPr algn="justLow">
            <a:lnSpc>
              <a:spcPct val="150000"/>
            </a:lnSpc>
          </a:pPr>
          <a:r>
            <a:rPr lang="en-US" sz="2800" dirty="0" smtClean="0"/>
            <a:t>Bias</a:t>
          </a:r>
          <a:r>
            <a:rPr lang="en-US" sz="2800" baseline="-25000" dirty="0" smtClean="0"/>
            <a:t>200</a:t>
          </a:r>
          <a:r>
            <a:rPr lang="en-US" sz="2800" dirty="0" smtClean="0"/>
            <a:t> = 9%</a:t>
          </a:r>
        </a:p>
        <a:p xmlns:a="http://schemas.openxmlformats.org/drawingml/2006/main">
          <a:pPr algn="justLow">
            <a:lnSpc>
              <a:spcPct val="150000"/>
            </a:lnSpc>
          </a:pPr>
          <a:r>
            <a:rPr lang="en-US" sz="2800" dirty="0" smtClean="0">
              <a:solidFill>
                <a:srgbClr val="FF0000"/>
              </a:solidFill>
            </a:rPr>
            <a:t>Bias = 11.3%</a:t>
          </a:r>
          <a:endParaRPr lang="fa-IR" sz="2800" dirty="0" smtClean="0">
            <a:solidFill>
              <a:srgbClr val="FF00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5583E1B-C5AC-42FE-A752-55003D988307}" type="datetimeFigureOut">
              <a:rPr lang="fa-IR" smtClean="0"/>
              <a:pPr/>
              <a:t>1434/11/04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6886E0F-082D-4FA1-8254-881AA8F783F6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0245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86E0F-082D-4FA1-8254-881AA8F783F6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8816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86E0F-082D-4FA1-8254-881AA8F783F6}" type="slidenum">
              <a:rPr lang="fa-IR" smtClean="0"/>
              <a:pPr/>
              <a:t>45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18766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86E0F-082D-4FA1-8254-881AA8F783F6}" type="slidenum">
              <a:rPr lang="fa-IR" smtClean="0"/>
              <a:pPr/>
              <a:t>56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9956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86E0F-082D-4FA1-8254-881AA8F783F6}" type="slidenum">
              <a:rPr lang="fa-IR" smtClean="0"/>
              <a:pPr/>
              <a:t>94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25613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86E0F-082D-4FA1-8254-881AA8F783F6}" type="slidenum">
              <a:rPr lang="fa-IR" smtClean="0"/>
              <a:pPr/>
              <a:t>95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696989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86E0F-082D-4FA1-8254-881AA8F783F6}" type="slidenum">
              <a:rPr lang="fa-IR" smtClean="0"/>
              <a:pPr/>
              <a:t>100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88609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86E0F-082D-4FA1-8254-881AA8F783F6}" type="slidenum">
              <a:rPr lang="fa-IR" smtClean="0"/>
              <a:pPr/>
              <a:t>137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762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79EB3E2-BB8D-4722-82BE-48031F9499D5}" type="datetime8">
              <a:rPr lang="fa-IR" smtClean="0"/>
              <a:pPr/>
              <a:t>13/سپتامبر/8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FAF22BB-B8CB-43B2-9A75-2AB6527143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C1CC6-5EE2-4E83-B476-99FF2230E0FF}" type="datetime8">
              <a:rPr lang="fa-IR" smtClean="0"/>
              <a:pPr/>
              <a:t>13/سپتامبر/8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E2950-2235-45D4-91A1-9AD77C456867}" type="datetime8">
              <a:rPr lang="fa-IR" smtClean="0"/>
              <a:pPr/>
              <a:t>13/سپتامبر/8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E5ACD-87F9-4E42-BDDF-44441DB8B9FE}" type="datetime8">
              <a:rPr lang="fa-IR" smtClean="0"/>
              <a:pPr/>
              <a:t>13/سپتامبر/8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24103-A0CB-45AE-B155-794B2A6F9006}" type="datetime8">
              <a:rPr lang="fa-IR" smtClean="0"/>
              <a:pPr/>
              <a:t>13/سپتامبر/8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2A24-366A-4E99-91E1-344521EC8FC9}" type="datetime8">
              <a:rPr lang="fa-IR" smtClean="0"/>
              <a:pPr/>
              <a:t>13/سپتامبر/8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93895D2-4300-453F-BDBB-687C71488072}" type="datetime8">
              <a:rPr lang="fa-IR" smtClean="0"/>
              <a:pPr/>
              <a:t>13/سپتامبر/8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FAF22BB-B8CB-43B2-9A75-2AB6527143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F19FDC1-7682-41DC-8FCC-BC91CDBF4447}" type="datetime8">
              <a:rPr lang="fa-IR" smtClean="0"/>
              <a:pPr/>
              <a:t>13/سپتامبر/8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FAF22BB-B8CB-43B2-9A75-2AB6527143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E5D1A-57EC-48A9-ADF8-E29944EE28EA}" type="datetime8">
              <a:rPr lang="fa-IR" smtClean="0"/>
              <a:pPr/>
              <a:t>13/سپتامبر/8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3C8D-2EBC-4AEA-9380-7BF1A0A0602D}" type="datetime8">
              <a:rPr lang="fa-IR" smtClean="0"/>
              <a:pPr/>
              <a:t>13/سپتامبر/8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FEFF0-F616-4AB4-A6E5-3D7B3BC80439}" type="datetime8">
              <a:rPr lang="fa-IR" smtClean="0"/>
              <a:pPr/>
              <a:t>13/سپتامبر/8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A5BD086D-8082-4561-A8F0-FECE4D6467F0}" type="datetime8">
              <a:rPr lang="fa-IR" smtClean="0"/>
              <a:pPr/>
              <a:t>13/سپتامبر/8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6FAF22BB-B8CB-43B2-9A75-2AB6527143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james.westgard.com/.a/6a00d8354de03569e201761736969b970c-pi" TargetMode="External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featherfiles.aviary.com/2013-08-14/f77694d11/bff856cf48e642729e42a070133904a5_hires.pn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hyperlink" Target="http://westgard.com/" TargetMode="Externa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estgard.com/europe.htm" TargetMode="External"/><Relationship Id="rId2" Type="http://schemas.openxmlformats.org/officeDocument/2006/relationships/hyperlink" Target="http://www.westgard.com/clia.htm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4479925" y="2362200"/>
            <a:ext cx="184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endParaRPr lang="en-US" sz="7200" b="1">
              <a:solidFill>
                <a:srgbClr val="00B05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algn="ctr" rtl="1" fontAlgn="auto">
              <a:spcAft>
                <a:spcPts val="0"/>
              </a:spcAft>
              <a:defRPr/>
            </a:pPr>
            <a:r>
              <a:rPr lang="fa-IR" sz="13800" b="1" dirty="0" smtClean="0">
                <a:solidFill>
                  <a:srgbClr val="006600"/>
                </a:solidFill>
                <a:latin typeface="Sakkal Majalla" pitchFamily="2" charset="-78"/>
                <a:cs typeface="Sakkal Majalla" pitchFamily="2" charset="-78"/>
              </a:rPr>
              <a:t/>
            </a:r>
            <a:br>
              <a:rPr lang="fa-IR" sz="13800" b="1" dirty="0" smtClean="0">
                <a:solidFill>
                  <a:srgbClr val="006600"/>
                </a:solidFill>
                <a:latin typeface="Sakkal Majalla" pitchFamily="2" charset="-78"/>
                <a:cs typeface="Sakkal Majalla" pitchFamily="2" charset="-78"/>
              </a:rPr>
            </a:br>
            <a:r>
              <a:rPr lang="fa-IR" sz="13800" b="1" dirty="0">
                <a:solidFill>
                  <a:srgbClr val="006600"/>
                </a:solidFill>
                <a:latin typeface="Sakkal Majalla" pitchFamily="2" charset="-78"/>
                <a:cs typeface="Sakkal Majalla" pitchFamily="2" charset="-78"/>
              </a:rPr>
              <a:t/>
            </a:r>
            <a:br>
              <a:rPr lang="fa-IR" sz="13800" b="1" dirty="0">
                <a:solidFill>
                  <a:srgbClr val="006600"/>
                </a:solidFill>
                <a:latin typeface="Sakkal Majalla" pitchFamily="2" charset="-78"/>
                <a:cs typeface="Sakkal Majalla" pitchFamily="2" charset="-78"/>
              </a:rPr>
            </a:br>
            <a:endParaRPr lang="en-US" sz="10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53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fa-IR" sz="6000" dirty="0" smtClean="0"/>
              <a:t>کیفیت: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0" indent="0" algn="justLow" rt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400" b="1" i="1" dirty="0" smtClean="0">
                <a:solidFill>
                  <a:srgbClr val="00B050"/>
                </a:solidFill>
              </a:rPr>
              <a:t>ISO</a:t>
            </a:r>
            <a:r>
              <a:rPr lang="fa-IR" sz="4400" i="1" dirty="0" smtClean="0"/>
              <a:t>:</a:t>
            </a:r>
            <a:r>
              <a:rPr lang="fa-IR" sz="4400" dirty="0" smtClean="0"/>
              <a:t> همه‌ی </a:t>
            </a:r>
            <a:r>
              <a:rPr lang="fa-IR" sz="4400" dirty="0"/>
              <a:t>جنبه‌ها و ویژگی‌های یک فرآورده، فرآیند یا خدمت که توانایی </a:t>
            </a:r>
            <a:r>
              <a:rPr lang="fa-IR" sz="4400" dirty="0" smtClean="0"/>
              <a:t>برآورده </a:t>
            </a:r>
            <a:r>
              <a:rPr lang="fa-IR" sz="4400" dirty="0"/>
              <a:t>کردن </a:t>
            </a:r>
            <a:r>
              <a:rPr lang="fa-IR" sz="4400" b="1" dirty="0">
                <a:solidFill>
                  <a:srgbClr val="C00000"/>
                </a:solidFill>
              </a:rPr>
              <a:t>نیازهای بیان شده یا فرض شده</a:t>
            </a:r>
            <a:r>
              <a:rPr lang="fa-IR" sz="4400" b="1" dirty="0"/>
              <a:t> </a:t>
            </a:r>
            <a:r>
              <a:rPr lang="fa-IR" sz="4400" dirty="0"/>
              <a:t>در </a:t>
            </a:r>
            <a:r>
              <a:rPr lang="fa-IR" sz="4400" dirty="0" smtClean="0"/>
              <a:t>بردارد.</a:t>
            </a:r>
            <a:endParaRPr lang="en-US" sz="4400" dirty="0" smtClean="0"/>
          </a:p>
          <a:p>
            <a:pPr marL="0" indent="0" algn="ctr" rt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7200" b="1" i="1" dirty="0" smtClean="0">
                <a:solidFill>
                  <a:srgbClr val="006600"/>
                </a:solidFill>
              </a:rPr>
              <a:t>کیفیت مورد نظر</a:t>
            </a:r>
            <a:endParaRPr lang="en-US" sz="7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100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4325859" y="533400"/>
            <a:ext cx="23221" cy="6322098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254145" y="638825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/>
              <a:t>+ TEa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895118" y="606954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- TEa</a:t>
            </a:r>
            <a:endParaRPr lang="en-US" sz="2000" b="1" dirty="0"/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5824656" y="1068307"/>
            <a:ext cx="40584" cy="5705873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Content Placeholder 51" descr="http://t2.gstatic.com/images?q=tbn:ANd9GcRQIVmFiKoxUwjTnJcXmFziM_xeJbVyV3e0wFXGf0uOcWzBgOmG"/>
          <p:cNvPicPr>
            <a:picLocks noGrp="1"/>
          </p:cNvPicPr>
          <p:nvPr>
            <p:ph idx="1"/>
          </p:nvPr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4724401" y="5092109"/>
            <a:ext cx="2367880" cy="17737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0" name="Rectangle 69"/>
          <p:cNvSpPr/>
          <p:nvPr/>
        </p:nvSpPr>
        <p:spPr>
          <a:xfrm>
            <a:off x="3538736" y="708267"/>
            <a:ext cx="1620688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 smtClean="0">
                <a:solidFill>
                  <a:srgbClr val="7030A0"/>
                </a:solidFill>
              </a:rPr>
              <a:t>هدف</a:t>
            </a:r>
            <a:endParaRPr lang="en-US" sz="2000" dirty="0">
              <a:solidFill>
                <a:srgbClr val="7030A0"/>
              </a:solidFill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>
            <a:off x="1752600" y="449465"/>
            <a:ext cx="0" cy="64899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7391400" y="449465"/>
            <a:ext cx="0" cy="64899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Content Placeholder 51" descr="http://t2.gstatic.com/images?q=tbn:ANd9GcRQIVmFiKoxUwjTnJcXmFziM_xeJbVyV3e0wFXGf0uOcWzBgOmG"/>
          <p:cNvPicPr>
            <a:picLocks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2995570" y="1886624"/>
            <a:ext cx="5941166" cy="8973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Content Placeholder 51" descr="http://t2.gstatic.com/images?q=tbn:ANd9GcRQIVmFiKoxUwjTnJcXmFziM_xeJbVyV3e0wFXGf0uOcWzBgOmG"/>
          <p:cNvPicPr>
            <a:picLocks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3810000" y="3594693"/>
            <a:ext cx="4245973" cy="9906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5" name="Straight Arrow Connector 14"/>
          <p:cNvCxnSpPr/>
          <p:nvPr/>
        </p:nvCxnSpPr>
        <p:spPr>
          <a:xfrm>
            <a:off x="5824656" y="5943600"/>
            <a:ext cx="1583784" cy="0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149080" y="5520341"/>
            <a:ext cx="1191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SM = 5 </a:t>
            </a:r>
            <a:endParaRPr lang="en-US" sz="2000" b="1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316018" y="6477000"/>
            <a:ext cx="219456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834457" y="3893575"/>
            <a:ext cx="1583784" cy="0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158880" y="3470316"/>
            <a:ext cx="1384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SM = 2.5 </a:t>
            </a:r>
            <a:endParaRPr lang="en-US" sz="2000" b="1" dirty="0"/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4325859" y="4343400"/>
            <a:ext cx="260834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856227" y="1863474"/>
            <a:ext cx="1583784" cy="0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932986" y="1352923"/>
            <a:ext cx="1515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SM = </a:t>
            </a:r>
            <a:r>
              <a:rPr lang="en-US" sz="2000" b="1" dirty="0" smtClean="0">
                <a:solidFill>
                  <a:srgbClr val="FF0000"/>
                </a:solidFill>
              </a:rPr>
              <a:t>1.65 </a:t>
            </a:r>
            <a:endParaRPr lang="en-US" sz="2000" b="1" dirty="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4349080" y="2514600"/>
            <a:ext cx="309093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204098" y="763159"/>
            <a:ext cx="4347453" cy="144629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B050"/>
                </a:solidFill>
              </a:rPr>
              <a:t>RE</a:t>
            </a:r>
            <a:r>
              <a:rPr lang="en-US" sz="3600" b="1" baseline="-25000" dirty="0" smtClean="0">
                <a:solidFill>
                  <a:srgbClr val="00B050"/>
                </a:solidFill>
              </a:rPr>
              <a:t>crit</a:t>
            </a:r>
            <a:r>
              <a:rPr lang="en-US" sz="3600" b="1" dirty="0" smtClean="0">
                <a:solidFill>
                  <a:srgbClr val="00B050"/>
                </a:solidFill>
              </a:rPr>
              <a:t> </a:t>
            </a:r>
            <a:r>
              <a:rPr lang="en-US" sz="3600" b="1" dirty="0" smtClean="0">
                <a:solidFill>
                  <a:schemeClr val="tx1"/>
                </a:solidFill>
              </a:rPr>
              <a:t>= </a:t>
            </a:r>
            <a:r>
              <a:rPr lang="en-US" sz="3600" b="1" dirty="0" smtClean="0">
                <a:solidFill>
                  <a:srgbClr val="00B0F0"/>
                </a:solidFill>
              </a:rPr>
              <a:t>SM</a:t>
            </a:r>
            <a:r>
              <a:rPr lang="en-US" sz="3600" b="1" dirty="0" smtClean="0">
                <a:solidFill>
                  <a:schemeClr val="tx1"/>
                </a:solidFill>
              </a:rPr>
              <a:t> ÷ </a:t>
            </a:r>
            <a:r>
              <a:rPr lang="en-US" sz="3600" b="1" dirty="0" smtClean="0">
                <a:solidFill>
                  <a:srgbClr val="FF0000"/>
                </a:solidFill>
              </a:rPr>
              <a:t>1.65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8" name="Vertical Scroll 17"/>
          <p:cNvSpPr/>
          <p:nvPr/>
        </p:nvSpPr>
        <p:spPr>
          <a:xfrm>
            <a:off x="1" y="2325126"/>
            <a:ext cx="4049960" cy="4003243"/>
          </a:xfrm>
          <a:prstGeom prst="verticalScroll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/>
            <a:r>
              <a:rPr lang="fa-IR" sz="2800" b="1" dirty="0" smtClean="0">
                <a:solidFill>
                  <a:srgbClr val="FF0000"/>
                </a:solidFill>
              </a:rPr>
              <a:t>«خطای اتفاقی بحرانی» </a:t>
            </a:r>
            <a:r>
              <a:rPr lang="fa-IR" sz="2800" dirty="0" smtClean="0">
                <a:solidFill>
                  <a:schemeClr val="tx1"/>
                </a:solidFill>
              </a:rPr>
              <a:t>یعنی این که </a:t>
            </a:r>
            <a:r>
              <a:rPr lang="en-US" sz="2800" dirty="0" smtClean="0">
                <a:solidFill>
                  <a:schemeClr val="tx1"/>
                </a:solidFill>
              </a:rPr>
              <a:t>CV</a:t>
            </a:r>
            <a:r>
              <a:rPr lang="fa-IR" sz="2800" dirty="0" smtClean="0">
                <a:solidFill>
                  <a:schemeClr val="tx1"/>
                </a:solidFill>
              </a:rPr>
              <a:t> یک روش </a:t>
            </a:r>
            <a:r>
              <a:rPr lang="fa-IR" sz="2800" b="1" i="1" dirty="0" smtClean="0">
                <a:solidFill>
                  <a:srgbClr val="FF0000"/>
                </a:solidFill>
              </a:rPr>
              <a:t>چند برابر </a:t>
            </a:r>
            <a:r>
              <a:rPr lang="fa-IR" sz="2800" dirty="0" smtClean="0">
                <a:solidFill>
                  <a:schemeClr val="tx1"/>
                </a:solidFill>
              </a:rPr>
              <a:t>باید شود تا عیار سیگمای آن روش به مقدار بحرانی 1.65 کاهش یابد.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57557" y="44133"/>
            <a:ext cx="7086600" cy="65893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3200" dirty="0">
                <a:solidFill>
                  <a:schemeClr val="tx1"/>
                </a:solidFill>
              </a:rPr>
              <a:t>خراب</a:t>
            </a:r>
            <a:r>
              <a:rPr lang="fa-IR" sz="3600" dirty="0" smtClean="0">
                <a:solidFill>
                  <a:schemeClr val="tx1"/>
                </a:solidFill>
              </a:rPr>
              <a:t> </a:t>
            </a:r>
            <a:r>
              <a:rPr lang="fa-IR" sz="3200" dirty="0" smtClean="0">
                <a:solidFill>
                  <a:schemeClr val="tx1"/>
                </a:solidFill>
              </a:rPr>
              <a:t>شدن کارکرد: </a:t>
            </a:r>
            <a:r>
              <a:rPr lang="fa-IR" sz="3200" b="1" dirty="0" smtClean="0">
                <a:solidFill>
                  <a:srgbClr val="FF0000"/>
                </a:solidFill>
              </a:rPr>
              <a:t>افزایش نوسان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76535" y="6076890"/>
            <a:ext cx="1191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TE</a:t>
            </a:r>
            <a:endParaRPr lang="en-US" sz="2000" b="1" i="1" dirty="0"/>
          </a:p>
        </p:txBody>
      </p:sp>
      <p:sp>
        <p:nvSpPr>
          <p:cNvPr id="35" name="TextBox 34"/>
          <p:cNvSpPr txBox="1"/>
          <p:nvPr/>
        </p:nvSpPr>
        <p:spPr>
          <a:xfrm>
            <a:off x="4554348" y="2091246"/>
            <a:ext cx="1191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TE</a:t>
            </a:r>
            <a:endParaRPr lang="en-US" sz="2000" b="1" i="1" dirty="0"/>
          </a:p>
        </p:txBody>
      </p:sp>
      <p:sp>
        <p:nvSpPr>
          <p:cNvPr id="36" name="TextBox 35"/>
          <p:cNvSpPr txBox="1"/>
          <p:nvPr/>
        </p:nvSpPr>
        <p:spPr>
          <a:xfrm>
            <a:off x="4600857" y="3909196"/>
            <a:ext cx="1191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TE</a:t>
            </a:r>
            <a:endParaRPr lang="en-US" sz="2000" b="1" i="1" dirty="0"/>
          </a:p>
        </p:txBody>
      </p:sp>
      <p:sp>
        <p:nvSpPr>
          <p:cNvPr id="28" name="Rectangle 27"/>
          <p:cNvSpPr/>
          <p:nvPr/>
        </p:nvSpPr>
        <p:spPr>
          <a:xfrm>
            <a:off x="2042534" y="2621239"/>
            <a:ext cx="2992404" cy="107820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RE</a:t>
            </a:r>
            <a:r>
              <a:rPr lang="en-US" sz="3600" b="1" baseline="-25000" dirty="0" smtClean="0">
                <a:solidFill>
                  <a:schemeClr val="tx1"/>
                </a:solidFill>
              </a:rPr>
              <a:t>crit</a:t>
            </a:r>
            <a:r>
              <a:rPr lang="en-US" sz="3600" b="1" dirty="0" smtClean="0">
                <a:solidFill>
                  <a:schemeClr val="tx1"/>
                </a:solidFill>
              </a:rPr>
              <a:t> = 3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94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30" grpId="0" animBg="1"/>
      <p:bldP spid="18" grpId="0" animBg="1"/>
      <p:bldP spid="35" grpId="0"/>
      <p:bldP spid="36" grpId="0"/>
      <p:bldP spid="28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101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4325859" y="533400"/>
            <a:ext cx="23221" cy="6322098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398517" y="481997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/>
              <a:t>+ TEa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91581" y="460590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- TEa</a:t>
            </a:r>
            <a:endParaRPr lang="en-US" sz="2000" b="1" dirty="0"/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5479317" y="5095935"/>
            <a:ext cx="1413" cy="1905000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Content Placeholder 51" descr="http://t2.gstatic.com/images?q=tbn:ANd9GcRQIVmFiKoxUwjTnJcXmFziM_xeJbVyV3e0wFXGf0uOcWzBgOmG"/>
          <p:cNvPicPr>
            <a:picLocks noGrp="1"/>
          </p:cNvPicPr>
          <p:nvPr>
            <p:ph idx="1"/>
          </p:nvPr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316536" y="5653196"/>
            <a:ext cx="10808663" cy="10762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0" name="Rectangle 69"/>
          <p:cNvSpPr/>
          <p:nvPr/>
        </p:nvSpPr>
        <p:spPr>
          <a:xfrm>
            <a:off x="3538736" y="-17249"/>
            <a:ext cx="1620688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 smtClean="0">
                <a:solidFill>
                  <a:srgbClr val="7030A0"/>
                </a:solidFill>
              </a:rPr>
              <a:t>هدف</a:t>
            </a:r>
            <a:endParaRPr lang="en-US" sz="2000" dirty="0">
              <a:solidFill>
                <a:srgbClr val="7030A0"/>
              </a:solidFill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>
            <a:off x="838200" y="461527"/>
            <a:ext cx="0" cy="64899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8458200" y="365530"/>
            <a:ext cx="0" cy="64899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V="1">
            <a:off x="5479317" y="5955626"/>
            <a:ext cx="2958447" cy="7249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>
            <a:off x="5479317" y="6248400"/>
            <a:ext cx="2989546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Content Placeholder 51" descr="http://t2.gstatic.com/images?q=tbn:ANd9GcRQIVmFiKoxUwjTnJcXmFziM_xeJbVyV3e0wFXGf0uOcWzBgOmG"/>
          <p:cNvPicPr>
            <a:picLocks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7696200" y="1074168"/>
            <a:ext cx="1039650" cy="39550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47" name="Straight Arrow Connector 46"/>
          <p:cNvCxnSpPr/>
          <p:nvPr/>
        </p:nvCxnSpPr>
        <p:spPr>
          <a:xfrm flipV="1">
            <a:off x="8204317" y="2267230"/>
            <a:ext cx="274320" cy="1296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H="1" flipV="1">
            <a:off x="8210865" y="882107"/>
            <a:ext cx="5160" cy="3994693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928657"/>
              </p:ext>
            </p:extLst>
          </p:nvPr>
        </p:nvGraphicFramePr>
        <p:xfrm>
          <a:off x="249215" y="4406378"/>
          <a:ext cx="5670235" cy="1132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047"/>
                <a:gridCol w="1134047"/>
                <a:gridCol w="1134047"/>
                <a:gridCol w="1134047"/>
                <a:gridCol w="1134047"/>
              </a:tblGrid>
              <a:tr h="56642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fa-IR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fa-IR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6.7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1.65</a:t>
                      </a:r>
                      <a:endParaRPr kumimoji="0" lang="en-US" sz="2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664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CV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SM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REcrit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SEcrit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393994" y="1295400"/>
            <a:ext cx="2834381" cy="685800"/>
          </a:xfrm>
          <a:prstGeom prst="rect">
            <a:avLst/>
          </a:prstGeom>
          <a:solidFill>
            <a:schemeClr val="bg1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PTT; TEa = 15%</a:t>
            </a:r>
            <a:endParaRPr lang="en-US" sz="2800" dirty="0">
              <a:solidFill>
                <a:schemeClr val="tx1"/>
              </a:solidFill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8221315" y="1980026"/>
            <a:ext cx="274320" cy="12969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Table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428309"/>
              </p:ext>
            </p:extLst>
          </p:nvPr>
        </p:nvGraphicFramePr>
        <p:xfrm>
          <a:off x="2743200" y="2356116"/>
          <a:ext cx="5192905" cy="1132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8581"/>
                <a:gridCol w="1038581"/>
                <a:gridCol w="1038581"/>
                <a:gridCol w="1038581"/>
                <a:gridCol w="1038581"/>
              </a:tblGrid>
              <a:tr h="56642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13.35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1.65</a:t>
                      </a:r>
                      <a:endParaRPr kumimoji="0" lang="en-US" sz="2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664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CV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SM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REcrit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SEcrit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Explosion 1 30"/>
          <p:cNvSpPr/>
          <p:nvPr/>
        </p:nvSpPr>
        <p:spPr>
          <a:xfrm>
            <a:off x="71237" y="-139919"/>
            <a:ext cx="3192115" cy="2001238"/>
          </a:xfrm>
          <a:prstGeom prst="irregularSeal1">
            <a:avLst/>
          </a:prstGeom>
          <a:solidFill>
            <a:srgbClr val="F363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b="1" dirty="0" smtClean="0">
                <a:solidFill>
                  <a:schemeClr val="bg1"/>
                </a:solidFill>
              </a:rPr>
              <a:t>پرسش!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49080" y="703726"/>
            <a:ext cx="329416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 smtClean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اجرای </a:t>
            </a:r>
            <a:r>
              <a:rPr lang="fa-IR" sz="28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عیارپایین</a:t>
            </a:r>
            <a:r>
              <a:rPr lang="fa-IR" sz="2800" b="1" dirty="0" smtClean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و نگهداری کیفیت</a:t>
            </a:r>
            <a:endParaRPr lang="fa-IR" sz="2800" b="1" dirty="0">
              <a:solidFill>
                <a:schemeClr val="accent6">
                  <a:lumMod val="5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6" name="Oval 25"/>
          <p:cNvSpPr/>
          <p:nvPr/>
        </p:nvSpPr>
        <p:spPr>
          <a:xfrm>
            <a:off x="1545328" y="481185"/>
            <a:ext cx="6683026" cy="2050954"/>
          </a:xfrm>
          <a:prstGeom prst="ellipse">
            <a:avLst/>
          </a:prstGeom>
          <a:solidFill>
            <a:srgbClr val="E5E943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200" dirty="0" smtClean="0">
                <a:solidFill>
                  <a:schemeClr val="tx1"/>
                </a:solidFill>
              </a:rPr>
              <a:t>آیا </a:t>
            </a:r>
            <a:r>
              <a:rPr lang="fa-IR" sz="3200" dirty="0">
                <a:solidFill>
                  <a:schemeClr val="tx1"/>
                </a:solidFill>
              </a:rPr>
              <a:t>کیفیت این روش</a:t>
            </a:r>
            <a:r>
              <a:rPr lang="ar-SA" sz="3200" dirty="0">
                <a:solidFill>
                  <a:schemeClr val="tx1"/>
                </a:solidFill>
              </a:rPr>
              <a:t>‌ها "</a:t>
            </a:r>
            <a:r>
              <a:rPr lang="ar-SA" sz="3200" b="1" dirty="0">
                <a:solidFill>
                  <a:srgbClr val="FF0000"/>
                </a:solidFill>
              </a:rPr>
              <a:t>پذیرفتنی</a:t>
            </a:r>
            <a:r>
              <a:rPr lang="ar-SA" sz="3200" dirty="0">
                <a:solidFill>
                  <a:schemeClr val="tx1"/>
                </a:solidFill>
              </a:rPr>
              <a:t>" </a:t>
            </a:r>
            <a:r>
              <a:rPr lang="fa-IR" sz="3200" dirty="0" smtClean="0">
                <a:solidFill>
                  <a:schemeClr val="tx1"/>
                </a:solidFill>
              </a:rPr>
              <a:t>است</a:t>
            </a:r>
            <a:r>
              <a:rPr lang="ar-SA" sz="3200" dirty="0" smtClean="0">
                <a:solidFill>
                  <a:schemeClr val="tx1"/>
                </a:solidFill>
              </a:rPr>
              <a:t>؟</a:t>
            </a:r>
            <a:endParaRPr lang="fa-IR" sz="3200" dirty="0" smtClean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1236360" y="1635105"/>
            <a:ext cx="6683026" cy="2019191"/>
          </a:xfrm>
          <a:prstGeom prst="ellipse">
            <a:avLst/>
          </a:prstGeom>
          <a:solidFill>
            <a:srgbClr val="E5E943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200" dirty="0" smtClean="0">
                <a:solidFill>
                  <a:schemeClr val="tx1"/>
                </a:solidFill>
              </a:rPr>
              <a:t>آیا </a:t>
            </a:r>
            <a:r>
              <a:rPr lang="fa-IR" sz="3200" dirty="0">
                <a:solidFill>
                  <a:schemeClr val="tx1"/>
                </a:solidFill>
              </a:rPr>
              <a:t>کیفیت این </a:t>
            </a:r>
            <a:r>
              <a:rPr lang="fa-IR" sz="3200" dirty="0" smtClean="0">
                <a:solidFill>
                  <a:schemeClr val="tx1"/>
                </a:solidFill>
              </a:rPr>
              <a:t>روش</a:t>
            </a:r>
            <a:r>
              <a:rPr lang="ar-SA" sz="3200" dirty="0" smtClean="0">
                <a:solidFill>
                  <a:schemeClr val="tx1"/>
                </a:solidFill>
              </a:rPr>
              <a:t>‌ها "</a:t>
            </a:r>
            <a:r>
              <a:rPr lang="ar-SA" sz="3200" b="1" dirty="0">
                <a:solidFill>
                  <a:srgbClr val="FF0000"/>
                </a:solidFill>
              </a:rPr>
              <a:t>نگهداشتنی</a:t>
            </a:r>
            <a:r>
              <a:rPr lang="ar-SA" sz="3200" dirty="0" smtClean="0">
                <a:solidFill>
                  <a:schemeClr val="tx1"/>
                </a:solidFill>
              </a:rPr>
              <a:t>" </a:t>
            </a:r>
            <a:r>
              <a:rPr lang="fa-IR" sz="3200" dirty="0" smtClean="0">
                <a:solidFill>
                  <a:schemeClr val="tx1"/>
                </a:solidFill>
              </a:rPr>
              <a:t>است</a:t>
            </a:r>
            <a:r>
              <a:rPr lang="ar-SA" sz="3200" dirty="0" smtClean="0">
                <a:solidFill>
                  <a:schemeClr val="tx1"/>
                </a:solidFill>
              </a:rPr>
              <a:t>؟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476688" y="2644700"/>
            <a:ext cx="6954232" cy="2877729"/>
          </a:xfrm>
          <a:prstGeom prst="ellipse">
            <a:avLst/>
          </a:prstGeom>
          <a:solidFill>
            <a:srgbClr val="E5E943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4400" dirty="0" smtClean="0">
                <a:solidFill>
                  <a:schemeClr val="tx1"/>
                </a:solidFill>
              </a:rPr>
              <a:t>کی حاضره کیفیت این </a:t>
            </a:r>
            <a:r>
              <a:rPr lang="fa-IR" sz="4400" dirty="0">
                <a:solidFill>
                  <a:schemeClr val="tx1"/>
                </a:solidFill>
              </a:rPr>
              <a:t>روش</a:t>
            </a:r>
            <a:r>
              <a:rPr lang="ar-SA" sz="4400" dirty="0" smtClean="0">
                <a:solidFill>
                  <a:schemeClr val="tx1"/>
                </a:solidFill>
              </a:rPr>
              <a:t>‌ها</a:t>
            </a:r>
            <a:r>
              <a:rPr lang="fa-IR" sz="4400" dirty="0" smtClean="0">
                <a:solidFill>
                  <a:schemeClr val="tx1"/>
                </a:solidFill>
              </a:rPr>
              <a:t> رو </a:t>
            </a:r>
            <a:r>
              <a:rPr lang="ar-SA" sz="4400" dirty="0" smtClean="0">
                <a:solidFill>
                  <a:schemeClr val="tx1"/>
                </a:solidFill>
              </a:rPr>
              <a:t>"</a:t>
            </a:r>
            <a:r>
              <a:rPr lang="fa-IR" sz="4400" b="1" dirty="0" smtClean="0">
                <a:solidFill>
                  <a:srgbClr val="FF0000"/>
                </a:solidFill>
              </a:rPr>
              <a:t>تضمین</a:t>
            </a:r>
            <a:r>
              <a:rPr lang="ar-SA" sz="4400" dirty="0" smtClean="0">
                <a:solidFill>
                  <a:schemeClr val="tx1"/>
                </a:solidFill>
              </a:rPr>
              <a:t>"</a:t>
            </a:r>
            <a:r>
              <a:rPr lang="fa-IR" sz="4400" dirty="0" smtClean="0">
                <a:solidFill>
                  <a:schemeClr val="tx1"/>
                </a:solidFill>
              </a:rPr>
              <a:t> کنه</a:t>
            </a:r>
            <a:r>
              <a:rPr lang="ar-SA" sz="4400" dirty="0" smtClean="0">
                <a:solidFill>
                  <a:schemeClr val="tx1"/>
                </a:solidFill>
              </a:rPr>
              <a:t>؟</a:t>
            </a:r>
            <a:endParaRPr lang="fa-IR" sz="4400" dirty="0" smtClean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536746" y="3437935"/>
            <a:ext cx="6954232" cy="2877729"/>
          </a:xfrm>
          <a:prstGeom prst="ellipse">
            <a:avLst/>
          </a:prstGeom>
          <a:solidFill>
            <a:srgbClr val="E5E943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4400" dirty="0" smtClean="0">
                <a:solidFill>
                  <a:schemeClr val="tx1"/>
                </a:solidFill>
              </a:rPr>
              <a:t>... کی حاضره با همچین </a:t>
            </a:r>
            <a:r>
              <a:rPr lang="fa-IR" sz="4400" b="1" dirty="0" smtClean="0">
                <a:solidFill>
                  <a:srgbClr val="FF0000"/>
                </a:solidFill>
              </a:rPr>
              <a:t>«حاشیه امنیتی» </a:t>
            </a:r>
            <a:r>
              <a:rPr lang="fa-IR" sz="4400" dirty="0">
                <a:solidFill>
                  <a:schemeClr val="tx1"/>
                </a:solidFill>
              </a:rPr>
              <a:t>پرداخت </a:t>
            </a:r>
            <a:r>
              <a:rPr lang="fa-IR" sz="4400" dirty="0" smtClean="0">
                <a:solidFill>
                  <a:schemeClr val="tx1"/>
                </a:solidFill>
              </a:rPr>
              <a:t>قسط</a:t>
            </a:r>
            <a:r>
              <a:rPr lang="ar-SA" sz="4400" dirty="0" smtClean="0">
                <a:solidFill>
                  <a:schemeClr val="tx1"/>
                </a:solidFill>
              </a:rPr>
              <a:t>‌ها </a:t>
            </a:r>
            <a:r>
              <a:rPr lang="fa-IR" sz="4400" dirty="0" smtClean="0">
                <a:solidFill>
                  <a:schemeClr val="tx1"/>
                </a:solidFill>
              </a:rPr>
              <a:t>رو تضمین کنه</a:t>
            </a:r>
            <a:r>
              <a:rPr lang="ar-SA" sz="4400" dirty="0" smtClean="0">
                <a:solidFill>
                  <a:schemeClr val="tx1"/>
                </a:solidFill>
              </a:rPr>
              <a:t>؟</a:t>
            </a:r>
            <a:endParaRPr lang="fa-IR" sz="4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827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102</a:t>
            </a:fld>
            <a:endParaRPr lang="en-US" dirty="0"/>
          </a:p>
        </p:txBody>
      </p:sp>
      <p:cxnSp>
        <p:nvCxnSpPr>
          <p:cNvPr id="10" name="Straight Connector 9"/>
          <p:cNvCxnSpPr>
            <a:stCxn id="70" idx="2"/>
          </p:cNvCxnSpPr>
          <p:nvPr/>
        </p:nvCxnSpPr>
        <p:spPr>
          <a:xfrm flipH="1">
            <a:off x="4325860" y="342791"/>
            <a:ext cx="23220" cy="6512707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398517" y="481997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/>
              <a:t>+ TEa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91566" y="513103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- TEa</a:t>
            </a:r>
            <a:endParaRPr lang="en-US" sz="2000" b="1" dirty="0"/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5738075" y="2544187"/>
            <a:ext cx="93413" cy="4233739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Content Placeholder 51" descr="http://t2.gstatic.com/images?q=tbn:ANd9GcRQIVmFiKoxUwjTnJcXmFziM_xeJbVyV3e0wFXGf0uOcWzBgOmG"/>
          <p:cNvPicPr>
            <a:picLocks noGrp="1"/>
          </p:cNvPicPr>
          <p:nvPr>
            <p:ph idx="1"/>
          </p:nvPr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4266839" y="6026051"/>
            <a:ext cx="3059360" cy="7909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0" name="Rectangle 69"/>
          <p:cNvSpPr/>
          <p:nvPr/>
        </p:nvSpPr>
        <p:spPr>
          <a:xfrm>
            <a:off x="3538736" y="-17249"/>
            <a:ext cx="1620688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 smtClean="0">
                <a:solidFill>
                  <a:srgbClr val="7030A0"/>
                </a:solidFill>
              </a:rPr>
              <a:t>هدف</a:t>
            </a:r>
            <a:endParaRPr lang="en-US" sz="2000" dirty="0">
              <a:solidFill>
                <a:srgbClr val="7030A0"/>
              </a:solidFill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>
            <a:off x="838200" y="461527"/>
            <a:ext cx="0" cy="64899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8458200" y="365530"/>
            <a:ext cx="0" cy="64899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5752495" y="6324600"/>
            <a:ext cx="2743200" cy="0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>
            <a:off x="5738075" y="6553200"/>
            <a:ext cx="82296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>
            <a:off x="6567500" y="6553200"/>
            <a:ext cx="1890700" cy="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Content Placeholder 51" descr="http://t2.gstatic.com/images?q=tbn:ANd9GcRQIVmFiKoxUwjTnJcXmFziM_xeJbVyV3e0wFXGf0uOcWzBgOmG"/>
          <p:cNvPicPr>
            <a:picLocks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5267260" y="2792327"/>
            <a:ext cx="1122229" cy="19466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33" name="Straight Arrow Connector 32"/>
          <p:cNvCxnSpPr/>
          <p:nvPr/>
        </p:nvCxnSpPr>
        <p:spPr>
          <a:xfrm flipV="1">
            <a:off x="5762970" y="4123284"/>
            <a:ext cx="2715667" cy="5911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5791359" y="4322340"/>
            <a:ext cx="340132" cy="1296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6118255" y="4341884"/>
            <a:ext cx="2377440" cy="23014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Content Placeholder 51" descr="http://t2.gstatic.com/images?q=tbn:ANd9GcRQIVmFiKoxUwjTnJcXmFziM_xeJbVyV3e0wFXGf0uOcWzBgOmG"/>
          <p:cNvPicPr>
            <a:picLocks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3022261" y="4830637"/>
            <a:ext cx="3059360" cy="7909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40" name="Straight Arrow Connector 39"/>
          <p:cNvCxnSpPr/>
          <p:nvPr/>
        </p:nvCxnSpPr>
        <p:spPr>
          <a:xfrm>
            <a:off x="4471549" y="5398623"/>
            <a:ext cx="82296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00974" y="5398623"/>
            <a:ext cx="3157226" cy="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4477700" y="5182550"/>
            <a:ext cx="3931920" cy="0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Content Placeholder 51" descr="http://t2.gstatic.com/images?q=tbn:ANd9GcRQIVmFiKoxUwjTnJcXmFziM_xeJbVyV3e0wFXGf0uOcWzBgOmG"/>
          <p:cNvPicPr>
            <a:picLocks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3963431" y="808059"/>
            <a:ext cx="1122229" cy="19466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46" name="Straight Arrow Connector 45"/>
          <p:cNvCxnSpPr/>
          <p:nvPr/>
        </p:nvCxnSpPr>
        <p:spPr>
          <a:xfrm flipV="1">
            <a:off x="4459141" y="2058530"/>
            <a:ext cx="3961565" cy="86397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4487530" y="2338072"/>
            <a:ext cx="340132" cy="1296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4822500" y="2286000"/>
            <a:ext cx="3598206" cy="47051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H="1" flipV="1">
            <a:off x="4487530" y="530331"/>
            <a:ext cx="5160" cy="5120640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689989"/>
              </p:ext>
            </p:extLst>
          </p:nvPr>
        </p:nvGraphicFramePr>
        <p:xfrm>
          <a:off x="1" y="5721350"/>
          <a:ext cx="4266840" cy="1132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368"/>
                <a:gridCol w="853368"/>
                <a:gridCol w="853368"/>
                <a:gridCol w="853368"/>
                <a:gridCol w="853368"/>
              </a:tblGrid>
              <a:tr h="56642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2.5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3.3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664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CV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SM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REcrit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SEcrit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3" name="Table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172163"/>
              </p:ext>
            </p:extLst>
          </p:nvPr>
        </p:nvGraphicFramePr>
        <p:xfrm>
          <a:off x="0" y="4812799"/>
          <a:ext cx="4266840" cy="566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368"/>
                <a:gridCol w="853368"/>
                <a:gridCol w="853368"/>
                <a:gridCol w="853368"/>
                <a:gridCol w="853368"/>
              </a:tblGrid>
              <a:tr h="56642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en-US" sz="2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3.5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5.3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4" name="Table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152158"/>
              </p:ext>
            </p:extLst>
          </p:nvPr>
        </p:nvGraphicFramePr>
        <p:xfrm>
          <a:off x="-1" y="3768889"/>
          <a:ext cx="4266840" cy="566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368"/>
                <a:gridCol w="853368"/>
                <a:gridCol w="853368"/>
                <a:gridCol w="853368"/>
                <a:gridCol w="853368"/>
              </a:tblGrid>
              <a:tr h="56642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8.3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5" name="Table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869968"/>
              </p:ext>
            </p:extLst>
          </p:nvPr>
        </p:nvGraphicFramePr>
        <p:xfrm>
          <a:off x="-21526" y="2471523"/>
          <a:ext cx="4288365" cy="566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673"/>
                <a:gridCol w="857673"/>
                <a:gridCol w="857673"/>
                <a:gridCol w="857673"/>
                <a:gridCol w="857673"/>
              </a:tblGrid>
              <a:tr h="56642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12.3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1214662" y="353062"/>
            <a:ext cx="2834381" cy="685800"/>
          </a:xfrm>
          <a:prstGeom prst="rect">
            <a:avLst/>
          </a:prstGeom>
          <a:solidFill>
            <a:srgbClr val="D4ECBA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PTT; TEa = 15%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6698" y="434998"/>
            <a:ext cx="1063927" cy="4501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-15%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642772" y="494877"/>
            <a:ext cx="1063927" cy="4501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+15%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7799" y="1253725"/>
            <a:ext cx="3733800" cy="11314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</a:pPr>
            <a:r>
              <a:rPr lang="en-US" sz="2400" dirty="0" smtClean="0">
                <a:solidFill>
                  <a:schemeClr val="tx1"/>
                </a:solidFill>
              </a:rPr>
              <a:t>REcrit = SM/1.65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SEcrit = SM – 1.65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Wave 6"/>
          <p:cNvSpPr/>
          <p:nvPr/>
        </p:nvSpPr>
        <p:spPr>
          <a:xfrm>
            <a:off x="4925138" y="796366"/>
            <a:ext cx="4120479" cy="104745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/>
              <a:t>حاشیه‌ی امنیت و "درخطربودن" کیفیت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333543" y="6038791"/>
            <a:ext cx="876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SM</a:t>
            </a:r>
            <a:endParaRPr lang="en-US" sz="20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5808509" y="6504294"/>
            <a:ext cx="876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1.65</a:t>
            </a:r>
            <a:endParaRPr lang="en-US" sz="20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7196779" y="6438901"/>
            <a:ext cx="11371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M</a:t>
            </a:r>
            <a:r>
              <a:rPr lang="en-US" sz="2000" b="1" baseline="-25000" dirty="0" err="1" smtClean="0"/>
              <a:t>safe</a:t>
            </a:r>
            <a:endParaRPr lang="en-US" sz="2000" b="1" baseline="-25000" dirty="0"/>
          </a:p>
        </p:txBody>
      </p:sp>
    </p:spTree>
    <p:extLst>
      <p:ext uri="{BB962C8B-B14F-4D97-AF65-F5344CB8AC3E}">
        <p14:creationId xmlns:p14="http://schemas.microsoft.com/office/powerpoint/2010/main" val="86660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 animBg="1"/>
      <p:bldP spid="36" grpId="0" animBg="1"/>
      <p:bldP spid="3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103</a:t>
            </a:fld>
            <a:endParaRPr lang="en-US" dirty="0"/>
          </a:p>
        </p:txBody>
      </p:sp>
      <p:cxnSp>
        <p:nvCxnSpPr>
          <p:cNvPr id="10" name="Straight Connector 9"/>
          <p:cNvCxnSpPr>
            <a:stCxn id="70" idx="2"/>
          </p:cNvCxnSpPr>
          <p:nvPr/>
        </p:nvCxnSpPr>
        <p:spPr>
          <a:xfrm flipH="1">
            <a:off x="4325860" y="342791"/>
            <a:ext cx="23220" cy="6512707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398517" y="481997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/>
              <a:t>+ TEa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91566" y="513103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- TEa</a:t>
            </a:r>
            <a:endParaRPr lang="en-US" sz="2000" b="1" dirty="0"/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5738075" y="2544187"/>
            <a:ext cx="93413" cy="4233739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Content Placeholder 51" descr="http://t2.gstatic.com/images?q=tbn:ANd9GcRQIVmFiKoxUwjTnJcXmFziM_xeJbVyV3e0wFXGf0uOcWzBgOmG"/>
          <p:cNvPicPr>
            <a:picLocks noGrp="1"/>
          </p:cNvPicPr>
          <p:nvPr>
            <p:ph idx="1"/>
          </p:nvPr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4266839" y="6026051"/>
            <a:ext cx="3059360" cy="7909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0" name="Rectangle 69"/>
          <p:cNvSpPr/>
          <p:nvPr/>
        </p:nvSpPr>
        <p:spPr>
          <a:xfrm>
            <a:off x="3538736" y="-17249"/>
            <a:ext cx="1620688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 smtClean="0">
                <a:solidFill>
                  <a:srgbClr val="7030A0"/>
                </a:solidFill>
              </a:rPr>
              <a:t>هدف</a:t>
            </a:r>
            <a:endParaRPr lang="en-US" sz="2000" dirty="0">
              <a:solidFill>
                <a:srgbClr val="7030A0"/>
              </a:solidFill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>
            <a:off x="838200" y="461527"/>
            <a:ext cx="0" cy="64899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8458200" y="365530"/>
            <a:ext cx="0" cy="64899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5752495" y="6324600"/>
            <a:ext cx="2743200" cy="0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>
            <a:off x="5738075" y="6553200"/>
            <a:ext cx="82296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>
            <a:off x="6567500" y="6553200"/>
            <a:ext cx="1890700" cy="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Content Placeholder 51" descr="http://t2.gstatic.com/images?q=tbn:ANd9GcRQIVmFiKoxUwjTnJcXmFziM_xeJbVyV3e0wFXGf0uOcWzBgOmG"/>
          <p:cNvPicPr>
            <a:picLocks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5267260" y="2792327"/>
            <a:ext cx="1122229" cy="19466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33" name="Straight Arrow Connector 32"/>
          <p:cNvCxnSpPr/>
          <p:nvPr/>
        </p:nvCxnSpPr>
        <p:spPr>
          <a:xfrm flipV="1">
            <a:off x="5762970" y="4123284"/>
            <a:ext cx="2715667" cy="5911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5791359" y="4322340"/>
            <a:ext cx="340132" cy="1296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6118255" y="4341884"/>
            <a:ext cx="2377440" cy="23014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Content Placeholder 51" descr="http://t2.gstatic.com/images?q=tbn:ANd9GcRQIVmFiKoxUwjTnJcXmFziM_xeJbVyV3e0wFXGf0uOcWzBgOmG"/>
          <p:cNvPicPr>
            <a:picLocks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3022261" y="4830637"/>
            <a:ext cx="3059360" cy="7909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40" name="Straight Arrow Connector 39"/>
          <p:cNvCxnSpPr/>
          <p:nvPr/>
        </p:nvCxnSpPr>
        <p:spPr>
          <a:xfrm>
            <a:off x="4471549" y="5398623"/>
            <a:ext cx="82296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00974" y="5398623"/>
            <a:ext cx="3157226" cy="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4477700" y="5182550"/>
            <a:ext cx="3931920" cy="0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Content Placeholder 51" descr="http://t2.gstatic.com/images?q=tbn:ANd9GcRQIVmFiKoxUwjTnJcXmFziM_xeJbVyV3e0wFXGf0uOcWzBgOmG"/>
          <p:cNvPicPr>
            <a:picLocks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3963431" y="808059"/>
            <a:ext cx="1122229" cy="19466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46" name="Straight Arrow Connector 45"/>
          <p:cNvCxnSpPr/>
          <p:nvPr/>
        </p:nvCxnSpPr>
        <p:spPr>
          <a:xfrm flipV="1">
            <a:off x="4459141" y="2058530"/>
            <a:ext cx="3961565" cy="86397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4487530" y="2338072"/>
            <a:ext cx="340132" cy="1296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4822500" y="2286000"/>
            <a:ext cx="3598206" cy="47051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H="1" flipV="1">
            <a:off x="4487530" y="530331"/>
            <a:ext cx="5160" cy="5120640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660386"/>
              </p:ext>
            </p:extLst>
          </p:nvPr>
        </p:nvGraphicFramePr>
        <p:xfrm>
          <a:off x="1" y="5721350"/>
          <a:ext cx="4266840" cy="1132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368"/>
                <a:gridCol w="853368"/>
                <a:gridCol w="853368"/>
                <a:gridCol w="853368"/>
                <a:gridCol w="853368"/>
              </a:tblGrid>
              <a:tr h="56642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2.5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3.3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664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CV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SM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REcrit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SEcrit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3" name="Table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456418"/>
              </p:ext>
            </p:extLst>
          </p:nvPr>
        </p:nvGraphicFramePr>
        <p:xfrm>
          <a:off x="0" y="4812799"/>
          <a:ext cx="4266840" cy="566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368"/>
                <a:gridCol w="853368"/>
                <a:gridCol w="853368"/>
                <a:gridCol w="853368"/>
                <a:gridCol w="853368"/>
              </a:tblGrid>
              <a:tr h="56642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en-US" sz="2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3.5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5.3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4" name="Table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444631"/>
              </p:ext>
            </p:extLst>
          </p:nvPr>
        </p:nvGraphicFramePr>
        <p:xfrm>
          <a:off x="-1" y="3768889"/>
          <a:ext cx="4266840" cy="566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368"/>
                <a:gridCol w="853368"/>
                <a:gridCol w="853368"/>
                <a:gridCol w="853368"/>
                <a:gridCol w="853368"/>
              </a:tblGrid>
              <a:tr h="56642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8.3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5" name="Table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656083"/>
              </p:ext>
            </p:extLst>
          </p:nvPr>
        </p:nvGraphicFramePr>
        <p:xfrm>
          <a:off x="-1" y="2873035"/>
          <a:ext cx="4288365" cy="566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673"/>
                <a:gridCol w="857673"/>
                <a:gridCol w="857673"/>
                <a:gridCol w="857673"/>
                <a:gridCol w="857673"/>
              </a:tblGrid>
              <a:tr h="56642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12.3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1214662" y="353062"/>
            <a:ext cx="2834381" cy="685800"/>
          </a:xfrm>
          <a:prstGeom prst="rect">
            <a:avLst/>
          </a:prstGeom>
          <a:solidFill>
            <a:srgbClr val="D4ECBA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PTT; TEa = 15%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6698" y="434998"/>
            <a:ext cx="1063927" cy="4501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-15%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642772" y="494877"/>
            <a:ext cx="1063927" cy="4501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+15%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7799" y="1253725"/>
            <a:ext cx="3733800" cy="11314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</a:pPr>
            <a:r>
              <a:rPr lang="en-US" sz="2400" dirty="0" smtClean="0">
                <a:solidFill>
                  <a:schemeClr val="tx1"/>
                </a:solidFill>
              </a:rPr>
              <a:t>REcrit = SM/1.65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SEcrit = SM – 1.65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Wave 6"/>
          <p:cNvSpPr/>
          <p:nvPr/>
        </p:nvSpPr>
        <p:spPr>
          <a:xfrm>
            <a:off x="4925138" y="796366"/>
            <a:ext cx="4120479" cy="104745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/>
              <a:t>حاشیه‌ی امنیت و "درخطربودن" کیفیت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333543" y="6038791"/>
            <a:ext cx="876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SM</a:t>
            </a:r>
            <a:endParaRPr lang="en-US" sz="20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5808509" y="6504294"/>
            <a:ext cx="876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1.65</a:t>
            </a:r>
            <a:endParaRPr lang="en-US" sz="20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7196779" y="6434690"/>
            <a:ext cx="11371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M</a:t>
            </a:r>
            <a:r>
              <a:rPr lang="en-US" sz="2000" b="1" baseline="-25000" dirty="0" err="1" smtClean="0"/>
              <a:t>safe</a:t>
            </a:r>
            <a:endParaRPr lang="en-US" sz="2000" b="1" baseline="-25000" dirty="0"/>
          </a:p>
        </p:txBody>
      </p:sp>
      <p:sp>
        <p:nvSpPr>
          <p:cNvPr id="44" name="Explosion 1 43"/>
          <p:cNvSpPr/>
          <p:nvPr/>
        </p:nvSpPr>
        <p:spPr>
          <a:xfrm>
            <a:off x="1290284" y="162771"/>
            <a:ext cx="3192115" cy="2001238"/>
          </a:xfrm>
          <a:prstGeom prst="irregularSeal1">
            <a:avLst/>
          </a:prstGeom>
          <a:solidFill>
            <a:srgbClr val="F363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b="1" i="1" dirty="0" smtClean="0">
                <a:solidFill>
                  <a:schemeClr val="tx1"/>
                </a:solidFill>
              </a:rPr>
              <a:t>پرسش!</a:t>
            </a:r>
            <a:endParaRPr lang="en-US" sz="3600" b="1" i="1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08939" y="2628048"/>
            <a:ext cx="4392035" cy="1280432"/>
          </a:xfrm>
          <a:prstGeom prst="roundRect">
            <a:avLst/>
          </a:prstGeom>
          <a:solidFill>
            <a:srgbClr val="D4ECBA"/>
          </a:solidFill>
          <a:ln w="57150">
            <a:solidFill>
              <a:srgbClr val="005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</a:rPr>
              <a:t>حفظ کیفیت کدام یک از این </a:t>
            </a:r>
            <a:r>
              <a:rPr lang="fa-IR" sz="2400" b="1" dirty="0" smtClean="0">
                <a:solidFill>
                  <a:schemeClr val="tx1"/>
                </a:solidFill>
              </a:rPr>
              <a:t>روش‌ها مراقبت (</a:t>
            </a:r>
            <a:r>
              <a:rPr lang="fa-IR" sz="2400" b="1" i="1" u="sng" dirty="0" smtClean="0">
                <a:solidFill>
                  <a:schemeClr val="tx1"/>
                </a:solidFill>
              </a:rPr>
              <a:t>یعنی هزینه </a:t>
            </a:r>
            <a:r>
              <a:rPr lang="fa-IR" sz="2400" b="1" i="1" u="sng" dirty="0">
                <a:solidFill>
                  <a:schemeClr val="tx1"/>
                </a:solidFill>
              </a:rPr>
              <a:t>و </a:t>
            </a:r>
            <a:r>
              <a:rPr lang="fa-IR" sz="2400" b="1" i="1" u="sng" dirty="0" smtClean="0">
                <a:solidFill>
                  <a:schemeClr val="tx1"/>
                </a:solidFill>
              </a:rPr>
              <a:t>زحمت</a:t>
            </a:r>
            <a:r>
              <a:rPr lang="fa-IR" sz="2400" b="1" dirty="0" smtClean="0">
                <a:solidFill>
                  <a:schemeClr val="tx1"/>
                </a:solidFill>
              </a:rPr>
              <a:t>) </a:t>
            </a:r>
            <a:r>
              <a:rPr lang="fa-IR" sz="2400" b="1" dirty="0">
                <a:solidFill>
                  <a:srgbClr val="FF0000"/>
                </a:solidFill>
              </a:rPr>
              <a:t>بیشتری</a:t>
            </a:r>
            <a:r>
              <a:rPr lang="fa-IR" sz="2400" b="1" dirty="0">
                <a:solidFill>
                  <a:schemeClr val="tx1"/>
                </a:solidFill>
              </a:rPr>
              <a:t> نیاز دارد؟ 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359184" y="3775793"/>
            <a:ext cx="4392035" cy="1056282"/>
          </a:xfrm>
          <a:prstGeom prst="roundRect">
            <a:avLst/>
          </a:prstGeom>
          <a:solidFill>
            <a:srgbClr val="D4ECBA"/>
          </a:solidFill>
          <a:ln w="57150">
            <a:solidFill>
              <a:srgbClr val="F363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400" b="1" dirty="0">
                <a:solidFill>
                  <a:schemeClr val="tx1"/>
                </a:solidFill>
              </a:rPr>
              <a:t>مراقبت از کیفیت کدام </a:t>
            </a:r>
            <a:r>
              <a:rPr lang="fa-IR" sz="2400" b="1" dirty="0" smtClean="0">
                <a:solidFill>
                  <a:schemeClr val="tx1"/>
                </a:solidFill>
              </a:rPr>
              <a:t>روش </a:t>
            </a:r>
            <a:r>
              <a:rPr lang="fa-IR" sz="2400" b="1" dirty="0" smtClean="0">
                <a:solidFill>
                  <a:srgbClr val="FF0000"/>
                </a:solidFill>
              </a:rPr>
              <a:t>کم‌دردسرتر</a:t>
            </a:r>
            <a:r>
              <a:rPr lang="fa-IR" sz="2400" b="1" dirty="0" smtClean="0">
                <a:solidFill>
                  <a:schemeClr val="tx1"/>
                </a:solidFill>
              </a:rPr>
              <a:t> </a:t>
            </a:r>
            <a:r>
              <a:rPr lang="fa-IR" sz="2400" b="1" dirty="0">
                <a:solidFill>
                  <a:schemeClr val="tx1"/>
                </a:solidFill>
              </a:rPr>
              <a:t>است؟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321690" y="4290965"/>
            <a:ext cx="4763970" cy="211554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rgbClr val="005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4400" b="1" i="1" dirty="0" smtClean="0">
                <a:solidFill>
                  <a:srgbClr val="7030A0"/>
                </a:solidFill>
              </a:rPr>
              <a:t>برای نگهداری کیفیت، آیا باید </a:t>
            </a:r>
            <a:r>
              <a:rPr lang="fa-IR" sz="4400" b="1" i="1" dirty="0">
                <a:solidFill>
                  <a:srgbClr val="7030A0"/>
                </a:solidFill>
              </a:rPr>
              <a:t>هر 4 روش رو</a:t>
            </a:r>
            <a:r>
              <a:rPr lang="fa-IR" sz="4400" b="1" i="1" dirty="0">
                <a:solidFill>
                  <a:schemeClr val="tx1"/>
                </a:solidFill>
              </a:rPr>
              <a:t> </a:t>
            </a:r>
            <a:r>
              <a:rPr lang="fa-IR" sz="4400" b="1" i="1" dirty="0">
                <a:solidFill>
                  <a:srgbClr val="FF0000"/>
                </a:solidFill>
              </a:rPr>
              <a:t>با یه چوب </a:t>
            </a:r>
            <a:r>
              <a:rPr lang="fa-IR" sz="4400" b="1" i="1" dirty="0">
                <a:solidFill>
                  <a:srgbClr val="7030A0"/>
                </a:solidFill>
              </a:rPr>
              <a:t>روند؟</a:t>
            </a:r>
            <a:endParaRPr lang="en-US" sz="44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4" grpId="0" animBg="1"/>
      <p:bldP spid="9" grpId="0" animBg="1"/>
      <p:bldP spid="48" grpId="0" animBg="1"/>
      <p:bldP spid="49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پاییدن خوبیت روش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sz="3200" b="1" dirty="0" smtClean="0"/>
              <a:t>مثال:</a:t>
            </a:r>
            <a:r>
              <a:rPr lang="fa-IR" dirty="0" smtClean="0"/>
              <a:t> سنجش </a:t>
            </a:r>
            <a:r>
              <a:rPr lang="en-US" dirty="0" smtClean="0"/>
              <a:t>TSH</a:t>
            </a:r>
            <a:endParaRPr lang="fa-IR" dirty="0" smtClean="0"/>
          </a:p>
          <a:p>
            <a:pPr marL="1146175" indent="-341313" algn="r" rtl="1">
              <a:buFont typeface="Wingdings" pitchFamily="2" charset="2"/>
              <a:buChar char="§"/>
            </a:pPr>
            <a:r>
              <a:rPr lang="en-US" dirty="0" smtClean="0"/>
              <a:t>TE</a:t>
            </a:r>
            <a:r>
              <a:rPr lang="en-US" baseline="-25000" dirty="0" smtClean="0"/>
              <a:t>a</a:t>
            </a:r>
            <a:r>
              <a:rPr lang="en-US" dirty="0" smtClean="0"/>
              <a:t> = 20%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104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167111"/>
              </p:ext>
            </p:extLst>
          </p:nvPr>
        </p:nvGraphicFramePr>
        <p:xfrm>
          <a:off x="755576" y="3429000"/>
          <a:ext cx="7776864" cy="30790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800200"/>
                <a:gridCol w="1080120"/>
                <a:gridCol w="1368152"/>
                <a:gridCol w="1512168"/>
                <a:gridCol w="1368152"/>
                <a:gridCol w="648072"/>
              </a:tblGrid>
              <a:tr h="73208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ارزشیابی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خطای</a:t>
                      </a:r>
                      <a:r>
                        <a:rPr lang="fa-IR" baseline="0" dirty="0" smtClean="0"/>
                        <a:t> کل</a:t>
                      </a:r>
                    </a:p>
                    <a:p>
                      <a:pPr algn="ctr"/>
                      <a:r>
                        <a:rPr lang="en-US" baseline="0" dirty="0" smtClean="0"/>
                        <a:t>(TE)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پراکندگی (%)</a:t>
                      </a:r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(CV)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نامیزانی</a:t>
                      </a:r>
                      <a:r>
                        <a:rPr lang="fa-IR" baseline="0" dirty="0" smtClean="0"/>
                        <a:t> (%)</a:t>
                      </a:r>
                      <a:endParaRPr lang="en-US" baseline="0" dirty="0" smtClean="0"/>
                    </a:p>
                    <a:p>
                      <a:pPr algn="ctr"/>
                      <a:r>
                        <a:rPr lang="en-US" baseline="0" dirty="0" smtClean="0"/>
                        <a:t>(B)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شماره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1</a:t>
                      </a:r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2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3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4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5</a:t>
                      </a:r>
                      <a:endParaRPr lang="en-US" sz="2400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435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پاییدن خوبیت روش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sz="3200" b="1" dirty="0" smtClean="0"/>
              <a:t>مثال:</a:t>
            </a:r>
            <a:r>
              <a:rPr lang="fa-IR" dirty="0" smtClean="0"/>
              <a:t> سنجش </a:t>
            </a:r>
            <a:r>
              <a:rPr lang="en-US" dirty="0" smtClean="0"/>
              <a:t>TSH</a:t>
            </a:r>
            <a:endParaRPr lang="fa-IR" dirty="0" smtClean="0"/>
          </a:p>
          <a:p>
            <a:pPr marL="1146175" indent="-341313" algn="r" rtl="1">
              <a:buFont typeface="Wingdings" pitchFamily="2" charset="2"/>
              <a:buChar char="§"/>
            </a:pPr>
            <a:r>
              <a:rPr lang="en-US" dirty="0" smtClean="0"/>
              <a:t>TE</a:t>
            </a:r>
            <a:r>
              <a:rPr lang="en-US" baseline="-25000" dirty="0" smtClean="0"/>
              <a:t>a</a:t>
            </a:r>
            <a:r>
              <a:rPr lang="en-US" dirty="0" smtClean="0"/>
              <a:t> = 20%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105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041571"/>
              </p:ext>
            </p:extLst>
          </p:nvPr>
        </p:nvGraphicFramePr>
        <p:xfrm>
          <a:off x="755576" y="3429000"/>
          <a:ext cx="7776864" cy="30790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800200"/>
                <a:gridCol w="1080120"/>
                <a:gridCol w="1368152"/>
                <a:gridCol w="1512168"/>
                <a:gridCol w="1368152"/>
                <a:gridCol w="648072"/>
              </a:tblGrid>
              <a:tr h="73208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ارزشیابی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خطای</a:t>
                      </a:r>
                      <a:r>
                        <a:rPr lang="fa-IR" baseline="0" dirty="0" smtClean="0"/>
                        <a:t> کل</a:t>
                      </a:r>
                    </a:p>
                    <a:p>
                      <a:pPr algn="ctr"/>
                      <a:r>
                        <a:rPr lang="en-US" baseline="0" dirty="0" smtClean="0"/>
                        <a:t>(TE)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پراکندگی (%)</a:t>
                      </a:r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(CV)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نامیزانی</a:t>
                      </a:r>
                      <a:r>
                        <a:rPr lang="fa-IR" baseline="0" dirty="0" smtClean="0"/>
                        <a:t> (%)</a:t>
                      </a:r>
                      <a:endParaRPr lang="en-US" baseline="0" dirty="0" smtClean="0"/>
                    </a:p>
                    <a:p>
                      <a:pPr algn="ctr"/>
                      <a:r>
                        <a:rPr lang="en-US" baseline="0" dirty="0" smtClean="0"/>
                        <a:t>(B)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شماره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4.5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1</a:t>
                      </a:r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5.5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2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3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4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</a:t>
                      </a:r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5</a:t>
                      </a:r>
                      <a:endParaRPr lang="en-US" sz="2400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01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پاییدن خوبیت روش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sz="3200" b="1" dirty="0" smtClean="0"/>
              <a:t>مثال:</a:t>
            </a:r>
            <a:r>
              <a:rPr lang="fa-IR" dirty="0" smtClean="0"/>
              <a:t> سنجش </a:t>
            </a:r>
            <a:r>
              <a:rPr lang="en-US" dirty="0" smtClean="0"/>
              <a:t>TSH</a:t>
            </a:r>
            <a:endParaRPr lang="fa-IR" dirty="0" smtClean="0"/>
          </a:p>
          <a:p>
            <a:pPr marL="1146175" indent="-341313" algn="r" rtl="1">
              <a:buFont typeface="Wingdings" pitchFamily="2" charset="2"/>
              <a:buChar char="§"/>
            </a:pPr>
            <a:r>
              <a:rPr lang="en-US" dirty="0" smtClean="0"/>
              <a:t>TE</a:t>
            </a:r>
            <a:r>
              <a:rPr lang="en-US" baseline="-25000" dirty="0" smtClean="0"/>
              <a:t>a</a:t>
            </a:r>
            <a:r>
              <a:rPr lang="en-US" dirty="0" smtClean="0"/>
              <a:t> = 20%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106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16448"/>
              </p:ext>
            </p:extLst>
          </p:nvPr>
        </p:nvGraphicFramePr>
        <p:xfrm>
          <a:off x="755576" y="3429000"/>
          <a:ext cx="7776864" cy="30790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800200"/>
                <a:gridCol w="1080120"/>
                <a:gridCol w="1368152"/>
                <a:gridCol w="1512168"/>
                <a:gridCol w="1368152"/>
                <a:gridCol w="648072"/>
              </a:tblGrid>
              <a:tr h="73208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ارزشیابی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خطای</a:t>
                      </a:r>
                      <a:r>
                        <a:rPr lang="fa-IR" baseline="0" dirty="0" smtClean="0"/>
                        <a:t> کل</a:t>
                      </a:r>
                    </a:p>
                    <a:p>
                      <a:pPr algn="ctr"/>
                      <a:r>
                        <a:rPr lang="en-US" baseline="0" dirty="0" smtClean="0"/>
                        <a:t>(TE)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پراکندگی (%)</a:t>
                      </a:r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(CV)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نامیزانی</a:t>
                      </a:r>
                      <a:r>
                        <a:rPr lang="fa-IR" baseline="0" dirty="0" smtClean="0"/>
                        <a:t> (%)</a:t>
                      </a:r>
                      <a:endParaRPr lang="en-US" baseline="0" dirty="0" smtClean="0"/>
                    </a:p>
                    <a:p>
                      <a:pPr algn="ctr"/>
                      <a:r>
                        <a:rPr lang="en-US" baseline="0" dirty="0" smtClean="0"/>
                        <a:t>(B)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شماره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4.5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1</a:t>
                      </a:r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19.5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5.5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2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3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4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</a:t>
                      </a:r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5</a:t>
                      </a:r>
                      <a:endParaRPr lang="en-US" sz="2400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901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پاییدن خوبیت روش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sz="3200" b="1" dirty="0" smtClean="0"/>
              <a:t>مثال:</a:t>
            </a:r>
            <a:r>
              <a:rPr lang="fa-IR" dirty="0" smtClean="0"/>
              <a:t> سنجش </a:t>
            </a:r>
            <a:r>
              <a:rPr lang="en-US" dirty="0" smtClean="0"/>
              <a:t>TSH</a:t>
            </a:r>
            <a:endParaRPr lang="fa-IR" dirty="0" smtClean="0"/>
          </a:p>
          <a:p>
            <a:pPr marL="1146175" indent="-341313" algn="r" rtl="1">
              <a:buFont typeface="Wingdings" pitchFamily="2" charset="2"/>
              <a:buChar char="§"/>
            </a:pPr>
            <a:r>
              <a:rPr lang="en-US" dirty="0" smtClean="0"/>
              <a:t>TE</a:t>
            </a:r>
            <a:r>
              <a:rPr lang="en-US" baseline="-25000" dirty="0" smtClean="0"/>
              <a:t>a</a:t>
            </a:r>
            <a:r>
              <a:rPr lang="en-US" dirty="0" smtClean="0"/>
              <a:t> = 20%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107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854593"/>
              </p:ext>
            </p:extLst>
          </p:nvPr>
        </p:nvGraphicFramePr>
        <p:xfrm>
          <a:off x="755576" y="3429000"/>
          <a:ext cx="7776864" cy="30790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800200"/>
                <a:gridCol w="1080120"/>
                <a:gridCol w="1368152"/>
                <a:gridCol w="1512168"/>
                <a:gridCol w="1368152"/>
                <a:gridCol w="648072"/>
              </a:tblGrid>
              <a:tr h="73208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ارزشیابی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خطای</a:t>
                      </a:r>
                      <a:r>
                        <a:rPr lang="fa-IR" baseline="0" dirty="0" smtClean="0"/>
                        <a:t> کل</a:t>
                      </a:r>
                    </a:p>
                    <a:p>
                      <a:pPr algn="ctr"/>
                      <a:r>
                        <a:rPr lang="en-US" baseline="0" dirty="0" smtClean="0"/>
                        <a:t>(TE)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پراکندگی (%)</a:t>
                      </a:r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(CV)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نامیزانی</a:t>
                      </a:r>
                      <a:r>
                        <a:rPr lang="fa-IR" baseline="0" dirty="0" smtClean="0"/>
                        <a:t> (%)</a:t>
                      </a:r>
                      <a:endParaRPr lang="en-US" baseline="0" dirty="0" smtClean="0"/>
                    </a:p>
                    <a:p>
                      <a:pPr algn="ctr"/>
                      <a:r>
                        <a:rPr lang="en-US" baseline="0" dirty="0" smtClean="0"/>
                        <a:t>(B)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شماره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5C2A"/>
                          </a:solidFill>
                        </a:rPr>
                        <a:t>√</a:t>
                      </a:r>
                      <a:endParaRPr lang="en-US" sz="2400" b="1" dirty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4.5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1</a:t>
                      </a:r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19.5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5.5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2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3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4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</a:t>
                      </a:r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5</a:t>
                      </a:r>
                      <a:endParaRPr lang="en-US" sz="2400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901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پاییدن خوبیت روش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sz="3200" b="1" dirty="0" smtClean="0"/>
              <a:t>مثال:</a:t>
            </a:r>
            <a:r>
              <a:rPr lang="fa-IR" dirty="0" smtClean="0"/>
              <a:t> سنجش </a:t>
            </a:r>
            <a:r>
              <a:rPr lang="en-US" dirty="0" smtClean="0"/>
              <a:t>TSH</a:t>
            </a:r>
            <a:endParaRPr lang="fa-IR" dirty="0" smtClean="0"/>
          </a:p>
          <a:p>
            <a:pPr marL="1146175" indent="-341313" algn="r" rtl="1">
              <a:buFont typeface="Wingdings" pitchFamily="2" charset="2"/>
              <a:buChar char="§"/>
            </a:pPr>
            <a:r>
              <a:rPr lang="en-US" dirty="0" smtClean="0"/>
              <a:t>TE</a:t>
            </a:r>
            <a:r>
              <a:rPr lang="en-US" baseline="-25000" dirty="0" smtClean="0"/>
              <a:t>a</a:t>
            </a:r>
            <a:r>
              <a:rPr lang="en-US" dirty="0" smtClean="0"/>
              <a:t> = 20%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108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784049"/>
              </p:ext>
            </p:extLst>
          </p:nvPr>
        </p:nvGraphicFramePr>
        <p:xfrm>
          <a:off x="755576" y="3429000"/>
          <a:ext cx="7776864" cy="30790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800200"/>
                <a:gridCol w="1080120"/>
                <a:gridCol w="1368152"/>
                <a:gridCol w="1512168"/>
                <a:gridCol w="1368152"/>
                <a:gridCol w="648072"/>
              </a:tblGrid>
              <a:tr h="73208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ارزشیابی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خطای</a:t>
                      </a:r>
                      <a:r>
                        <a:rPr lang="fa-IR" baseline="0" dirty="0" smtClean="0"/>
                        <a:t> کل</a:t>
                      </a:r>
                    </a:p>
                    <a:p>
                      <a:pPr algn="ctr"/>
                      <a:r>
                        <a:rPr lang="en-US" baseline="0" dirty="0" smtClean="0"/>
                        <a:t>(TE)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پراکندگی (%)</a:t>
                      </a:r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(CV)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نامیزانی</a:t>
                      </a:r>
                      <a:r>
                        <a:rPr lang="fa-IR" baseline="0" dirty="0" smtClean="0"/>
                        <a:t> (%)</a:t>
                      </a:r>
                      <a:endParaRPr lang="en-US" baseline="0" dirty="0" smtClean="0"/>
                    </a:p>
                    <a:p>
                      <a:pPr algn="ctr"/>
                      <a:r>
                        <a:rPr lang="en-US" baseline="0" dirty="0" smtClean="0"/>
                        <a:t>(B)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شماره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5C2A"/>
                          </a:solidFill>
                        </a:rPr>
                        <a:t>√</a:t>
                      </a:r>
                      <a:endParaRPr lang="en-US" sz="2400" b="1" dirty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4.5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1</a:t>
                      </a:r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005C2A"/>
                          </a:solidFill>
                        </a:rPr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19.5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5.5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2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3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4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</a:t>
                      </a:r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5</a:t>
                      </a:r>
                      <a:endParaRPr lang="en-US" sz="2400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901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پاییدن خوبیت روش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sz="3200" b="1" dirty="0" smtClean="0"/>
              <a:t>مثال:</a:t>
            </a:r>
            <a:r>
              <a:rPr lang="fa-IR" dirty="0" smtClean="0"/>
              <a:t> سنجش </a:t>
            </a:r>
            <a:r>
              <a:rPr lang="en-US" dirty="0" smtClean="0"/>
              <a:t>TSH</a:t>
            </a:r>
            <a:endParaRPr lang="fa-IR" dirty="0" smtClean="0"/>
          </a:p>
          <a:p>
            <a:pPr marL="1146175" indent="-341313" algn="r" rtl="1">
              <a:buFont typeface="Wingdings" pitchFamily="2" charset="2"/>
              <a:buChar char="§"/>
            </a:pPr>
            <a:r>
              <a:rPr lang="en-US" dirty="0" smtClean="0"/>
              <a:t>TE</a:t>
            </a:r>
            <a:r>
              <a:rPr lang="en-US" baseline="-25000" dirty="0" smtClean="0"/>
              <a:t>a</a:t>
            </a:r>
            <a:r>
              <a:rPr lang="en-US" dirty="0" smtClean="0"/>
              <a:t> = 20%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109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889605"/>
              </p:ext>
            </p:extLst>
          </p:nvPr>
        </p:nvGraphicFramePr>
        <p:xfrm>
          <a:off x="755576" y="3429000"/>
          <a:ext cx="7776864" cy="30790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800200"/>
                <a:gridCol w="1080120"/>
                <a:gridCol w="1368152"/>
                <a:gridCol w="1512168"/>
                <a:gridCol w="1368152"/>
                <a:gridCol w="648072"/>
              </a:tblGrid>
              <a:tr h="73208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ارزشیابی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خطای</a:t>
                      </a:r>
                      <a:r>
                        <a:rPr lang="fa-IR" baseline="0" dirty="0" smtClean="0"/>
                        <a:t> کل</a:t>
                      </a:r>
                    </a:p>
                    <a:p>
                      <a:pPr algn="ctr"/>
                      <a:r>
                        <a:rPr lang="en-US" baseline="0" dirty="0" smtClean="0"/>
                        <a:t>(TE)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پراکندگی (%)</a:t>
                      </a:r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(CV)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نامیزانی</a:t>
                      </a:r>
                      <a:r>
                        <a:rPr lang="fa-IR" baseline="0" dirty="0" smtClean="0"/>
                        <a:t> (%)</a:t>
                      </a:r>
                      <a:endParaRPr lang="en-US" baseline="0" dirty="0" smtClean="0"/>
                    </a:p>
                    <a:p>
                      <a:pPr algn="ctr"/>
                      <a:r>
                        <a:rPr lang="en-US" baseline="0" dirty="0" smtClean="0"/>
                        <a:t>(B)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شماره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5C2A"/>
                          </a:solidFill>
                        </a:rPr>
                        <a:t>√</a:t>
                      </a:r>
                      <a:endParaRPr lang="en-US" sz="2400" b="1" dirty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4.5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1</a:t>
                      </a:r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005C2A"/>
                          </a:solidFill>
                        </a:rPr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19.5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5.5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2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005C2A"/>
                          </a:solidFill>
                        </a:rPr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3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4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</a:t>
                      </a:r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5</a:t>
                      </a:r>
                      <a:endParaRPr lang="en-US" sz="2400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901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fa-IR" sz="6000" dirty="0" smtClean="0"/>
              <a:t>کیفیت: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0" indent="0" algn="justLow" rt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400" b="1" i="1" dirty="0" smtClean="0">
                <a:solidFill>
                  <a:srgbClr val="006600"/>
                </a:solidFill>
              </a:rPr>
              <a:t>ISO 15189</a:t>
            </a:r>
            <a:r>
              <a:rPr lang="fa-IR" sz="4400" dirty="0" smtClean="0"/>
              <a:t>: آزمایشگاه </a:t>
            </a:r>
            <a:r>
              <a:rPr lang="fa-IR" sz="4400" b="1" dirty="0" smtClean="0">
                <a:solidFill>
                  <a:srgbClr val="FF0000"/>
                </a:solidFill>
              </a:rPr>
              <a:t>باید نشان دهد </a:t>
            </a:r>
            <a:r>
              <a:rPr lang="fa-IR" sz="4400" dirty="0" smtClean="0"/>
              <a:t>که «</a:t>
            </a:r>
            <a:r>
              <a:rPr lang="fa-IR" sz="4400" i="1" dirty="0">
                <a:solidFill>
                  <a:srgbClr val="FF0000"/>
                </a:solidFill>
              </a:rPr>
              <a:t>کیفیت مورد نظر </a:t>
            </a:r>
            <a:r>
              <a:rPr lang="fa-IR" sz="4400" dirty="0" smtClean="0"/>
              <a:t>برای نتیجه‌ی آزمایش‌ها به دست می‌آید».</a:t>
            </a:r>
            <a:endParaRPr lang="en-US" sz="4400" dirty="0" smtClean="0"/>
          </a:p>
          <a:p>
            <a:pPr marL="0" indent="0" algn="ctr" rtl="1" fontAlgn="auto">
              <a:spcBef>
                <a:spcPts val="3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8000" b="1" i="1" dirty="0" smtClean="0">
                <a:solidFill>
                  <a:srgbClr val="006600"/>
                </a:solidFill>
              </a:rPr>
              <a:t>تضمین کیفیت</a:t>
            </a:r>
            <a:endParaRPr lang="en-US" sz="8000" dirty="0"/>
          </a:p>
        </p:txBody>
      </p:sp>
      <p:sp>
        <p:nvSpPr>
          <p:cNvPr id="4" name="Oval 3"/>
          <p:cNvSpPr/>
          <p:nvPr/>
        </p:nvSpPr>
        <p:spPr>
          <a:xfrm>
            <a:off x="154014" y="409369"/>
            <a:ext cx="8121066" cy="5615750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spcBef>
                <a:spcPts val="3600"/>
              </a:spcBef>
              <a:spcAft>
                <a:spcPts val="2400"/>
              </a:spcAft>
              <a:buNone/>
            </a:pPr>
            <a:r>
              <a:rPr lang="fa-IR" sz="4400" b="1" i="1" dirty="0">
                <a:solidFill>
                  <a:schemeClr val="accent6">
                    <a:lumMod val="50000"/>
                  </a:schemeClr>
                </a:solidFill>
              </a:rPr>
              <a:t>وقتی کیفیتی را که لازم است </a:t>
            </a:r>
            <a:r>
              <a:rPr lang="fa-IR" sz="4400" b="1" i="1" dirty="0" smtClean="0">
                <a:solidFill>
                  <a:schemeClr val="accent6">
                    <a:lumMod val="50000"/>
                  </a:schemeClr>
                </a:solidFill>
              </a:rPr>
              <a:t>معلوم نکرده‌ایم،</a:t>
            </a:r>
          </a:p>
          <a:p>
            <a:pPr algn="ctr" rtl="1">
              <a:buNone/>
            </a:pPr>
            <a:r>
              <a:rPr lang="fa-IR" sz="4400" b="1" dirty="0">
                <a:solidFill>
                  <a:srgbClr val="7030A0"/>
                </a:solidFill>
              </a:rPr>
              <a:t>چگونه می‌توانیم برآورده شدن آن کیفیت را </a:t>
            </a:r>
            <a:r>
              <a:rPr lang="fa-IR" sz="4400" b="1" dirty="0">
                <a:solidFill>
                  <a:srgbClr val="FF0000"/>
                </a:solidFill>
              </a:rPr>
              <a:t>تضمین</a:t>
            </a:r>
            <a:r>
              <a:rPr lang="fa-IR" sz="4400" b="1" dirty="0">
                <a:solidFill>
                  <a:srgbClr val="7030A0"/>
                </a:solidFill>
              </a:rPr>
              <a:t> کنیم</a:t>
            </a:r>
            <a:r>
              <a:rPr lang="fa-IR" sz="4400" b="1" dirty="0" smtClean="0">
                <a:solidFill>
                  <a:srgbClr val="7030A0"/>
                </a:solidFill>
              </a:rPr>
              <a:t>؟</a:t>
            </a:r>
            <a:endParaRPr lang="fa-IR" sz="1200" b="1" dirty="0">
              <a:solidFill>
                <a:srgbClr val="7030A0"/>
              </a:solidFill>
            </a:endParaRPr>
          </a:p>
        </p:txBody>
      </p:sp>
      <p:sp>
        <p:nvSpPr>
          <p:cNvPr id="5" name="Explosion 1 4"/>
          <p:cNvSpPr/>
          <p:nvPr/>
        </p:nvSpPr>
        <p:spPr>
          <a:xfrm>
            <a:off x="6079145" y="-31230"/>
            <a:ext cx="3192115" cy="2318729"/>
          </a:xfrm>
          <a:prstGeom prst="irregularSeal1">
            <a:avLst/>
          </a:prstGeom>
          <a:solidFill>
            <a:srgbClr val="F363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8800" b="1" dirty="0" smtClean="0"/>
              <a:t>؟</a:t>
            </a:r>
            <a:r>
              <a:rPr lang="fa-IR" sz="6000" dirty="0" smtClean="0"/>
              <a:t> 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6" name="Double Wave 5"/>
          <p:cNvSpPr/>
          <p:nvPr/>
        </p:nvSpPr>
        <p:spPr>
          <a:xfrm>
            <a:off x="3780521" y="-12345"/>
            <a:ext cx="4838700" cy="863287"/>
          </a:xfrm>
          <a:prstGeom prst="doubleWave">
            <a:avLst/>
          </a:prstGeom>
          <a:solidFill>
            <a:srgbClr val="00B05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000" dirty="0" smtClean="0"/>
              <a:t>دکتر جیمز اُ. وستگارد</a:t>
            </a:r>
            <a:endParaRPr lang="en-US" sz="4000" dirty="0"/>
          </a:p>
        </p:txBody>
      </p:sp>
      <p:sp>
        <p:nvSpPr>
          <p:cNvPr id="7" name="Double Wave 6"/>
          <p:cNvSpPr/>
          <p:nvPr/>
        </p:nvSpPr>
        <p:spPr>
          <a:xfrm>
            <a:off x="154014" y="3810000"/>
            <a:ext cx="8782722" cy="3015961"/>
          </a:xfrm>
          <a:prstGeom prst="doubleWave">
            <a:avLst/>
          </a:prstGeom>
          <a:solidFill>
            <a:schemeClr val="accent6">
              <a:lumMod val="75000"/>
            </a:schemeClr>
          </a:solidFill>
          <a:ln w="76200">
            <a:solidFill>
              <a:srgbClr val="F363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4400" dirty="0"/>
              <a:t>کیفیت را می‌توان مدیریت کرد حتا اگر کیفیت موردنظر ناشناخته باشد.</a:t>
            </a:r>
            <a:endParaRPr lang="en-US" sz="4400" dirty="0"/>
          </a:p>
        </p:txBody>
      </p:sp>
      <p:sp>
        <p:nvSpPr>
          <p:cNvPr id="8" name="Explosion 2 7"/>
          <p:cNvSpPr/>
          <p:nvPr/>
        </p:nvSpPr>
        <p:spPr>
          <a:xfrm>
            <a:off x="916724" y="2917361"/>
            <a:ext cx="4264876" cy="3767531"/>
          </a:xfrm>
          <a:prstGeom prst="irregularSeal2">
            <a:avLst/>
          </a:prstGeom>
          <a:solidFill>
            <a:srgbClr val="FF0000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isometricRightUp"/>
              <a:lightRig rig="threePt" dir="t"/>
            </a:scene3d>
          </a:bodyPr>
          <a:lstStyle/>
          <a:p>
            <a:pPr algn="ctr"/>
            <a:r>
              <a:rPr lang="fa-IR" sz="5400" b="1" dirty="0" smtClean="0">
                <a:solidFill>
                  <a:schemeClr val="bg1"/>
                </a:solidFill>
              </a:rPr>
              <a:t>افسانه!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9" name="Double Wave 8"/>
          <p:cNvSpPr/>
          <p:nvPr/>
        </p:nvSpPr>
        <p:spPr>
          <a:xfrm>
            <a:off x="180639" y="822854"/>
            <a:ext cx="8782722" cy="6035040"/>
          </a:xfrm>
          <a:prstGeom prst="doubleWave">
            <a:avLst>
              <a:gd name="adj1" fmla="val 6250"/>
              <a:gd name="adj2" fmla="val 143"/>
            </a:avLst>
          </a:prstGeom>
          <a:solidFill>
            <a:schemeClr val="bg1"/>
          </a:solidFill>
          <a:ln w="76200">
            <a:solidFill>
              <a:srgbClr val="00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spcBef>
                <a:spcPts val="1200"/>
              </a:spcBef>
              <a:spcAft>
                <a:spcPts val="600"/>
              </a:spcAft>
            </a:pPr>
            <a:endParaRPr lang="fa-IR" sz="3600" dirty="0" smtClean="0">
              <a:solidFill>
                <a:schemeClr val="tx1"/>
              </a:solidFill>
            </a:endParaRPr>
          </a:p>
          <a:p>
            <a:pPr algn="ctr" rtl="1">
              <a:spcBef>
                <a:spcPts val="1200"/>
              </a:spcBef>
              <a:spcAft>
                <a:spcPts val="600"/>
              </a:spcAft>
            </a:pPr>
            <a:r>
              <a:rPr lang="fa-IR" sz="3600" dirty="0" smtClean="0">
                <a:solidFill>
                  <a:schemeClr val="tx1"/>
                </a:solidFill>
              </a:rPr>
              <a:t>دست </a:t>
            </a:r>
            <a:r>
              <a:rPr lang="fa-IR" sz="3600" dirty="0">
                <a:solidFill>
                  <a:schemeClr val="tx1"/>
                </a:solidFill>
              </a:rPr>
              <a:t>یافتن به کیفیت نیازمند </a:t>
            </a:r>
            <a:r>
              <a:rPr lang="fa-IR" sz="3600" b="1" i="1" dirty="0">
                <a:solidFill>
                  <a:srgbClr val="FF0000"/>
                </a:solidFill>
              </a:rPr>
              <a:t>طراحی</a:t>
            </a:r>
            <a:r>
              <a:rPr lang="fa-IR" sz="3600" dirty="0">
                <a:solidFill>
                  <a:schemeClr val="tx1"/>
                </a:solidFill>
              </a:rPr>
              <a:t> و </a:t>
            </a:r>
            <a:r>
              <a:rPr lang="fa-IR" sz="3600" b="1" i="1" dirty="0">
                <a:solidFill>
                  <a:srgbClr val="FF0000"/>
                </a:solidFill>
              </a:rPr>
              <a:t>برنامه‌ریزی</a:t>
            </a:r>
            <a:r>
              <a:rPr lang="fa-IR" sz="3600" dirty="0">
                <a:solidFill>
                  <a:schemeClr val="tx1"/>
                </a:solidFill>
              </a:rPr>
              <a:t> است:</a:t>
            </a:r>
            <a:endParaRPr lang="en-US" sz="3600" dirty="0">
              <a:solidFill>
                <a:schemeClr val="tx1"/>
              </a:solidFill>
            </a:endParaRPr>
          </a:p>
          <a:p>
            <a:pPr marL="914400" lvl="0" indent="-576263" algn="justLow" rtl="1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fa-IR" sz="3600" b="1" dirty="0" smtClean="0">
                <a:solidFill>
                  <a:srgbClr val="7030A0"/>
                </a:solidFill>
              </a:rPr>
              <a:t>نخست: </a:t>
            </a:r>
            <a:r>
              <a:rPr lang="fa-IR" sz="3600" dirty="0">
                <a:solidFill>
                  <a:schemeClr val="tx1"/>
                </a:solidFill>
              </a:rPr>
              <a:t>تعیین کیفیت مورد نظر</a:t>
            </a:r>
            <a:endParaRPr lang="en-US" sz="3600" dirty="0">
              <a:solidFill>
                <a:schemeClr val="tx1"/>
              </a:solidFill>
            </a:endParaRPr>
          </a:p>
          <a:p>
            <a:pPr marL="1766888" lvl="0" indent="-627063" algn="justLow" rtl="1">
              <a:buFont typeface="Wingdings" panose="05000000000000000000" pitchFamily="2" charset="2"/>
              <a:buChar char="Ø"/>
            </a:pPr>
            <a:r>
              <a:rPr lang="fa-IR" sz="3600" b="1" dirty="0">
                <a:solidFill>
                  <a:srgbClr val="7030A0"/>
                </a:solidFill>
              </a:rPr>
              <a:t>سپس: </a:t>
            </a:r>
            <a:r>
              <a:rPr lang="fa-IR" sz="3600" dirty="0" smtClean="0">
                <a:solidFill>
                  <a:schemeClr val="tx1"/>
                </a:solidFill>
              </a:rPr>
              <a:t>وارد </a:t>
            </a:r>
            <a:r>
              <a:rPr lang="fa-IR" sz="3600" dirty="0">
                <a:solidFill>
                  <a:schemeClr val="tx1"/>
                </a:solidFill>
              </a:rPr>
              <a:t>نمودن آن کیفت به درون فرآیند انجام </a:t>
            </a:r>
            <a:r>
              <a:rPr lang="fa-IR" sz="3600" dirty="0" smtClean="0">
                <a:solidFill>
                  <a:schemeClr val="tx1"/>
                </a:solidFill>
              </a:rPr>
              <a:t>آزمایش</a:t>
            </a:r>
          </a:p>
          <a:p>
            <a:pPr indent="514350" algn="r" rtl="1">
              <a:spcBef>
                <a:spcPts val="1200"/>
              </a:spcBef>
              <a:spcAft>
                <a:spcPts val="600"/>
              </a:spcAft>
            </a:pPr>
            <a:r>
              <a:rPr lang="fa-IR" sz="3600" b="1" dirty="0" smtClean="0">
                <a:solidFill>
                  <a:srgbClr val="7030A0"/>
                </a:solidFill>
              </a:rPr>
              <a:t>بعد </a:t>
            </a:r>
            <a:r>
              <a:rPr lang="fa-IR" sz="3600" b="1" dirty="0">
                <a:solidFill>
                  <a:srgbClr val="7030A0"/>
                </a:solidFill>
              </a:rPr>
              <a:t>از ایجاد کیفیت...</a:t>
            </a:r>
            <a:endParaRPr lang="en-US" sz="3600" b="1" dirty="0">
              <a:solidFill>
                <a:srgbClr val="7030A0"/>
              </a:solidFill>
            </a:endParaRPr>
          </a:p>
          <a:p>
            <a:pPr algn="ctr" rtl="1"/>
            <a:r>
              <a:rPr lang="fa-IR" sz="3600" b="1" dirty="0">
                <a:solidFill>
                  <a:srgbClr val="7030A0"/>
                </a:solidFill>
              </a:rPr>
              <a:t>...فکر پایش کیفیت باش</a:t>
            </a:r>
            <a:endParaRPr lang="en-US" sz="3600" b="1" dirty="0">
              <a:solidFill>
                <a:srgbClr val="7030A0"/>
              </a:solidFill>
            </a:endParaRPr>
          </a:p>
          <a:p>
            <a:pPr marL="1139825" lvl="0" indent="-1027113" algn="justLow" rtl="1"/>
            <a:endParaRPr lang="fa-IR" sz="3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پاییدن خوبیت روش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sz="3200" b="1" dirty="0" smtClean="0"/>
              <a:t>مثال:</a:t>
            </a:r>
            <a:r>
              <a:rPr lang="fa-IR" dirty="0" smtClean="0"/>
              <a:t> سنجش </a:t>
            </a:r>
            <a:r>
              <a:rPr lang="en-US" dirty="0" smtClean="0"/>
              <a:t>TSH</a:t>
            </a:r>
            <a:endParaRPr lang="fa-IR" dirty="0" smtClean="0"/>
          </a:p>
          <a:p>
            <a:pPr marL="1146175" indent="-341313" algn="r" rtl="1">
              <a:buFont typeface="Wingdings" pitchFamily="2" charset="2"/>
              <a:buChar char="§"/>
            </a:pPr>
            <a:r>
              <a:rPr lang="en-US" dirty="0" smtClean="0"/>
              <a:t>TE</a:t>
            </a:r>
            <a:r>
              <a:rPr lang="en-US" baseline="-25000" dirty="0" smtClean="0"/>
              <a:t>a</a:t>
            </a:r>
            <a:r>
              <a:rPr lang="en-US" dirty="0" smtClean="0"/>
              <a:t> = 20%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110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889282"/>
              </p:ext>
            </p:extLst>
          </p:nvPr>
        </p:nvGraphicFramePr>
        <p:xfrm>
          <a:off x="755576" y="3429000"/>
          <a:ext cx="7776864" cy="30790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800200"/>
                <a:gridCol w="1080120"/>
                <a:gridCol w="1368152"/>
                <a:gridCol w="1512168"/>
                <a:gridCol w="1368152"/>
                <a:gridCol w="648072"/>
              </a:tblGrid>
              <a:tr h="73208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ارزشیابی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خطای</a:t>
                      </a:r>
                      <a:r>
                        <a:rPr lang="fa-IR" baseline="0" dirty="0" smtClean="0"/>
                        <a:t> کل</a:t>
                      </a:r>
                    </a:p>
                    <a:p>
                      <a:pPr algn="ctr"/>
                      <a:r>
                        <a:rPr lang="en-US" baseline="0" dirty="0" smtClean="0"/>
                        <a:t>(TE)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پراکندگی (%)</a:t>
                      </a:r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(CV)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نامیزانی</a:t>
                      </a:r>
                      <a:r>
                        <a:rPr lang="fa-IR" baseline="0" dirty="0" smtClean="0"/>
                        <a:t> (%)</a:t>
                      </a:r>
                      <a:endParaRPr lang="en-US" baseline="0" dirty="0" smtClean="0"/>
                    </a:p>
                    <a:p>
                      <a:pPr algn="ctr"/>
                      <a:r>
                        <a:rPr lang="en-US" baseline="0" dirty="0" smtClean="0"/>
                        <a:t>(B)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شماره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5C2A"/>
                          </a:solidFill>
                        </a:rPr>
                        <a:t>√</a:t>
                      </a:r>
                      <a:endParaRPr lang="en-US" sz="2400" b="1" dirty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4.5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1</a:t>
                      </a:r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005C2A"/>
                          </a:solidFill>
                        </a:rPr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19.5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5.5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2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005C2A"/>
                          </a:solidFill>
                        </a:rPr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3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smtClean="0">
                          <a:solidFill>
                            <a:srgbClr val="FF0000"/>
                          </a:solidFill>
                        </a:rPr>
                        <a:t>×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4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</a:t>
                      </a:r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5</a:t>
                      </a:r>
                      <a:endParaRPr lang="en-US" sz="2400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229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پاییدن خوبیت روش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sz="3200" b="1" dirty="0" smtClean="0"/>
              <a:t>مثال:</a:t>
            </a:r>
            <a:r>
              <a:rPr lang="fa-IR" dirty="0" smtClean="0"/>
              <a:t> سنجش </a:t>
            </a:r>
            <a:r>
              <a:rPr lang="en-US" dirty="0" smtClean="0"/>
              <a:t>TSH</a:t>
            </a:r>
            <a:endParaRPr lang="fa-IR" dirty="0" smtClean="0"/>
          </a:p>
          <a:p>
            <a:pPr marL="1146175" indent="-341313" algn="r" rtl="1">
              <a:buFont typeface="Wingdings" pitchFamily="2" charset="2"/>
              <a:buChar char="§"/>
            </a:pPr>
            <a:r>
              <a:rPr lang="en-US" dirty="0" smtClean="0"/>
              <a:t>TE</a:t>
            </a:r>
            <a:r>
              <a:rPr lang="en-US" baseline="-25000" dirty="0" smtClean="0"/>
              <a:t>a</a:t>
            </a:r>
            <a:r>
              <a:rPr lang="en-US" dirty="0" smtClean="0"/>
              <a:t> = 20%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111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120532"/>
              </p:ext>
            </p:extLst>
          </p:nvPr>
        </p:nvGraphicFramePr>
        <p:xfrm>
          <a:off x="755576" y="3429000"/>
          <a:ext cx="7776864" cy="30790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800200"/>
                <a:gridCol w="1080120"/>
                <a:gridCol w="1368152"/>
                <a:gridCol w="1512168"/>
                <a:gridCol w="1368152"/>
                <a:gridCol w="648072"/>
              </a:tblGrid>
              <a:tr h="73208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ارزشیابی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خطای</a:t>
                      </a:r>
                      <a:r>
                        <a:rPr lang="fa-IR" baseline="0" dirty="0" smtClean="0"/>
                        <a:t> کل</a:t>
                      </a:r>
                    </a:p>
                    <a:p>
                      <a:pPr algn="ctr"/>
                      <a:r>
                        <a:rPr lang="en-US" baseline="0" dirty="0" smtClean="0"/>
                        <a:t>(TE)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پراکندگی (%)</a:t>
                      </a:r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(CV)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نامیزانی</a:t>
                      </a:r>
                      <a:r>
                        <a:rPr lang="fa-IR" baseline="0" dirty="0" smtClean="0"/>
                        <a:t> (%)</a:t>
                      </a:r>
                      <a:endParaRPr lang="en-US" baseline="0" dirty="0" smtClean="0"/>
                    </a:p>
                    <a:p>
                      <a:pPr algn="ctr"/>
                      <a:r>
                        <a:rPr lang="en-US" baseline="0" dirty="0" smtClean="0"/>
                        <a:t>(B)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شماره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5C2A"/>
                          </a:solidFill>
                        </a:rPr>
                        <a:t>√</a:t>
                      </a:r>
                      <a:endParaRPr lang="en-US" sz="2400" b="1" dirty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4.5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1</a:t>
                      </a:r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005C2A"/>
                          </a:solidFill>
                        </a:rPr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19.5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5.5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2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005C2A"/>
                          </a:solidFill>
                        </a:rPr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3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smtClean="0">
                          <a:solidFill>
                            <a:srgbClr val="FF0000"/>
                          </a:solidFill>
                        </a:rPr>
                        <a:t>×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4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005C2A"/>
                          </a:solidFill>
                        </a:rPr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</a:t>
                      </a:r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5</a:t>
                      </a:r>
                      <a:endParaRPr lang="en-US" sz="2400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229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پاییدن خوبیت روش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sz="3200" b="1" dirty="0" smtClean="0"/>
              <a:t>مثال:</a:t>
            </a:r>
            <a:r>
              <a:rPr lang="fa-IR" dirty="0" smtClean="0"/>
              <a:t> سنجش </a:t>
            </a:r>
            <a:r>
              <a:rPr lang="en-US" dirty="0" smtClean="0"/>
              <a:t>TSH</a:t>
            </a:r>
            <a:endParaRPr lang="fa-IR" dirty="0" smtClean="0"/>
          </a:p>
          <a:p>
            <a:pPr marL="1146175" indent="-341313" algn="r" rtl="1">
              <a:buFont typeface="Wingdings" pitchFamily="2" charset="2"/>
              <a:buChar char="§"/>
            </a:pPr>
            <a:r>
              <a:rPr lang="en-US" dirty="0" smtClean="0"/>
              <a:t>TE</a:t>
            </a:r>
            <a:r>
              <a:rPr lang="en-US" baseline="-25000" dirty="0" smtClean="0"/>
              <a:t>a</a:t>
            </a:r>
            <a:r>
              <a:rPr lang="en-US" dirty="0" smtClean="0"/>
              <a:t> = 20%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112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838579"/>
              </p:ext>
            </p:extLst>
          </p:nvPr>
        </p:nvGraphicFramePr>
        <p:xfrm>
          <a:off x="762000" y="3276600"/>
          <a:ext cx="7776864" cy="327106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530879"/>
                <a:gridCol w="918527"/>
                <a:gridCol w="1163468"/>
                <a:gridCol w="1163468"/>
                <a:gridCol w="1285938"/>
                <a:gridCol w="1163468"/>
                <a:gridCol w="551116"/>
              </a:tblGrid>
              <a:tr h="73208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ارزشیابی</a:t>
                      </a:r>
                      <a:endParaRPr lang="en-US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FF0000"/>
                          </a:solidFill>
                        </a:rPr>
                        <a:t>عیار سیگما  </a:t>
                      </a:r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(SM)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خطای</a:t>
                      </a:r>
                      <a:r>
                        <a:rPr lang="fa-IR" baseline="0" dirty="0" smtClean="0"/>
                        <a:t> کل</a:t>
                      </a:r>
                    </a:p>
                    <a:p>
                      <a:pPr algn="ctr"/>
                      <a:r>
                        <a:rPr lang="en-US" baseline="0" dirty="0" smtClean="0"/>
                        <a:t>(TE)</a:t>
                      </a:r>
                      <a:endParaRPr lang="en-US" dirty="0"/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پراکندگی (%)</a:t>
                      </a:r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(CV)</a:t>
                      </a:r>
                      <a:endParaRPr lang="en-US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نامیزانی</a:t>
                      </a:r>
                      <a:r>
                        <a:rPr lang="fa-IR" baseline="0" dirty="0" smtClean="0"/>
                        <a:t> (%)</a:t>
                      </a:r>
                      <a:endParaRPr lang="en-US" baseline="0" dirty="0" smtClean="0"/>
                    </a:p>
                    <a:p>
                      <a:pPr algn="ctr"/>
                      <a:r>
                        <a:rPr lang="en-US" baseline="0" dirty="0" smtClean="0"/>
                        <a:t>(B)</a:t>
                      </a:r>
                      <a:endParaRPr lang="en-US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شماره</a:t>
                      </a:r>
                      <a:endParaRPr lang="en-US" dirty="0"/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7030A0"/>
                    </a:solidFill>
                  </a:tcPr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5C2A"/>
                          </a:solidFill>
                        </a:rPr>
                        <a:t>√</a:t>
                      </a:r>
                      <a:endParaRPr lang="en-US" sz="2400" b="1" dirty="0">
                        <a:solidFill>
                          <a:srgbClr val="005C2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3.8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4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4.5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1</a:t>
                      </a:r>
                    </a:p>
                  </a:txBody>
                  <a:tcPr anchor="ctr"/>
                </a:tc>
              </a:tr>
              <a:tr h="466904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005C2A"/>
                          </a:solidFill>
                        </a:rPr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2.1</a:t>
                      </a:r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19.5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5.5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2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005C2A"/>
                          </a:solidFill>
                        </a:rPr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6.5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4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3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</a:rPr>
                        <a:t>×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fa-I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1.6</a:t>
                      </a:r>
                      <a:endParaRPr kumimoji="0"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fa-I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  <a:endParaRPr kumimoji="0"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8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4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005C2A"/>
                          </a:solidFill>
                        </a:rPr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8.5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4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</a:t>
                      </a:r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5</a:t>
                      </a:r>
                      <a:endParaRPr lang="en-US" sz="24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765330" y="5639918"/>
            <a:ext cx="2435070" cy="3600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i="1" dirty="0" smtClean="0"/>
              <a:t>ناپذیرفته</a:t>
            </a:r>
            <a:endParaRPr lang="en-US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765330" y="3573016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chemeClr val="lt1"/>
                </a:solidFill>
              </a:rPr>
              <a:t>آسانی نگهداری خوبیت</a:t>
            </a:r>
            <a:endParaRPr lang="en-US" b="1" dirty="0">
              <a:solidFill>
                <a:schemeClr val="lt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71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پاییدن خوبیت روش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sz="3200" b="1" dirty="0" smtClean="0"/>
              <a:t>مثال:</a:t>
            </a:r>
            <a:r>
              <a:rPr lang="fa-IR" dirty="0" smtClean="0"/>
              <a:t> سنجش </a:t>
            </a:r>
            <a:r>
              <a:rPr lang="en-US" dirty="0" smtClean="0"/>
              <a:t>TSH</a:t>
            </a:r>
            <a:endParaRPr lang="fa-IR" dirty="0" smtClean="0"/>
          </a:p>
          <a:p>
            <a:pPr marL="1146175" indent="-341313" algn="r" rtl="1">
              <a:buFont typeface="Wingdings" pitchFamily="2" charset="2"/>
              <a:buChar char="§"/>
            </a:pPr>
            <a:r>
              <a:rPr lang="en-US" dirty="0" smtClean="0"/>
              <a:t>TE</a:t>
            </a:r>
            <a:r>
              <a:rPr lang="en-US" baseline="-25000" dirty="0" smtClean="0"/>
              <a:t>a</a:t>
            </a:r>
            <a:r>
              <a:rPr lang="en-US" dirty="0" smtClean="0"/>
              <a:t> = 20%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113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588016"/>
              </p:ext>
            </p:extLst>
          </p:nvPr>
        </p:nvGraphicFramePr>
        <p:xfrm>
          <a:off x="999379" y="3416042"/>
          <a:ext cx="7540403" cy="302778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104456"/>
                <a:gridCol w="2103120"/>
                <a:gridCol w="1332827"/>
              </a:tblGrid>
              <a:tr h="73208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عیار سیگما</a:t>
                      </a:r>
                      <a:endParaRPr lang="fa-IR" baseline="0" dirty="0" smtClean="0"/>
                    </a:p>
                    <a:p>
                      <a:pPr algn="ctr"/>
                      <a:r>
                        <a:rPr lang="en-US" baseline="0" dirty="0" smtClean="0"/>
                        <a:t>(SM)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شماره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3.8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1</a:t>
                      </a:r>
                    </a:p>
                  </a:txBody>
                  <a:tcPr anchor="ctr"/>
                </a:tc>
              </a:tr>
              <a:tr h="466904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2.1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2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3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1.75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4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8.5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5</a:t>
                      </a:r>
                      <a:endParaRPr lang="en-US" sz="24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919752" y="5604520"/>
            <a:ext cx="4230029" cy="3600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i="1" dirty="0" smtClean="0"/>
              <a:t>ناپذیرفته</a:t>
            </a:r>
            <a:endParaRPr lang="en-US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409240" y="3284984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a-IR" b="1" dirty="0" smtClean="0">
              <a:solidFill>
                <a:schemeClr val="lt1"/>
              </a:solidFill>
            </a:endParaRPr>
          </a:p>
          <a:p>
            <a:pPr algn="ctr"/>
            <a:r>
              <a:rPr lang="fa-IR" sz="2400" b="1" dirty="0" smtClean="0">
                <a:solidFill>
                  <a:schemeClr val="lt1"/>
                </a:solidFill>
              </a:rPr>
              <a:t>آسانی </a:t>
            </a:r>
            <a:r>
              <a:rPr lang="fa-IR" sz="2400" b="1" dirty="0">
                <a:solidFill>
                  <a:schemeClr val="lt1"/>
                </a:solidFill>
              </a:rPr>
              <a:t>نگهداری خوبیت</a:t>
            </a:r>
            <a:endParaRPr lang="en-US" sz="2400" b="1" dirty="0">
              <a:solidFill>
                <a:schemeClr val="lt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98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پاییدن خوبیت روش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sz="3200" b="1" dirty="0" smtClean="0"/>
              <a:t>مثال:</a:t>
            </a:r>
            <a:r>
              <a:rPr lang="fa-IR" dirty="0" smtClean="0"/>
              <a:t> سنجش </a:t>
            </a:r>
            <a:r>
              <a:rPr lang="en-US" dirty="0" smtClean="0"/>
              <a:t>TSH</a:t>
            </a:r>
            <a:endParaRPr lang="fa-IR" dirty="0" smtClean="0"/>
          </a:p>
          <a:p>
            <a:pPr marL="1146175" indent="-341313" algn="r" rtl="1">
              <a:buFont typeface="Wingdings" pitchFamily="2" charset="2"/>
              <a:buChar char="§"/>
            </a:pPr>
            <a:r>
              <a:rPr lang="en-US" dirty="0" smtClean="0"/>
              <a:t>TE</a:t>
            </a:r>
            <a:r>
              <a:rPr lang="en-US" baseline="-25000" dirty="0" smtClean="0"/>
              <a:t>a</a:t>
            </a:r>
            <a:r>
              <a:rPr lang="en-US" dirty="0" smtClean="0"/>
              <a:t> = 20%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114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999379" y="3416042"/>
          <a:ext cx="7540403" cy="302778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104456"/>
                <a:gridCol w="2103120"/>
                <a:gridCol w="1332827"/>
              </a:tblGrid>
              <a:tr h="73208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عیار سیگما</a:t>
                      </a:r>
                      <a:endParaRPr lang="fa-IR" baseline="0" dirty="0" smtClean="0"/>
                    </a:p>
                    <a:p>
                      <a:pPr algn="ctr"/>
                      <a:r>
                        <a:rPr lang="en-US" baseline="0" dirty="0" smtClean="0"/>
                        <a:t>(SM)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شماره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3.8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1</a:t>
                      </a:r>
                    </a:p>
                  </a:txBody>
                  <a:tcPr anchor="ctr"/>
                </a:tc>
              </a:tr>
              <a:tr h="466904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2.1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2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3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1.75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4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8.5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5</a:t>
                      </a:r>
                      <a:endParaRPr lang="en-US" sz="24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919752" y="5604520"/>
            <a:ext cx="4230029" cy="3600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i="1" dirty="0" smtClean="0"/>
              <a:t>ناپذیرفته</a:t>
            </a:r>
            <a:endParaRPr lang="en-US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409240" y="3284984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a-IR" b="1" dirty="0" smtClean="0">
              <a:solidFill>
                <a:schemeClr val="lt1"/>
              </a:solidFill>
            </a:endParaRPr>
          </a:p>
          <a:p>
            <a:pPr algn="ctr"/>
            <a:r>
              <a:rPr lang="fa-IR" sz="2400" b="1" dirty="0" smtClean="0">
                <a:solidFill>
                  <a:schemeClr val="lt1"/>
                </a:solidFill>
              </a:rPr>
              <a:t>آسانی </a:t>
            </a:r>
            <a:r>
              <a:rPr lang="fa-IR" sz="2400" b="1" dirty="0">
                <a:solidFill>
                  <a:schemeClr val="lt1"/>
                </a:solidFill>
              </a:rPr>
              <a:t>نگهداری خوبیت</a:t>
            </a:r>
            <a:endParaRPr lang="en-US" sz="2400" b="1" dirty="0">
              <a:solidFill>
                <a:schemeClr val="lt1"/>
              </a:solidFill>
            </a:endParaRPr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69776" y="386916"/>
            <a:ext cx="5040560" cy="638132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rtl="1"/>
            <a:endParaRPr lang="en-US" sz="2400" dirty="0">
              <a:solidFill>
                <a:srgbClr val="7030A0"/>
              </a:solidFill>
            </a:endParaRPr>
          </a:p>
        </p:txBody>
      </p:sp>
      <p:cxnSp>
        <p:nvCxnSpPr>
          <p:cNvPr id="10" name="Straight Connector 9"/>
          <p:cNvCxnSpPr>
            <a:stCxn id="7" idx="0"/>
            <a:endCxn id="7" idx="2"/>
          </p:cNvCxnSpPr>
          <p:nvPr/>
        </p:nvCxnSpPr>
        <p:spPr>
          <a:xfrm>
            <a:off x="2790056" y="386916"/>
            <a:ext cx="0" cy="638132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55976" y="6443826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/>
              <a:t>20% +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59024" y="6443826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/>
              <a:t>20% -</a:t>
            </a:r>
            <a:endParaRPr lang="en-US" sz="2000" b="1" dirty="0"/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3296764" y="1021070"/>
            <a:ext cx="0" cy="76470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4376884" y="1021070"/>
            <a:ext cx="0" cy="7506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2216644" y="1021070"/>
            <a:ext cx="0" cy="7506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226460" y="1371600"/>
            <a:ext cx="2140607" cy="0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3449907" y="2004638"/>
            <a:ext cx="0" cy="76470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5288828" y="2011670"/>
            <a:ext cx="0" cy="7506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1619671" y="2056571"/>
            <a:ext cx="0" cy="7506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1619671" y="2347126"/>
            <a:ext cx="3669157" cy="39864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V="1">
            <a:off x="3689035" y="3290353"/>
            <a:ext cx="0" cy="76470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4112762" y="3357544"/>
            <a:ext cx="0" cy="7506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3219423" y="3357544"/>
            <a:ext cx="0" cy="7506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3219423" y="3651609"/>
            <a:ext cx="921546" cy="7032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3484285" y="4699570"/>
            <a:ext cx="0" cy="76470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V="1">
            <a:off x="5610147" y="4699570"/>
            <a:ext cx="0" cy="7506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1289667" y="4713634"/>
            <a:ext cx="0" cy="7506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V="1">
            <a:off x="1289667" y="5074890"/>
            <a:ext cx="4320480" cy="21096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V="1">
            <a:off x="3125777" y="5890712"/>
            <a:ext cx="0" cy="7506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V="1">
            <a:off x="2698155" y="5879803"/>
            <a:ext cx="0" cy="76470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2237382" y="5879803"/>
            <a:ext cx="0" cy="7506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flipV="1">
            <a:off x="2237382" y="6266032"/>
            <a:ext cx="921546" cy="7032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Multiply 67"/>
          <p:cNvSpPr/>
          <p:nvPr/>
        </p:nvSpPr>
        <p:spPr>
          <a:xfrm>
            <a:off x="2507052" y="4572036"/>
            <a:ext cx="936104" cy="108836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1979712" y="548680"/>
            <a:ext cx="1620688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>
                <a:solidFill>
                  <a:srgbClr val="7030A0"/>
                </a:solidFill>
              </a:rPr>
              <a:t>جاده‌ی</a:t>
            </a:r>
            <a:r>
              <a:rPr lang="fa-IR" sz="2400" dirty="0">
                <a:solidFill>
                  <a:srgbClr val="7030A0"/>
                </a:solidFill>
              </a:rPr>
              <a:t> </a:t>
            </a:r>
            <a:r>
              <a:rPr lang="en-US" sz="2000" dirty="0">
                <a:solidFill>
                  <a:srgbClr val="7030A0"/>
                </a:solidFill>
              </a:rPr>
              <a:t>TSH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169822" y="5916160"/>
            <a:ext cx="11594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>
                <a:solidFill>
                  <a:srgbClr val="FF0000"/>
                </a:solidFill>
              </a:rPr>
              <a:t>8.5</a:t>
            </a:r>
            <a:r>
              <a:rPr lang="fa-IR" sz="2000" b="1" dirty="0" smtClean="0"/>
              <a:t> </a:t>
            </a:r>
            <a:r>
              <a:rPr lang="fa-IR" sz="2000" b="1" dirty="0">
                <a:solidFill>
                  <a:srgbClr val="FF0000"/>
                </a:solidFill>
              </a:rPr>
              <a:t>سیگما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700502" y="4579484"/>
            <a:ext cx="13299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>
                <a:solidFill>
                  <a:srgbClr val="FF0000"/>
                </a:solidFill>
              </a:rPr>
              <a:t>1.75</a:t>
            </a:r>
            <a:r>
              <a:rPr lang="fa-IR" sz="2000" b="1" dirty="0" smtClean="0"/>
              <a:t> </a:t>
            </a:r>
            <a:r>
              <a:rPr lang="fa-IR" sz="2000" b="1" dirty="0">
                <a:solidFill>
                  <a:srgbClr val="FF0000"/>
                </a:solidFill>
              </a:rPr>
              <a:t>سیگما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075730" y="3432969"/>
            <a:ext cx="13299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>
                <a:solidFill>
                  <a:srgbClr val="FF0000"/>
                </a:solidFill>
              </a:rPr>
              <a:t>6.5</a:t>
            </a:r>
            <a:r>
              <a:rPr lang="fa-IR" sz="2000" b="1" dirty="0" smtClean="0"/>
              <a:t> </a:t>
            </a:r>
            <a:r>
              <a:rPr lang="fa-IR" sz="2000" b="1" dirty="0">
                <a:solidFill>
                  <a:srgbClr val="FF0000"/>
                </a:solidFill>
              </a:rPr>
              <a:t>سیگما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80196" y="2352727"/>
            <a:ext cx="13299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>
                <a:solidFill>
                  <a:srgbClr val="FF0000"/>
                </a:solidFill>
              </a:rPr>
              <a:t>2.1</a:t>
            </a:r>
            <a:r>
              <a:rPr lang="fa-IR" sz="2000" b="1" dirty="0" smtClean="0"/>
              <a:t> </a:t>
            </a:r>
            <a:r>
              <a:rPr lang="fa-IR" sz="2000" b="1" dirty="0">
                <a:solidFill>
                  <a:srgbClr val="FF0000"/>
                </a:solidFill>
              </a:rPr>
              <a:t>سیگما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24952" y="1095786"/>
            <a:ext cx="13299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solidFill>
                  <a:srgbClr val="FF0000"/>
                </a:solidFill>
              </a:rPr>
              <a:t>3.8 سیگم</a:t>
            </a:r>
            <a:r>
              <a:rPr lang="fa-IR" sz="2000" b="1" dirty="0">
                <a:solidFill>
                  <a:srgbClr val="FF0000"/>
                </a:solidFill>
              </a:rPr>
              <a:t>ا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915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پاییدن خوبیت روش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sz="3200" b="1" dirty="0" smtClean="0"/>
              <a:t>مثال:</a:t>
            </a:r>
            <a:r>
              <a:rPr lang="fa-IR" dirty="0" smtClean="0"/>
              <a:t> سنجش </a:t>
            </a:r>
            <a:r>
              <a:rPr lang="en-US" dirty="0" smtClean="0"/>
              <a:t>TSH</a:t>
            </a:r>
            <a:endParaRPr lang="fa-IR" dirty="0" smtClean="0"/>
          </a:p>
          <a:p>
            <a:pPr marL="1146175" indent="-341313" algn="r" rtl="1">
              <a:buFont typeface="Wingdings" pitchFamily="2" charset="2"/>
              <a:buChar char="§"/>
            </a:pPr>
            <a:r>
              <a:rPr lang="en-US" dirty="0" smtClean="0"/>
              <a:t>TE</a:t>
            </a:r>
            <a:r>
              <a:rPr lang="en-US" baseline="-25000" dirty="0" smtClean="0"/>
              <a:t>a</a:t>
            </a:r>
            <a:r>
              <a:rPr lang="en-US" dirty="0" smtClean="0"/>
              <a:t> = 20%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115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269968"/>
              </p:ext>
            </p:extLst>
          </p:nvPr>
        </p:nvGraphicFramePr>
        <p:xfrm>
          <a:off x="999379" y="3416042"/>
          <a:ext cx="7540403" cy="302778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104456"/>
                <a:gridCol w="2103120"/>
                <a:gridCol w="1332827"/>
              </a:tblGrid>
              <a:tr h="73208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عیار سیگما</a:t>
                      </a:r>
                      <a:endParaRPr lang="fa-IR" baseline="0" dirty="0" smtClean="0"/>
                    </a:p>
                    <a:p>
                      <a:pPr algn="ctr"/>
                      <a:r>
                        <a:rPr lang="en-US" baseline="0" dirty="0" smtClean="0"/>
                        <a:t>(SM)</a:t>
                      </a:r>
                      <a:endParaRPr lang="en-US" dirty="0" smtClean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شماره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3.8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1</a:t>
                      </a:r>
                    </a:p>
                  </a:txBody>
                  <a:tcPr anchor="ctr"/>
                </a:tc>
              </a:tr>
              <a:tr h="466904">
                <a:tc>
                  <a:txBody>
                    <a:bodyPr/>
                    <a:lstStyle/>
                    <a:p>
                      <a:pPr algn="ctr"/>
                      <a:endParaRPr kumimoji="0" lang="en-US" sz="2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2.1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2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kumimoji="0" lang="en-US" sz="2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3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1.75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4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kumimoji="0" lang="en-US" sz="2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8.5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5</a:t>
                      </a:r>
                      <a:endParaRPr lang="en-US" sz="24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539552" y="5589240"/>
            <a:ext cx="4230029" cy="3600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i="1" dirty="0" smtClean="0"/>
              <a:t>ناپذیرفته</a:t>
            </a:r>
            <a:endParaRPr lang="en-US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409240" y="3284984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a-IR" b="1" dirty="0" smtClean="0">
              <a:solidFill>
                <a:schemeClr val="lt1"/>
              </a:solidFill>
            </a:endParaRPr>
          </a:p>
          <a:p>
            <a:pPr algn="ctr"/>
            <a:r>
              <a:rPr lang="fa-IR" sz="2400" b="1" dirty="0" smtClean="0">
                <a:solidFill>
                  <a:schemeClr val="lt1"/>
                </a:solidFill>
              </a:rPr>
              <a:t>آسانی </a:t>
            </a:r>
            <a:r>
              <a:rPr lang="fa-IR" sz="2400" b="1" dirty="0">
                <a:solidFill>
                  <a:schemeClr val="lt1"/>
                </a:solidFill>
              </a:rPr>
              <a:t>نگهداری خوبیت</a:t>
            </a:r>
            <a:endParaRPr lang="en-US" sz="2400" b="1" dirty="0">
              <a:solidFill>
                <a:schemeClr val="lt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2191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پاییدن خوبیت روش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sz="3200" b="1" dirty="0" smtClean="0"/>
              <a:t>مثال:</a:t>
            </a:r>
            <a:r>
              <a:rPr lang="fa-IR" dirty="0" smtClean="0"/>
              <a:t> سنجش </a:t>
            </a:r>
            <a:r>
              <a:rPr lang="en-US" dirty="0" smtClean="0"/>
              <a:t>TSH</a:t>
            </a:r>
            <a:endParaRPr lang="fa-IR" dirty="0" smtClean="0"/>
          </a:p>
          <a:p>
            <a:pPr marL="1146175" indent="-341313" algn="r" rtl="1">
              <a:buFont typeface="Wingdings" pitchFamily="2" charset="2"/>
              <a:buChar char="§"/>
            </a:pPr>
            <a:r>
              <a:rPr lang="en-US" dirty="0" smtClean="0"/>
              <a:t>TE</a:t>
            </a:r>
            <a:r>
              <a:rPr lang="en-US" baseline="-25000" dirty="0" smtClean="0"/>
              <a:t>a</a:t>
            </a:r>
            <a:r>
              <a:rPr lang="en-US" dirty="0" smtClean="0"/>
              <a:t> = 20%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116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580485"/>
              </p:ext>
            </p:extLst>
          </p:nvPr>
        </p:nvGraphicFramePr>
        <p:xfrm>
          <a:off x="999379" y="3416042"/>
          <a:ext cx="7540403" cy="302778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104456"/>
                <a:gridCol w="2103120"/>
                <a:gridCol w="1332827"/>
              </a:tblGrid>
              <a:tr h="73208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عیار سیگما</a:t>
                      </a:r>
                      <a:endParaRPr lang="fa-IR" baseline="0" dirty="0" smtClean="0"/>
                    </a:p>
                    <a:p>
                      <a:pPr algn="ctr"/>
                      <a:r>
                        <a:rPr lang="en-US" baseline="0" dirty="0" smtClean="0"/>
                        <a:t>(SM)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شماره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</a:tr>
              <a:tr h="4440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dirty="0" smtClean="0">
                          <a:solidFill>
                            <a:srgbClr val="7030A0"/>
                          </a:solidFill>
                        </a:rPr>
                        <a:t>نیمه آسان</a:t>
                      </a:r>
                      <a:endParaRPr lang="en-US" sz="2400" b="1" dirty="0" smtClean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3.8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1</a:t>
                      </a:r>
                    </a:p>
                  </a:txBody>
                  <a:tcPr anchor="ctr"/>
                </a:tc>
              </a:tr>
              <a:tr h="466904">
                <a:tc>
                  <a:txBody>
                    <a:bodyPr/>
                    <a:lstStyle/>
                    <a:p>
                      <a:pPr algn="ctr"/>
                      <a:endParaRPr kumimoji="0" lang="en-US" sz="2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2.1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2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kumimoji="0" lang="en-US" sz="2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3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1.75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4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kumimoji="0" lang="en-US" sz="2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8.5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5</a:t>
                      </a:r>
                      <a:endParaRPr lang="en-US" sz="24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539552" y="5589240"/>
            <a:ext cx="4230029" cy="3600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i="1" dirty="0" smtClean="0"/>
              <a:t>ناپذیرفته</a:t>
            </a:r>
            <a:endParaRPr lang="en-US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409240" y="3284984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a-IR" b="1" dirty="0" smtClean="0">
              <a:solidFill>
                <a:schemeClr val="lt1"/>
              </a:solidFill>
            </a:endParaRPr>
          </a:p>
          <a:p>
            <a:pPr algn="ctr"/>
            <a:r>
              <a:rPr lang="fa-IR" sz="2400" b="1" dirty="0" smtClean="0">
                <a:solidFill>
                  <a:schemeClr val="lt1"/>
                </a:solidFill>
              </a:rPr>
              <a:t>آسانی </a:t>
            </a:r>
            <a:r>
              <a:rPr lang="fa-IR" sz="2400" b="1" dirty="0">
                <a:solidFill>
                  <a:schemeClr val="lt1"/>
                </a:solidFill>
              </a:rPr>
              <a:t>نگهداری خوبیت</a:t>
            </a:r>
            <a:endParaRPr lang="en-US" sz="2400" b="1" dirty="0">
              <a:solidFill>
                <a:schemeClr val="lt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29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پاییدن خوبیت روش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sz="3200" b="1" dirty="0" smtClean="0"/>
              <a:t>مثال:</a:t>
            </a:r>
            <a:r>
              <a:rPr lang="fa-IR" dirty="0" smtClean="0"/>
              <a:t> سنجش </a:t>
            </a:r>
            <a:r>
              <a:rPr lang="en-US" dirty="0" smtClean="0"/>
              <a:t>TSH</a:t>
            </a:r>
            <a:endParaRPr lang="fa-IR" dirty="0" smtClean="0"/>
          </a:p>
          <a:p>
            <a:pPr marL="1146175" indent="-341313" algn="r" rtl="1">
              <a:buFont typeface="Wingdings" pitchFamily="2" charset="2"/>
              <a:buChar char="§"/>
            </a:pPr>
            <a:r>
              <a:rPr lang="en-US" dirty="0" smtClean="0"/>
              <a:t>TE</a:t>
            </a:r>
            <a:r>
              <a:rPr lang="en-US" baseline="-25000" dirty="0" smtClean="0"/>
              <a:t>a</a:t>
            </a:r>
            <a:r>
              <a:rPr lang="en-US" dirty="0" smtClean="0"/>
              <a:t> = 20%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117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988238"/>
              </p:ext>
            </p:extLst>
          </p:nvPr>
        </p:nvGraphicFramePr>
        <p:xfrm>
          <a:off x="999379" y="3416042"/>
          <a:ext cx="7540403" cy="302778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104456"/>
                <a:gridCol w="2103120"/>
                <a:gridCol w="1332827"/>
              </a:tblGrid>
              <a:tr h="73208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عیار سیگما</a:t>
                      </a:r>
                      <a:endParaRPr lang="fa-IR" baseline="0" dirty="0" smtClean="0"/>
                    </a:p>
                    <a:p>
                      <a:pPr algn="ctr"/>
                      <a:r>
                        <a:rPr lang="en-US" baseline="0" dirty="0" smtClean="0"/>
                        <a:t>(SM)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شماره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</a:tr>
              <a:tr h="4440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dirty="0" smtClean="0">
                          <a:solidFill>
                            <a:srgbClr val="7030A0"/>
                          </a:solidFill>
                        </a:rPr>
                        <a:t>نیمه آسان</a:t>
                      </a:r>
                      <a:endParaRPr lang="en-US" sz="2400" b="1" dirty="0" smtClean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3.8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1</a:t>
                      </a:r>
                    </a:p>
                  </a:txBody>
                  <a:tcPr anchor="ctr"/>
                </a:tc>
              </a:tr>
              <a:tr h="466904">
                <a:tc>
                  <a:txBody>
                    <a:bodyPr/>
                    <a:lstStyle/>
                    <a:p>
                      <a:pPr algn="ctr"/>
                      <a:r>
                        <a:rPr kumimoji="0" lang="fa-IR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سخت</a:t>
                      </a:r>
                      <a:endParaRPr kumimoji="0" lang="en-US" sz="2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2.1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2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kumimoji="0" lang="en-US" sz="2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3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1.75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4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kumimoji="0" lang="en-US" sz="2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8.5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5</a:t>
                      </a:r>
                      <a:endParaRPr lang="en-US" sz="24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539552" y="5589240"/>
            <a:ext cx="4230029" cy="3600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i="1" dirty="0" smtClean="0"/>
              <a:t>ناپذیرفته</a:t>
            </a:r>
            <a:endParaRPr lang="en-US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409240" y="3284984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a-IR" b="1" dirty="0" smtClean="0">
              <a:solidFill>
                <a:schemeClr val="lt1"/>
              </a:solidFill>
            </a:endParaRPr>
          </a:p>
          <a:p>
            <a:pPr algn="ctr"/>
            <a:r>
              <a:rPr lang="fa-IR" sz="2400" b="1" dirty="0" smtClean="0">
                <a:solidFill>
                  <a:schemeClr val="lt1"/>
                </a:solidFill>
              </a:rPr>
              <a:t>آسانی </a:t>
            </a:r>
            <a:r>
              <a:rPr lang="fa-IR" sz="2400" b="1" dirty="0">
                <a:solidFill>
                  <a:schemeClr val="lt1"/>
                </a:solidFill>
              </a:rPr>
              <a:t>نگهداری خوبیت</a:t>
            </a:r>
            <a:endParaRPr lang="en-US" sz="2400" b="1" dirty="0">
              <a:solidFill>
                <a:schemeClr val="lt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62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پاییدن خوبیت روش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sz="3200" b="1" dirty="0" smtClean="0"/>
              <a:t>مثال:</a:t>
            </a:r>
            <a:r>
              <a:rPr lang="fa-IR" dirty="0" smtClean="0"/>
              <a:t> سنجش </a:t>
            </a:r>
            <a:r>
              <a:rPr lang="en-US" dirty="0" smtClean="0"/>
              <a:t>TSH</a:t>
            </a:r>
            <a:endParaRPr lang="fa-IR" dirty="0" smtClean="0"/>
          </a:p>
          <a:p>
            <a:pPr marL="1146175" indent="-341313" algn="r" rtl="1">
              <a:buFont typeface="Wingdings" pitchFamily="2" charset="2"/>
              <a:buChar char="§"/>
            </a:pPr>
            <a:r>
              <a:rPr lang="en-US" dirty="0" smtClean="0"/>
              <a:t>TE</a:t>
            </a:r>
            <a:r>
              <a:rPr lang="en-US" baseline="-25000" dirty="0" smtClean="0"/>
              <a:t>a</a:t>
            </a:r>
            <a:r>
              <a:rPr lang="en-US" dirty="0" smtClean="0"/>
              <a:t> = 20%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118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080148"/>
              </p:ext>
            </p:extLst>
          </p:nvPr>
        </p:nvGraphicFramePr>
        <p:xfrm>
          <a:off x="999379" y="3416042"/>
          <a:ext cx="7540403" cy="302778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104456"/>
                <a:gridCol w="2103120"/>
                <a:gridCol w="1332827"/>
              </a:tblGrid>
              <a:tr h="73208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عیار سیگما</a:t>
                      </a:r>
                      <a:endParaRPr lang="fa-IR" baseline="0" dirty="0" smtClean="0"/>
                    </a:p>
                    <a:p>
                      <a:pPr algn="ctr"/>
                      <a:r>
                        <a:rPr lang="en-US" baseline="0" dirty="0" smtClean="0"/>
                        <a:t>(SM)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شماره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</a:tr>
              <a:tr h="4440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dirty="0" smtClean="0">
                          <a:solidFill>
                            <a:srgbClr val="7030A0"/>
                          </a:solidFill>
                        </a:rPr>
                        <a:t>نیمه آسان</a:t>
                      </a:r>
                      <a:endParaRPr lang="en-US" sz="2400" b="1" dirty="0" smtClean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3.8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1</a:t>
                      </a:r>
                    </a:p>
                  </a:txBody>
                  <a:tcPr anchor="ctr"/>
                </a:tc>
              </a:tr>
              <a:tr h="466904">
                <a:tc>
                  <a:txBody>
                    <a:bodyPr/>
                    <a:lstStyle/>
                    <a:p>
                      <a:pPr algn="ctr"/>
                      <a:r>
                        <a:rPr kumimoji="0" lang="fa-IR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سخت</a:t>
                      </a:r>
                      <a:endParaRPr kumimoji="0" lang="en-US" sz="2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2.1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2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r>
                        <a:rPr kumimoji="0" lang="fa-IR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آسان</a:t>
                      </a:r>
                      <a:endParaRPr kumimoji="0" lang="en-US" sz="2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3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1.75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4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kumimoji="0" lang="en-US" sz="2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8.5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5</a:t>
                      </a:r>
                      <a:endParaRPr lang="en-US" sz="24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539552" y="5589240"/>
            <a:ext cx="4230029" cy="3600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i="1" dirty="0" smtClean="0"/>
              <a:t>ناپذیرفته</a:t>
            </a:r>
            <a:endParaRPr lang="en-US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409240" y="3284984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a-IR" b="1" dirty="0" smtClean="0">
              <a:solidFill>
                <a:schemeClr val="lt1"/>
              </a:solidFill>
            </a:endParaRPr>
          </a:p>
          <a:p>
            <a:pPr algn="ctr"/>
            <a:r>
              <a:rPr lang="fa-IR" sz="2400" b="1" dirty="0" smtClean="0">
                <a:solidFill>
                  <a:schemeClr val="lt1"/>
                </a:solidFill>
              </a:rPr>
              <a:t>آسانی </a:t>
            </a:r>
            <a:r>
              <a:rPr lang="fa-IR" sz="2400" b="1" dirty="0">
                <a:solidFill>
                  <a:schemeClr val="lt1"/>
                </a:solidFill>
              </a:rPr>
              <a:t>نگهداری خوبیت</a:t>
            </a:r>
            <a:endParaRPr lang="en-US" sz="2400" b="1" dirty="0">
              <a:solidFill>
                <a:schemeClr val="lt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62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پاییدن خوبیت روش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sz="3200" b="1" dirty="0" smtClean="0"/>
              <a:t>مثال:</a:t>
            </a:r>
            <a:r>
              <a:rPr lang="fa-IR" dirty="0" smtClean="0"/>
              <a:t> سنجش </a:t>
            </a:r>
            <a:r>
              <a:rPr lang="en-US" dirty="0" smtClean="0"/>
              <a:t>TSH</a:t>
            </a:r>
            <a:endParaRPr lang="fa-IR" dirty="0" smtClean="0"/>
          </a:p>
          <a:p>
            <a:pPr marL="1146175" indent="-341313" algn="r" rtl="1">
              <a:buFont typeface="Wingdings" pitchFamily="2" charset="2"/>
              <a:buChar char="§"/>
            </a:pPr>
            <a:r>
              <a:rPr lang="en-US" dirty="0" smtClean="0"/>
              <a:t>TE</a:t>
            </a:r>
            <a:r>
              <a:rPr lang="en-US" baseline="-25000" dirty="0" smtClean="0"/>
              <a:t>a</a:t>
            </a:r>
            <a:r>
              <a:rPr lang="en-US" dirty="0" smtClean="0"/>
              <a:t> = 20%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119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078099"/>
              </p:ext>
            </p:extLst>
          </p:nvPr>
        </p:nvGraphicFramePr>
        <p:xfrm>
          <a:off x="999379" y="3416042"/>
          <a:ext cx="7540403" cy="302778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104456"/>
                <a:gridCol w="2103120"/>
                <a:gridCol w="1332827"/>
              </a:tblGrid>
              <a:tr h="73208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عیار سیگما</a:t>
                      </a:r>
                      <a:endParaRPr lang="fa-IR" baseline="0" dirty="0" smtClean="0"/>
                    </a:p>
                    <a:p>
                      <a:pPr algn="ctr"/>
                      <a:r>
                        <a:rPr lang="en-US" baseline="0" dirty="0" smtClean="0"/>
                        <a:t>(SM)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شماره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</a:tr>
              <a:tr h="4440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dirty="0" smtClean="0">
                          <a:solidFill>
                            <a:srgbClr val="7030A0"/>
                          </a:solidFill>
                        </a:rPr>
                        <a:t>نیمه آسان</a:t>
                      </a:r>
                      <a:endParaRPr lang="en-US" sz="2400" b="1" dirty="0" smtClean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3.8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1</a:t>
                      </a:r>
                    </a:p>
                  </a:txBody>
                  <a:tcPr anchor="ctr"/>
                </a:tc>
              </a:tr>
              <a:tr h="466904">
                <a:tc>
                  <a:txBody>
                    <a:bodyPr/>
                    <a:lstStyle/>
                    <a:p>
                      <a:pPr algn="ctr"/>
                      <a:r>
                        <a:rPr kumimoji="0" lang="fa-IR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سخت</a:t>
                      </a:r>
                      <a:endParaRPr kumimoji="0" lang="en-US" sz="2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2.1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2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r>
                        <a:rPr kumimoji="0" lang="fa-IR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آسان</a:t>
                      </a:r>
                      <a:endParaRPr kumimoji="0" lang="en-US" sz="2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3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1.75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4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44050">
                <a:tc>
                  <a:txBody>
                    <a:bodyPr/>
                    <a:lstStyle/>
                    <a:p>
                      <a:pPr algn="ctr"/>
                      <a:r>
                        <a:rPr kumimoji="0" lang="fa-IR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خیلی</a:t>
                      </a:r>
                      <a:r>
                        <a:rPr kumimoji="0" lang="fa-IR" sz="2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خیلی آسان!</a:t>
                      </a:r>
                      <a:endParaRPr kumimoji="0" lang="en-US" sz="2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8.5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/>
                        <a:t>5</a:t>
                      </a:r>
                      <a:endParaRPr lang="en-US" sz="24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539552" y="5589240"/>
            <a:ext cx="4230029" cy="3600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i="1" dirty="0" smtClean="0"/>
              <a:t>ناپذیرفته</a:t>
            </a:r>
            <a:endParaRPr lang="en-US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409240" y="3284984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a-IR" b="1" dirty="0" smtClean="0">
              <a:solidFill>
                <a:schemeClr val="lt1"/>
              </a:solidFill>
            </a:endParaRPr>
          </a:p>
          <a:p>
            <a:pPr algn="ctr"/>
            <a:r>
              <a:rPr lang="fa-IR" sz="2400" b="1" dirty="0" smtClean="0">
                <a:solidFill>
                  <a:schemeClr val="lt1"/>
                </a:solidFill>
              </a:rPr>
              <a:t>آسانی </a:t>
            </a:r>
            <a:r>
              <a:rPr lang="fa-IR" sz="2400" b="1" dirty="0">
                <a:solidFill>
                  <a:schemeClr val="lt1"/>
                </a:solidFill>
              </a:rPr>
              <a:t>نگهداری خوبیت</a:t>
            </a:r>
            <a:endParaRPr lang="en-US" sz="2400" b="1" dirty="0">
              <a:solidFill>
                <a:schemeClr val="lt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80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>
            <a:normAutofit/>
          </a:bodyPr>
          <a:lstStyle/>
          <a:p>
            <a:pPr marL="0" indent="0" algn="justLow" rt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 i="1" dirty="0" smtClean="0">
                <a:solidFill>
                  <a:srgbClr val="006600"/>
                </a:solidFill>
              </a:rPr>
              <a:t>ISO 15189</a:t>
            </a:r>
            <a:r>
              <a:rPr lang="fa-IR" sz="3200" dirty="0" smtClean="0"/>
              <a:t>:</a:t>
            </a:r>
          </a:p>
          <a:p>
            <a:pPr marL="0" indent="-2743200" algn="justLow" rt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3200" dirty="0" smtClean="0"/>
              <a:t> </a:t>
            </a:r>
            <a:r>
              <a:rPr lang="fa-IR" sz="3200" b="1" dirty="0" smtClean="0">
                <a:solidFill>
                  <a:srgbClr val="0070C0"/>
                </a:solidFill>
              </a:rPr>
              <a:t>تضمین کیفیت</a:t>
            </a:r>
            <a:r>
              <a:rPr lang="fa-IR" sz="3200" b="1" dirty="0" smtClean="0"/>
              <a:t>: </a:t>
            </a:r>
            <a:r>
              <a:rPr lang="fa-IR" sz="3200" dirty="0"/>
              <a:t>آزمایشگاه</a:t>
            </a:r>
            <a:r>
              <a:rPr lang="fa-IR" sz="3200" dirty="0" smtClean="0"/>
              <a:t> </a:t>
            </a:r>
            <a:r>
              <a:rPr lang="fa-IR" sz="3200" dirty="0"/>
              <a:t>باید نشان دهد </a:t>
            </a:r>
            <a:r>
              <a:rPr lang="fa-IR" sz="3200" dirty="0" smtClean="0"/>
              <a:t>که </a:t>
            </a:r>
            <a:r>
              <a:rPr lang="fa-IR" sz="3200" i="1" dirty="0" smtClean="0">
                <a:solidFill>
                  <a:srgbClr val="FF0000"/>
                </a:solidFill>
              </a:rPr>
              <a:t>کیفیت </a:t>
            </a:r>
            <a:r>
              <a:rPr lang="fa-IR" sz="3200" i="1" dirty="0">
                <a:solidFill>
                  <a:srgbClr val="FF0000"/>
                </a:solidFill>
              </a:rPr>
              <a:t>مورد نظر </a:t>
            </a:r>
            <a:r>
              <a:rPr lang="fa-IR" sz="3200" dirty="0" smtClean="0"/>
              <a:t>برای نتیجه‌ی آزمایش‌ها به دست می‌آید</a:t>
            </a:r>
            <a:r>
              <a:rPr lang="fa-IR" sz="3200" i="1" dirty="0" smtClean="0"/>
              <a:t>.</a:t>
            </a:r>
          </a:p>
          <a:p>
            <a:pPr marL="0" indent="-2743200" algn="justLow" rtl="1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 i="1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241386" y="1752600"/>
            <a:ext cx="8648700" cy="1938992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pPr algn="justLow" rtl="1"/>
            <a:r>
              <a:rPr lang="fa-IR" sz="4000" dirty="0"/>
              <a:t>5.5.1.1</a:t>
            </a:r>
            <a:r>
              <a:rPr lang="fa-IR" sz="4000" dirty="0" smtClean="0"/>
              <a:t>:</a:t>
            </a:r>
          </a:p>
          <a:p>
            <a:pPr algn="justLow" rtl="1"/>
            <a:r>
              <a:rPr lang="fa-IR" sz="4000" dirty="0"/>
              <a:t>آزمایشگاه شیوه‌هایی </a:t>
            </a:r>
            <a:r>
              <a:rPr lang="fa-IR" sz="4000" dirty="0" smtClean="0"/>
              <a:t>را </a:t>
            </a:r>
            <a:r>
              <a:rPr lang="fa-IR" sz="4000" dirty="0"/>
              <a:t>برای آزمایش خواهد برگزید که از نظر کاربرد مورد نظر </a:t>
            </a:r>
            <a:r>
              <a:rPr lang="fa-IR" sz="4000" b="1" dirty="0">
                <a:solidFill>
                  <a:srgbClr val="FF0000"/>
                </a:solidFill>
              </a:rPr>
              <a:t>ارزشیابی</a:t>
            </a:r>
            <a:r>
              <a:rPr lang="fa-IR" sz="4000" dirty="0"/>
              <a:t> شده </a:t>
            </a:r>
            <a:r>
              <a:rPr lang="fa-IR" sz="4000" dirty="0" smtClean="0"/>
              <a:t>باشند.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241386" y="3997523"/>
            <a:ext cx="8648700" cy="2554545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pPr algn="justLow" rtl="1"/>
            <a:r>
              <a:rPr lang="fa-IR" sz="4000" dirty="0" smtClean="0"/>
              <a:t>5.5.1.2:</a:t>
            </a:r>
            <a:endParaRPr lang="fa-IR" sz="4000" dirty="0" smtClean="0"/>
          </a:p>
          <a:p>
            <a:pPr algn="r"/>
            <a:r>
              <a:rPr lang="fa-IR" sz="4000" dirty="0"/>
              <a:t>آزمایشگاه شیوه‌هایی را برای پایش کیفیت </a:t>
            </a:r>
            <a:r>
              <a:rPr lang="fa-IR" sz="4000" b="1" dirty="0">
                <a:solidFill>
                  <a:srgbClr val="FF0000"/>
                </a:solidFill>
              </a:rPr>
              <a:t>طراحی</a:t>
            </a:r>
            <a:r>
              <a:rPr lang="fa-IR" sz="4000" dirty="0"/>
              <a:t> خواهد کرد که به دست‌آمدن کیفیت موردنظر برای نتیجه‌ها را تایید می‌کند.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303713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پاییدن خوبیت روش با گذاشتن </a:t>
            </a:r>
            <a:r>
              <a:rPr lang="fa-IR" sz="5400" b="1" i="1" dirty="0" smtClean="0">
                <a:solidFill>
                  <a:srgbClr val="4FFFB8"/>
                </a:solidFill>
              </a:rPr>
              <a:t>زنگ</a:t>
            </a:r>
            <a:endParaRPr lang="en-US" b="1" i="1" dirty="0">
              <a:solidFill>
                <a:srgbClr val="4FFFB8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32511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109728" indent="0" algn="r" rtl="1">
              <a:spcBef>
                <a:spcPts val="1200"/>
              </a:spcBef>
              <a:spcAft>
                <a:spcPts val="3000"/>
              </a:spcAft>
              <a:buNone/>
            </a:pPr>
            <a:r>
              <a:rPr lang="fa-IR" sz="4400" dirty="0" smtClean="0"/>
              <a:t>اجزای </a:t>
            </a:r>
            <a:r>
              <a:rPr lang="fa-IR" sz="4400" dirty="0" smtClean="0">
                <a:solidFill>
                  <a:srgbClr val="FF0000"/>
                </a:solidFill>
              </a:rPr>
              <a:t>زنگ آماری</a:t>
            </a:r>
            <a:r>
              <a:rPr lang="fa-IR" sz="4400" dirty="0" smtClean="0"/>
              <a:t>:</a:t>
            </a:r>
            <a:endParaRPr lang="en-US" sz="4400" dirty="0" smtClean="0"/>
          </a:p>
          <a:p>
            <a:pPr marL="1309688" lvl="0" indent="-338138" algn="r" rtl="1"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fa-IR" sz="3600" b="1" dirty="0" smtClean="0">
                <a:solidFill>
                  <a:srgbClr val="002060"/>
                </a:solidFill>
              </a:rPr>
              <a:t>ماده کنترل</a:t>
            </a:r>
          </a:p>
          <a:p>
            <a:pPr marL="1309688" lvl="0" indent="-282575" algn="r" rtl="1"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fa-IR" sz="3600" b="1" dirty="0" smtClean="0">
                <a:solidFill>
                  <a:srgbClr val="002060"/>
                </a:solidFill>
              </a:rPr>
              <a:t>مرزهای </a:t>
            </a:r>
            <a:r>
              <a:rPr lang="fa-IR" sz="3600" b="1" dirty="0">
                <a:solidFill>
                  <a:srgbClr val="002060"/>
                </a:solidFill>
              </a:rPr>
              <a:t>پذیرش/رد</a:t>
            </a:r>
          </a:p>
          <a:p>
            <a:pPr marL="1309688" lvl="0" indent="-282575" algn="r" rtl="1">
              <a:buFont typeface="Wingdings" panose="05000000000000000000" pitchFamily="2" charset="2"/>
              <a:buChar char="§"/>
            </a:pPr>
            <a:r>
              <a:rPr lang="fa-IR" sz="3600" b="1" dirty="0" smtClean="0">
                <a:solidFill>
                  <a:srgbClr val="002060"/>
                </a:solidFill>
              </a:rPr>
              <a:t>معیارهای تفسیر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90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پاییدن خوبیت روش با گذاشتن </a:t>
            </a:r>
            <a:r>
              <a:rPr lang="fa-IR" sz="5400" b="1" i="1" dirty="0" smtClean="0">
                <a:solidFill>
                  <a:srgbClr val="4FFFB8"/>
                </a:solidFill>
              </a:rPr>
              <a:t>زنگ</a:t>
            </a:r>
            <a:endParaRPr lang="en-US" b="1" i="1" dirty="0">
              <a:solidFill>
                <a:srgbClr val="4FFFB8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32511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 fontScale="92500" lnSpcReduction="10000"/>
          </a:bodyPr>
          <a:lstStyle/>
          <a:p>
            <a:pPr marL="109728" indent="0" algn="r" rtl="1">
              <a:spcBef>
                <a:spcPts val="1200"/>
              </a:spcBef>
              <a:buNone/>
            </a:pPr>
            <a:endParaRPr lang="fa-IR" sz="3200" dirty="0" smtClean="0"/>
          </a:p>
          <a:p>
            <a:pPr marL="109728" indent="0" algn="r" rtl="1">
              <a:spcBef>
                <a:spcPts val="1200"/>
              </a:spcBef>
              <a:buNone/>
            </a:pPr>
            <a:r>
              <a:rPr lang="fa-IR" sz="3200" dirty="0" smtClean="0"/>
              <a:t>ویژگی‌های </a:t>
            </a:r>
            <a:r>
              <a:rPr lang="fa-IR" sz="3200" dirty="0"/>
              <a:t>یک زنگ هشدار </a:t>
            </a:r>
            <a:r>
              <a:rPr lang="fa-IR" sz="3200" b="1" dirty="0">
                <a:solidFill>
                  <a:srgbClr val="FF0000"/>
                </a:solidFill>
              </a:rPr>
              <a:t>ایدآل</a:t>
            </a:r>
            <a:r>
              <a:rPr lang="fa-IR" sz="3200" dirty="0" smtClean="0"/>
              <a:t>:</a:t>
            </a:r>
            <a:endParaRPr lang="en-US" sz="3200" dirty="0" smtClean="0"/>
          </a:p>
          <a:p>
            <a:pPr marL="109728" indent="0" algn="r" rtl="1">
              <a:buNone/>
            </a:pPr>
            <a:endParaRPr lang="en-US" sz="3200" dirty="0"/>
          </a:p>
          <a:p>
            <a:pPr marL="109728" lvl="0" indent="0" algn="r" rtl="1">
              <a:buNone/>
            </a:pPr>
            <a:r>
              <a:rPr lang="fa-IR" dirty="0" smtClean="0"/>
              <a:t>1) هرگاه </a:t>
            </a:r>
            <a:r>
              <a:rPr lang="fa-IR" dirty="0"/>
              <a:t>اشکالی رخ داد زنگ </a:t>
            </a:r>
            <a:r>
              <a:rPr lang="fa-IR" dirty="0" smtClean="0"/>
              <a:t>بزند؛ احتمال </a:t>
            </a:r>
            <a:r>
              <a:rPr lang="fa-IR" dirty="0"/>
              <a:t>خطایابی آن 100% باشد</a:t>
            </a:r>
            <a:endParaRPr lang="en-US" dirty="0"/>
          </a:p>
          <a:p>
            <a:pPr marL="109728" indent="0" algn="r" rtl="1">
              <a:spcBef>
                <a:spcPts val="1200"/>
              </a:spcBef>
              <a:buNone/>
            </a:pPr>
            <a:r>
              <a:rPr lang="fa-IR" dirty="0"/>
              <a:t>	</a:t>
            </a:r>
            <a:r>
              <a:rPr lang="fa-IR" dirty="0" smtClean="0"/>
              <a:t>			</a:t>
            </a:r>
            <a:r>
              <a:rPr lang="en-US" b="1" dirty="0" smtClean="0">
                <a:solidFill>
                  <a:srgbClr val="FF0000"/>
                </a:solidFill>
              </a:rPr>
              <a:t>P</a:t>
            </a:r>
            <a:r>
              <a:rPr lang="en-US" b="1" baseline="-25000" dirty="0" smtClean="0">
                <a:solidFill>
                  <a:srgbClr val="FF0000"/>
                </a:solidFill>
              </a:rPr>
              <a:t>ed</a:t>
            </a:r>
            <a:r>
              <a:rPr lang="en-US" b="1" dirty="0" smtClean="0">
                <a:solidFill>
                  <a:srgbClr val="FF0000"/>
                </a:solidFill>
              </a:rPr>
              <a:t> = </a:t>
            </a:r>
            <a:r>
              <a:rPr lang="en-US" b="1" dirty="0">
                <a:solidFill>
                  <a:srgbClr val="FF0000"/>
                </a:solidFill>
              </a:rPr>
              <a:t>100</a:t>
            </a:r>
            <a:r>
              <a:rPr lang="en-US" b="1" dirty="0" smtClean="0">
                <a:solidFill>
                  <a:srgbClr val="FF0000"/>
                </a:solidFill>
              </a:rPr>
              <a:t>%</a:t>
            </a:r>
          </a:p>
          <a:p>
            <a:pPr marL="109728" indent="0" algn="r" rtl="1">
              <a:buNone/>
            </a:pPr>
            <a:endParaRPr lang="en-US" dirty="0"/>
          </a:p>
          <a:p>
            <a:pPr marL="109728" lvl="0" indent="0" algn="r" rtl="1">
              <a:buNone/>
            </a:pPr>
            <a:r>
              <a:rPr lang="fa-IR" dirty="0" smtClean="0"/>
              <a:t>2) وقتی </a:t>
            </a:r>
            <a:r>
              <a:rPr lang="fa-IR" dirty="0"/>
              <a:t>اشکالی در کار </a:t>
            </a:r>
            <a:r>
              <a:rPr lang="fa-IR" dirty="0" smtClean="0"/>
              <a:t>نیست هرگز زنگ نزند؛ احتمال </a:t>
            </a:r>
            <a:r>
              <a:rPr lang="fa-IR" dirty="0"/>
              <a:t>هشدار کاذب آن 0% </a:t>
            </a:r>
            <a:r>
              <a:rPr lang="fa-IR" dirty="0" smtClean="0"/>
              <a:t>باشد</a:t>
            </a:r>
          </a:p>
          <a:p>
            <a:pPr marL="109728" indent="0" algn="ctr" rtl="1">
              <a:buNone/>
            </a:pPr>
            <a:r>
              <a:rPr lang="fa-IR" b="1" dirty="0" smtClean="0">
                <a:solidFill>
                  <a:srgbClr val="FF0000"/>
                </a:solidFill>
              </a:rPr>
              <a:t>           </a:t>
            </a:r>
            <a:r>
              <a:rPr lang="en-US" b="1" dirty="0" smtClean="0">
                <a:solidFill>
                  <a:srgbClr val="FF0000"/>
                </a:solidFill>
              </a:rPr>
              <a:t>P</a:t>
            </a:r>
            <a:r>
              <a:rPr lang="en-US" b="1" baseline="-25000" dirty="0" smtClean="0">
                <a:solidFill>
                  <a:srgbClr val="FF0000"/>
                </a:solidFill>
              </a:rPr>
              <a:t>fr</a:t>
            </a:r>
            <a:r>
              <a:rPr lang="en-US" b="1" dirty="0" smtClean="0">
                <a:solidFill>
                  <a:srgbClr val="FF0000"/>
                </a:solidFill>
              </a:rPr>
              <a:t> = 0</a:t>
            </a:r>
            <a:r>
              <a:rPr lang="en-US" b="1" dirty="0">
                <a:solidFill>
                  <a:srgbClr val="FF0000"/>
                </a:solidFill>
              </a:rPr>
              <a:t>%</a:t>
            </a:r>
          </a:p>
          <a:p>
            <a:pPr marL="109728" lvl="0" indent="0" algn="r" rtl="1">
              <a:buNone/>
            </a:pP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121</a:t>
            </a:fld>
            <a:endParaRPr lang="en-US" dirty="0"/>
          </a:p>
        </p:txBody>
      </p:sp>
      <p:sp>
        <p:nvSpPr>
          <p:cNvPr id="11" name="Double Wave 10"/>
          <p:cNvSpPr/>
          <p:nvPr/>
        </p:nvSpPr>
        <p:spPr>
          <a:xfrm rot="19935343">
            <a:off x="1359059" y="2845038"/>
            <a:ext cx="6444928" cy="1905000"/>
          </a:xfrm>
          <a:prstGeom prst="doubleWave">
            <a:avLst/>
          </a:prstGeom>
          <a:solidFill>
            <a:srgbClr val="FF0000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1500" i="1" dirty="0" smtClean="0">
                <a:solidFill>
                  <a:schemeClr val="bg1"/>
                </a:solidFill>
              </a:rPr>
              <a:t>نداریم!</a:t>
            </a:r>
            <a:endParaRPr lang="en-US" sz="115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5351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1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پاییدن خوبیت روش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109728" indent="0" algn="r" rtl="1">
              <a:spcBef>
                <a:spcPts val="1200"/>
              </a:spcBef>
              <a:buNone/>
            </a:pPr>
            <a:endParaRPr lang="fa-IR" sz="900" dirty="0" smtClean="0"/>
          </a:p>
          <a:p>
            <a:pPr marL="109728" indent="0" algn="r" rtl="1">
              <a:spcBef>
                <a:spcPts val="1200"/>
              </a:spcBef>
              <a:buNone/>
            </a:pPr>
            <a:r>
              <a:rPr lang="fa-IR" sz="3200" dirty="0" smtClean="0"/>
              <a:t>ویژگی‌های </a:t>
            </a:r>
            <a:r>
              <a:rPr lang="fa-IR" sz="3200" dirty="0"/>
              <a:t>یک زنگ هشدار </a:t>
            </a:r>
            <a:r>
              <a:rPr lang="fa-IR" sz="3200" b="1" dirty="0" smtClean="0">
                <a:solidFill>
                  <a:srgbClr val="FF0000"/>
                </a:solidFill>
              </a:rPr>
              <a:t>عملی</a:t>
            </a:r>
            <a:r>
              <a:rPr lang="fa-IR" sz="3200" dirty="0" smtClean="0"/>
              <a:t>:</a:t>
            </a:r>
            <a:endParaRPr lang="en-US" sz="3200" dirty="0" smtClean="0"/>
          </a:p>
          <a:p>
            <a:pPr marL="109728" indent="0" algn="r" rtl="1">
              <a:buNone/>
            </a:pPr>
            <a:endParaRPr lang="en-US" sz="3200" dirty="0"/>
          </a:p>
          <a:p>
            <a:pPr marL="109728" lvl="0" indent="0" algn="r" rtl="1">
              <a:buNone/>
            </a:pPr>
            <a:r>
              <a:rPr lang="fa-IR" dirty="0" smtClean="0"/>
              <a:t>			</a:t>
            </a:r>
            <a:r>
              <a:rPr lang="en-US" sz="4000" b="1" dirty="0" smtClean="0">
                <a:solidFill>
                  <a:schemeClr val="tx1"/>
                </a:solidFill>
              </a:rPr>
              <a:t>Ped ≥</a:t>
            </a:r>
            <a:r>
              <a:rPr lang="en-US" sz="4000" b="1" dirty="0" smtClean="0">
                <a:solidFill>
                  <a:srgbClr val="FF0000"/>
                </a:solidFill>
              </a:rPr>
              <a:t> 90%</a:t>
            </a:r>
          </a:p>
          <a:p>
            <a:pPr marL="109728" indent="0" algn="r" rtl="1">
              <a:buNone/>
            </a:pPr>
            <a:endParaRPr lang="en-US" sz="4000" dirty="0"/>
          </a:p>
          <a:p>
            <a:pPr marL="109728" lvl="0" indent="0" algn="r" rtl="1">
              <a:buNone/>
            </a:pPr>
            <a:r>
              <a:rPr lang="en-US" sz="4000" b="1" dirty="0" smtClean="0">
                <a:solidFill>
                  <a:schemeClr val="tx1"/>
                </a:solidFill>
              </a:rPr>
              <a:t> Pfr ≤</a:t>
            </a:r>
            <a:r>
              <a:rPr lang="en-US" sz="4000" b="1" dirty="0" smtClean="0">
                <a:solidFill>
                  <a:srgbClr val="FF0000"/>
                </a:solidFill>
              </a:rPr>
              <a:t> 5%                        </a:t>
            </a:r>
            <a:endParaRPr lang="en-US" sz="4000" b="1" dirty="0">
              <a:solidFill>
                <a:srgbClr val="FF0000"/>
              </a:solidFill>
            </a:endParaRPr>
          </a:p>
          <a:p>
            <a:pPr marL="109728" lvl="0" indent="0" algn="r" rtl="1">
              <a:buNone/>
            </a:pP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5737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123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604113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109728" indent="0" algn="ctr" rtl="1">
              <a:buNone/>
            </a:pPr>
            <a:r>
              <a:rPr lang="fa-IR" sz="6600" dirty="0">
                <a:solidFill>
                  <a:srgbClr val="FF0000"/>
                </a:solidFill>
              </a:rPr>
              <a:t>نمودار کارآیی توان‌ </a:t>
            </a:r>
            <a:endParaRPr lang="en-US" sz="6600" dirty="0">
              <a:solidFill>
                <a:srgbClr val="FF0000"/>
              </a:solidFill>
            </a:endParaRPr>
          </a:p>
          <a:p>
            <a:pPr marL="109728" indent="0" algn="ctr" rtl="1">
              <a:buNone/>
            </a:pPr>
            <a:r>
              <a:rPr lang="en-US" sz="4400" dirty="0"/>
              <a:t>Power </a:t>
            </a:r>
            <a:r>
              <a:rPr lang="en-US" sz="4400" dirty="0" smtClean="0"/>
              <a:t>Function </a:t>
            </a:r>
            <a:r>
              <a:rPr lang="en-US" sz="4400" dirty="0"/>
              <a:t>Graph</a:t>
            </a:r>
          </a:p>
          <a:p>
            <a:pPr algn="ctr" rtl="1"/>
            <a:endParaRPr lang="en-US" dirty="0" smtClean="0"/>
          </a:p>
          <a:p>
            <a:pPr algn="r" rtl="1"/>
            <a:r>
              <a:rPr lang="fa-IR" dirty="0" smtClean="0">
                <a:solidFill>
                  <a:srgbClr val="FF0000"/>
                </a:solidFill>
              </a:rPr>
              <a:t>توان</a:t>
            </a:r>
            <a:r>
              <a:rPr lang="fa-IR" dirty="0">
                <a:solidFill>
                  <a:srgbClr val="FF0000"/>
                </a:solidFill>
              </a:rPr>
              <a:t>:</a:t>
            </a:r>
            <a:r>
              <a:rPr lang="fa-IR" dirty="0"/>
              <a:t> احتمال شناسایی یک </a:t>
            </a:r>
            <a:r>
              <a:rPr lang="fa-IR" dirty="0" smtClean="0"/>
              <a:t>رخداد</a:t>
            </a:r>
          </a:p>
          <a:p>
            <a:pPr marL="109728" indent="0" algn="r" rtl="1">
              <a:buNone/>
            </a:pPr>
            <a:endParaRPr lang="en-US" dirty="0" smtClean="0"/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3600" b="1" dirty="0" smtClean="0">
                <a:solidFill>
                  <a:srgbClr val="FF0000"/>
                </a:solidFill>
              </a:rPr>
              <a:t>رخداد:</a:t>
            </a:r>
          </a:p>
          <a:p>
            <a:pPr marL="1546225" indent="-349250" algn="r" rtl="1">
              <a:spcBef>
                <a:spcPts val="1800"/>
              </a:spcBef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fa-IR" dirty="0" smtClean="0"/>
              <a:t>افزایش </a:t>
            </a:r>
            <a:r>
              <a:rPr lang="fa-IR" b="1" i="1" dirty="0" smtClean="0">
                <a:solidFill>
                  <a:srgbClr val="FF0000"/>
                </a:solidFill>
              </a:rPr>
              <a:t>انحراف معیار</a:t>
            </a:r>
          </a:p>
          <a:p>
            <a:pPr marL="1546225" indent="-349250" algn="r" rtl="1">
              <a:buFont typeface="Wingdings" panose="05000000000000000000" pitchFamily="2" charset="2"/>
              <a:buChar char="Ø"/>
            </a:pPr>
            <a:r>
              <a:rPr lang="fa-IR" dirty="0" smtClean="0"/>
              <a:t>جابجا شدن </a:t>
            </a:r>
            <a:r>
              <a:rPr lang="fa-IR" b="1" i="1" dirty="0" smtClean="0">
                <a:solidFill>
                  <a:srgbClr val="FF0000"/>
                </a:solidFill>
              </a:rPr>
              <a:t>میانگین</a:t>
            </a:r>
            <a:endParaRPr lang="en-US" b="1" i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09800" y="4038600"/>
            <a:ext cx="472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b="1" dirty="0">
                <a:solidFill>
                  <a:srgbClr val="005C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خراب شدن کیفیت سنجش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2987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533400"/>
            <a:ext cx="9144000" cy="63246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124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52400" y="185152"/>
            <a:ext cx="4419600" cy="9273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srgbClr val="0070C0"/>
                </a:solidFill>
              </a:rPr>
              <a:t>SM = 5</a:t>
            </a:r>
            <a:r>
              <a:rPr lang="fa-IR" sz="2800" b="1" i="1" u="sng" dirty="0" smtClean="0">
                <a:solidFill>
                  <a:srgbClr val="FF0000"/>
                </a:solidFill>
              </a:rPr>
              <a:t>مثال:</a:t>
            </a:r>
            <a:r>
              <a:rPr lang="fa-IR" sz="2800" b="1" i="1" dirty="0" smtClean="0">
                <a:solidFill>
                  <a:srgbClr val="FF0000"/>
                </a:solidFill>
              </a:rPr>
              <a:t>                        </a:t>
            </a:r>
            <a:endParaRPr lang="en-US" sz="2800" b="1" i="1" dirty="0" smtClean="0">
              <a:solidFill>
                <a:srgbClr val="FF0000"/>
              </a:solidFill>
            </a:endParaRPr>
          </a:p>
          <a:p>
            <a:r>
              <a:rPr lang="en-US" sz="2800" dirty="0" smtClean="0">
                <a:solidFill>
                  <a:srgbClr val="0070C0"/>
                </a:solidFill>
              </a:rPr>
              <a:t>SEcrit = 5 – 1.65 = 3.35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1219200" y="1277888"/>
            <a:ext cx="610765" cy="37263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nut 6"/>
          <p:cNvSpPr/>
          <p:nvPr/>
        </p:nvSpPr>
        <p:spPr>
          <a:xfrm>
            <a:off x="7772400" y="3695700"/>
            <a:ext cx="533400" cy="495300"/>
          </a:xfrm>
          <a:prstGeom prst="donut">
            <a:avLst>
              <a:gd name="adj" fmla="val 1865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5715000" y="1828800"/>
            <a:ext cx="0" cy="43434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495800" y="1828800"/>
            <a:ext cx="0" cy="40386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6248400" y="1828800"/>
            <a:ext cx="0" cy="12954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200400" y="1828800"/>
            <a:ext cx="0" cy="43434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6705600" y="1828800"/>
            <a:ext cx="0" cy="6858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Donut 20"/>
          <p:cNvSpPr/>
          <p:nvPr/>
        </p:nvSpPr>
        <p:spPr>
          <a:xfrm>
            <a:off x="8184783" y="2590800"/>
            <a:ext cx="595150" cy="599165"/>
          </a:xfrm>
          <a:prstGeom prst="donut">
            <a:avLst>
              <a:gd name="adj" fmla="val 2889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48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21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125</a:t>
            </a:fld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609600"/>
            <a:ext cx="9144000" cy="6248400"/>
          </a:xfrm>
          <a:prstGeom prst="rect">
            <a:avLst/>
          </a:prstGeom>
        </p:spPr>
      </p:pic>
      <p:sp>
        <p:nvSpPr>
          <p:cNvPr id="6" name="Donut 5"/>
          <p:cNvSpPr/>
          <p:nvPr/>
        </p:nvSpPr>
        <p:spPr>
          <a:xfrm>
            <a:off x="6019800" y="578556"/>
            <a:ext cx="533400" cy="603956"/>
          </a:xfrm>
          <a:prstGeom prst="donut">
            <a:avLst>
              <a:gd name="adj" fmla="val 1865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Donut 6"/>
          <p:cNvSpPr/>
          <p:nvPr/>
        </p:nvSpPr>
        <p:spPr>
          <a:xfrm>
            <a:off x="7543800" y="5638800"/>
            <a:ext cx="762000" cy="680156"/>
          </a:xfrm>
          <a:prstGeom prst="donut">
            <a:avLst>
              <a:gd name="adj" fmla="val 1865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Donut 7"/>
          <p:cNvSpPr/>
          <p:nvPr/>
        </p:nvSpPr>
        <p:spPr>
          <a:xfrm>
            <a:off x="7924800" y="2590800"/>
            <a:ext cx="762000" cy="680156"/>
          </a:xfrm>
          <a:prstGeom prst="donut">
            <a:avLst>
              <a:gd name="adj" fmla="val 1865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184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87840"/>
            <a:ext cx="8229600" cy="1066800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/>
              <a:t>راه دیگر برای طراحی پایش کیفیت آماری؟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42976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109728" indent="0" algn="r" rtl="1">
              <a:spcBef>
                <a:spcPts val="1800"/>
              </a:spcBef>
              <a:buNone/>
            </a:pPr>
            <a:endParaRPr lang="fa-IR" sz="3500" dirty="0" smtClean="0"/>
          </a:p>
          <a:p>
            <a:pPr marL="109728" indent="0" algn="r">
              <a:spcBef>
                <a:spcPts val="2400"/>
              </a:spcBef>
              <a:buNone/>
            </a:pPr>
            <a:r>
              <a:rPr lang="fa-IR" dirty="0" smtClean="0">
                <a:solidFill>
                  <a:schemeClr val="tx1"/>
                </a:solidFill>
              </a:rPr>
              <a:t>1) </a:t>
            </a:r>
            <a:r>
              <a:rPr lang="fa-IR" dirty="0" smtClean="0"/>
              <a:t>حساب </a:t>
            </a:r>
            <a:r>
              <a:rPr lang="fa-IR" dirty="0"/>
              <a:t>کردن سهم هر یک از دو عامل </a:t>
            </a:r>
            <a:r>
              <a:rPr lang="fa-IR" b="1" dirty="0">
                <a:solidFill>
                  <a:srgbClr val="FF0000"/>
                </a:solidFill>
              </a:rPr>
              <a:t>نامیزانی</a:t>
            </a:r>
            <a:r>
              <a:rPr lang="fa-IR" dirty="0"/>
              <a:t> و </a:t>
            </a:r>
            <a:r>
              <a:rPr lang="fa-IR" b="1" dirty="0">
                <a:solidFill>
                  <a:srgbClr val="FF0000"/>
                </a:solidFill>
              </a:rPr>
              <a:t>نوسان</a:t>
            </a:r>
            <a:r>
              <a:rPr lang="fa-IR" dirty="0"/>
              <a:t> در دور شدن از </a:t>
            </a:r>
            <a:r>
              <a:rPr lang="fa-IR" dirty="0" smtClean="0"/>
              <a:t>هدف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B ÷ TEa = ?</a:t>
            </a:r>
            <a:r>
              <a:rPr lang="fa-IR" dirty="0" smtClean="0"/>
              <a:t>%</a:t>
            </a:r>
            <a:endParaRPr lang="en-US" dirty="0" smtClean="0"/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CV </a:t>
            </a:r>
            <a:r>
              <a:rPr lang="en-US" dirty="0"/>
              <a:t>÷ TEa = </a:t>
            </a:r>
            <a:r>
              <a:rPr lang="en-US" dirty="0" smtClean="0"/>
              <a:t>?</a:t>
            </a:r>
            <a:r>
              <a:rPr lang="fa-IR" dirty="0" smtClean="0"/>
              <a:t>%</a:t>
            </a:r>
            <a:endParaRPr lang="en-US" dirty="0" smtClean="0"/>
          </a:p>
          <a:p>
            <a:pPr marL="109728" indent="0" algn="r">
              <a:spcBef>
                <a:spcPts val="2400"/>
              </a:spcBef>
              <a:buNone/>
            </a:pPr>
            <a:r>
              <a:rPr lang="fa-IR" dirty="0" smtClean="0"/>
              <a:t>2) استفاده </a:t>
            </a:r>
            <a:r>
              <a:rPr lang="fa-IR" dirty="0"/>
              <a:t>از </a:t>
            </a:r>
            <a:r>
              <a:rPr lang="fa-IR" b="1" dirty="0">
                <a:solidFill>
                  <a:srgbClr val="FF0000"/>
                </a:solidFill>
              </a:rPr>
              <a:t>«نمودارهای ویژگی‌های اجرایی» </a:t>
            </a:r>
            <a:r>
              <a:rPr lang="fa-IR" dirty="0"/>
              <a:t>و انتخاب معیار پایش</a:t>
            </a:r>
            <a:endParaRPr lang="en-US" dirty="0"/>
          </a:p>
          <a:p>
            <a:pPr algn="r" rtl="1">
              <a:buFont typeface="Wingdings" pitchFamily="2" charset="2"/>
              <a:buChar char="§"/>
            </a:pPr>
            <a:endParaRPr lang="en-US" dirty="0"/>
          </a:p>
          <a:p>
            <a:pPr marL="109728" indent="0">
              <a:buNone/>
            </a:pPr>
            <a:r>
              <a:rPr lang="fa-IR" dirty="0" smtClean="0"/>
              <a:t> </a:t>
            </a:r>
            <a:endParaRPr lang="en-US" dirty="0"/>
          </a:p>
          <a:p>
            <a:pPr marL="109728" indent="0">
              <a:buNone/>
            </a:pPr>
            <a:r>
              <a:rPr lang="fa-IR" dirty="0" smtClean="0"/>
              <a:t> </a:t>
            </a:r>
            <a:endParaRPr lang="en-US" dirty="0"/>
          </a:p>
          <a:p>
            <a:pPr marL="109728" indent="0" algn="r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624078" indent="-514350">
              <a:buAutoNum type="arabicParenR"/>
            </a:pPr>
            <a:endParaRPr lang="en-US" dirty="0" smtClean="0"/>
          </a:p>
          <a:p>
            <a:pPr marL="624078" indent="-514350">
              <a:buAutoNum type="arabicParenR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126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59832" y="1628800"/>
            <a:ext cx="4896544" cy="3168352"/>
          </a:xfrm>
          <a:prstGeom prst="rect">
            <a:avLst/>
          </a:prstGeom>
          <a:ln w="76200"/>
          <a:effectLst>
            <a:outerShdw blurRad="266700" dist="622300" dir="21540000" sx="105000" sy="105000" algn="r" rotWithShape="0">
              <a:prstClr val="black">
                <a:alpha val="64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3200" dirty="0" smtClean="0">
                <a:solidFill>
                  <a:srgbClr val="FF0000"/>
                </a:solidFill>
              </a:rPr>
              <a:t>PTT</a:t>
            </a:r>
            <a:endParaRPr lang="en-US" sz="2400" dirty="0" smtClean="0">
              <a:solidFill>
                <a:srgbClr val="FF0000"/>
              </a:solidFill>
            </a:endParaRPr>
          </a:p>
          <a:p>
            <a:r>
              <a:rPr lang="en-US" sz="2400" dirty="0" smtClean="0"/>
              <a:t>B = 3%</a:t>
            </a:r>
          </a:p>
          <a:p>
            <a:r>
              <a:rPr lang="en-US" sz="2400" dirty="0" smtClean="0"/>
              <a:t>CV = 1.5%</a:t>
            </a:r>
          </a:p>
          <a:p>
            <a:r>
              <a:rPr lang="en-US" sz="2400" dirty="0" smtClean="0"/>
              <a:t>TEa = 15%</a:t>
            </a:r>
          </a:p>
          <a:p>
            <a:endParaRPr lang="en-US" sz="2400" dirty="0"/>
          </a:p>
          <a:p>
            <a:r>
              <a:rPr lang="en-US" sz="2400" dirty="0" smtClean="0"/>
              <a:t>B ÷ TEa = (3 ÷ 15) × 100 = </a:t>
            </a:r>
            <a:r>
              <a:rPr lang="en-US" sz="2400" dirty="0" smtClean="0">
                <a:solidFill>
                  <a:srgbClr val="FF0000"/>
                </a:solidFill>
              </a:rPr>
              <a:t>20</a:t>
            </a:r>
            <a:r>
              <a:rPr lang="en-US" sz="2400" dirty="0" smtClean="0"/>
              <a:t>%</a:t>
            </a:r>
          </a:p>
          <a:p>
            <a:r>
              <a:rPr lang="en-US" sz="2400" dirty="0" smtClean="0"/>
              <a:t>CV </a:t>
            </a:r>
            <a:r>
              <a:rPr lang="en-US" sz="2400" dirty="0"/>
              <a:t>÷ TEa = </a:t>
            </a:r>
            <a:r>
              <a:rPr lang="en-US" sz="2400" dirty="0" smtClean="0"/>
              <a:t>(2 </a:t>
            </a:r>
            <a:r>
              <a:rPr lang="en-US" sz="2400" dirty="0"/>
              <a:t>÷ 15) × 100 = </a:t>
            </a:r>
            <a:r>
              <a:rPr lang="en-US" sz="2400" dirty="0" smtClean="0">
                <a:solidFill>
                  <a:srgbClr val="FF0000"/>
                </a:solidFill>
              </a:rPr>
              <a:t>10</a:t>
            </a:r>
            <a:r>
              <a:rPr lang="en-US" sz="2400" dirty="0" smtClean="0"/>
              <a:t>%</a:t>
            </a:r>
            <a:r>
              <a:rPr lang="en-US" sz="2000" dirty="0" smtClean="0"/>
              <a:t> </a:t>
            </a:r>
            <a:r>
              <a:rPr lang="fa-IR" sz="2000" dirty="0" smtClean="0"/>
              <a:t> </a:t>
            </a:r>
            <a:endParaRPr lang="en-US" sz="2000" dirty="0"/>
          </a:p>
          <a:p>
            <a:r>
              <a:rPr lang="en-US" dirty="0" smtClean="0"/>
              <a:t> </a:t>
            </a:r>
            <a:r>
              <a:rPr lang="fa-IR" dirty="0" smtClean="0"/>
              <a:t> </a:t>
            </a:r>
            <a:endParaRPr lang="en-US" dirty="0"/>
          </a:p>
        </p:txBody>
      </p:sp>
      <p:pic>
        <p:nvPicPr>
          <p:cNvPr id="8" name="Picture 7" descr="http://www.westgard.com/images/Westgard/lesson/nmex290.gif"/>
          <p:cNvPicPr/>
          <p:nvPr/>
        </p:nvPicPr>
        <p:blipFill rotWithShape="1">
          <a:blip r:embed="rId2">
            <a:lum bright="-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517"/>
          <a:stretch/>
        </p:blipFill>
        <p:spPr bwMode="auto">
          <a:xfrm>
            <a:off x="228600" y="767244"/>
            <a:ext cx="8663879" cy="58326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3" name="Straight Connector 12"/>
          <p:cNvCxnSpPr/>
          <p:nvPr/>
        </p:nvCxnSpPr>
        <p:spPr>
          <a:xfrm>
            <a:off x="1043608" y="4869160"/>
            <a:ext cx="1368152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2123728" y="4635134"/>
            <a:ext cx="0" cy="117013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32-Point Star 19"/>
          <p:cNvSpPr/>
          <p:nvPr/>
        </p:nvSpPr>
        <p:spPr>
          <a:xfrm>
            <a:off x="2023981" y="4743146"/>
            <a:ext cx="199494" cy="252028"/>
          </a:xfrm>
          <a:prstGeom prst="star32">
            <a:avLst/>
          </a:prstGeom>
          <a:solidFill>
            <a:srgbClr val="005C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4618749" y="741887"/>
            <a:ext cx="3384376" cy="15841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3200" dirty="0" smtClean="0">
                <a:solidFill>
                  <a:srgbClr val="FF0000"/>
                </a:solidFill>
              </a:rPr>
              <a:t>PTT</a:t>
            </a:r>
          </a:p>
          <a:p>
            <a:r>
              <a:rPr lang="en-US" sz="2400" b="1" dirty="0" smtClean="0">
                <a:solidFill>
                  <a:srgbClr val="7030A0"/>
                </a:solidFill>
              </a:rPr>
              <a:t>B ÷ TEa = 20%</a:t>
            </a:r>
          </a:p>
          <a:p>
            <a:r>
              <a:rPr lang="en-US" sz="2400" b="1" dirty="0" smtClean="0">
                <a:solidFill>
                  <a:srgbClr val="7030A0"/>
                </a:solidFill>
              </a:rPr>
              <a:t>CV </a:t>
            </a:r>
            <a:r>
              <a:rPr lang="en-US" sz="2400" b="1" dirty="0">
                <a:solidFill>
                  <a:srgbClr val="7030A0"/>
                </a:solidFill>
              </a:rPr>
              <a:t>÷ TEa = </a:t>
            </a:r>
            <a:r>
              <a:rPr lang="en-US" sz="2400" b="1" dirty="0" smtClean="0">
                <a:solidFill>
                  <a:srgbClr val="7030A0"/>
                </a:solidFill>
              </a:rPr>
              <a:t>10</a:t>
            </a:r>
            <a:r>
              <a:rPr lang="en-US" sz="2400" b="1" dirty="0">
                <a:solidFill>
                  <a:srgbClr val="7030A0"/>
                </a:solidFill>
              </a:rPr>
              <a:t>%</a:t>
            </a:r>
          </a:p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4731978" y="813895"/>
            <a:ext cx="3384376" cy="1584176"/>
          </a:xfrm>
          <a:prstGeom prst="rect">
            <a:avLst/>
          </a:prstGeom>
          <a:solidFill>
            <a:schemeClr val="bg1"/>
          </a:solidFill>
          <a:ln w="57150">
            <a:solidFill>
              <a:srgbClr val="005C2A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800" dirty="0" smtClean="0">
                <a:solidFill>
                  <a:srgbClr val="FF0000"/>
                </a:solidFill>
              </a:rPr>
              <a:t>Glucose (10, 1.7, 1.5)</a:t>
            </a:r>
          </a:p>
          <a:p>
            <a:r>
              <a:rPr lang="en-US" sz="2400" b="1" dirty="0" smtClean="0">
                <a:solidFill>
                  <a:srgbClr val="7030A0"/>
                </a:solidFill>
              </a:rPr>
              <a:t>B ÷ TEa = 17%</a:t>
            </a:r>
          </a:p>
          <a:p>
            <a:r>
              <a:rPr lang="en-US" sz="2400" b="1" dirty="0" smtClean="0">
                <a:solidFill>
                  <a:srgbClr val="7030A0"/>
                </a:solidFill>
              </a:rPr>
              <a:t>CV </a:t>
            </a:r>
            <a:r>
              <a:rPr lang="en-US" sz="2400" b="1" dirty="0">
                <a:solidFill>
                  <a:srgbClr val="7030A0"/>
                </a:solidFill>
              </a:rPr>
              <a:t>÷ TEa = </a:t>
            </a:r>
            <a:r>
              <a:rPr lang="en-US" sz="2400" b="1" dirty="0" smtClean="0">
                <a:solidFill>
                  <a:srgbClr val="7030A0"/>
                </a:solidFill>
              </a:rPr>
              <a:t>15%</a:t>
            </a:r>
            <a:endParaRPr lang="en-US" sz="2400" b="1" dirty="0">
              <a:solidFill>
                <a:srgbClr val="7030A0"/>
              </a:solidFill>
            </a:endParaRPr>
          </a:p>
          <a:p>
            <a:pPr algn="ctr"/>
            <a:endParaRPr lang="en-US" dirty="0"/>
          </a:p>
        </p:txBody>
      </p:sp>
      <p:sp>
        <p:nvSpPr>
          <p:cNvPr id="26" name="32-Point Star 25"/>
          <p:cNvSpPr/>
          <p:nvPr/>
        </p:nvSpPr>
        <p:spPr>
          <a:xfrm>
            <a:off x="2555776" y="4917996"/>
            <a:ext cx="199494" cy="252028"/>
          </a:xfrm>
          <a:prstGeom prst="star32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4847278" y="957911"/>
            <a:ext cx="3384376" cy="1584176"/>
          </a:xfrm>
          <a:prstGeom prst="rect">
            <a:avLst/>
          </a:prstGeom>
          <a:solidFill>
            <a:schemeClr val="bg1"/>
          </a:solidFill>
          <a:ln w="57150">
            <a:solidFill>
              <a:srgbClr val="005C2A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800" dirty="0" smtClean="0">
                <a:solidFill>
                  <a:srgbClr val="FF0000"/>
                </a:solidFill>
              </a:rPr>
              <a:t>Na (3, 0.4, 0.5)</a:t>
            </a:r>
          </a:p>
          <a:p>
            <a:r>
              <a:rPr lang="en-US" sz="2400" b="1" dirty="0" smtClean="0">
                <a:solidFill>
                  <a:srgbClr val="7030A0"/>
                </a:solidFill>
              </a:rPr>
              <a:t>B ÷ TEa = 13.3%</a:t>
            </a:r>
          </a:p>
          <a:p>
            <a:r>
              <a:rPr lang="en-US" sz="2400" b="1" dirty="0" smtClean="0">
                <a:solidFill>
                  <a:srgbClr val="7030A0"/>
                </a:solidFill>
              </a:rPr>
              <a:t>CV </a:t>
            </a:r>
            <a:r>
              <a:rPr lang="en-US" sz="2400" b="1" dirty="0">
                <a:solidFill>
                  <a:srgbClr val="7030A0"/>
                </a:solidFill>
              </a:rPr>
              <a:t>÷ TEa = </a:t>
            </a:r>
            <a:r>
              <a:rPr lang="en-US" sz="2400" b="1" dirty="0" smtClean="0">
                <a:solidFill>
                  <a:srgbClr val="7030A0"/>
                </a:solidFill>
              </a:rPr>
              <a:t>16.7%</a:t>
            </a:r>
            <a:endParaRPr lang="en-US" sz="2400" b="1" dirty="0">
              <a:solidFill>
                <a:srgbClr val="7030A0"/>
              </a:solidFill>
            </a:endParaRPr>
          </a:p>
          <a:p>
            <a:pPr algn="ctr"/>
            <a:endParaRPr lang="en-US" dirty="0"/>
          </a:p>
        </p:txBody>
      </p:sp>
      <p:sp>
        <p:nvSpPr>
          <p:cNvPr id="28" name="32-Point Star 27"/>
          <p:cNvSpPr/>
          <p:nvPr/>
        </p:nvSpPr>
        <p:spPr>
          <a:xfrm>
            <a:off x="2830356" y="5087713"/>
            <a:ext cx="199494" cy="252028"/>
          </a:xfrm>
          <a:prstGeom prst="star3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050797" y="1131637"/>
            <a:ext cx="3384376" cy="1584176"/>
          </a:xfrm>
          <a:prstGeom prst="rect">
            <a:avLst/>
          </a:prstGeom>
          <a:solidFill>
            <a:schemeClr val="bg1"/>
          </a:solidFill>
          <a:ln w="57150">
            <a:solidFill>
              <a:srgbClr val="005C2A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800" dirty="0" smtClean="0">
                <a:solidFill>
                  <a:srgbClr val="FF0000"/>
                </a:solidFill>
              </a:rPr>
              <a:t>TSH (20, 5.5, 7)</a:t>
            </a:r>
          </a:p>
          <a:p>
            <a:r>
              <a:rPr lang="en-US" sz="2400" b="1" dirty="0" smtClean="0">
                <a:solidFill>
                  <a:srgbClr val="7030A0"/>
                </a:solidFill>
              </a:rPr>
              <a:t>B ÷ TEa = 28.5%</a:t>
            </a:r>
          </a:p>
          <a:p>
            <a:r>
              <a:rPr lang="en-US" sz="2400" b="1" dirty="0" smtClean="0">
                <a:solidFill>
                  <a:srgbClr val="7030A0"/>
                </a:solidFill>
              </a:rPr>
              <a:t>CV </a:t>
            </a:r>
            <a:r>
              <a:rPr lang="en-US" sz="2400" b="1" dirty="0">
                <a:solidFill>
                  <a:srgbClr val="7030A0"/>
                </a:solidFill>
              </a:rPr>
              <a:t>÷ TEa = </a:t>
            </a:r>
            <a:r>
              <a:rPr lang="en-US" sz="2400" b="1" dirty="0" smtClean="0">
                <a:solidFill>
                  <a:srgbClr val="7030A0"/>
                </a:solidFill>
              </a:rPr>
              <a:t>35%</a:t>
            </a:r>
            <a:endParaRPr lang="en-US" sz="2400" b="1" dirty="0">
              <a:solidFill>
                <a:srgbClr val="7030A0"/>
              </a:solidFill>
            </a:endParaRPr>
          </a:p>
          <a:p>
            <a:pPr algn="ctr"/>
            <a:endParaRPr lang="en-US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1043608" y="4509120"/>
            <a:ext cx="411284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4784976" y="4149080"/>
            <a:ext cx="0" cy="1656184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2-Point Star 34"/>
          <p:cNvSpPr/>
          <p:nvPr/>
        </p:nvSpPr>
        <p:spPr>
          <a:xfrm>
            <a:off x="4685229" y="4383106"/>
            <a:ext cx="199494" cy="252028"/>
          </a:xfrm>
          <a:prstGeom prst="star32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203197" y="1245943"/>
            <a:ext cx="3384376" cy="1584176"/>
          </a:xfrm>
          <a:prstGeom prst="rect">
            <a:avLst/>
          </a:prstGeom>
          <a:solidFill>
            <a:schemeClr val="bg1"/>
          </a:solidFill>
          <a:ln w="57150">
            <a:solidFill>
              <a:srgbClr val="005C2A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800" dirty="0" smtClean="0">
                <a:solidFill>
                  <a:srgbClr val="FF0000"/>
                </a:solidFill>
              </a:rPr>
              <a:t>TSH (20, 10, 8)</a:t>
            </a:r>
          </a:p>
          <a:p>
            <a:r>
              <a:rPr lang="en-US" sz="2400" b="1" dirty="0" smtClean="0">
                <a:solidFill>
                  <a:srgbClr val="7030A0"/>
                </a:solidFill>
              </a:rPr>
              <a:t>B ÷ TEa = 50%</a:t>
            </a:r>
          </a:p>
          <a:p>
            <a:r>
              <a:rPr lang="en-US" sz="2400" b="1" dirty="0" smtClean="0">
                <a:solidFill>
                  <a:srgbClr val="7030A0"/>
                </a:solidFill>
              </a:rPr>
              <a:t>CV </a:t>
            </a:r>
            <a:r>
              <a:rPr lang="en-US" sz="2400" b="1" dirty="0">
                <a:solidFill>
                  <a:srgbClr val="7030A0"/>
                </a:solidFill>
              </a:rPr>
              <a:t>÷ TEa = </a:t>
            </a:r>
            <a:r>
              <a:rPr lang="en-US" sz="2400" b="1" dirty="0" smtClean="0">
                <a:solidFill>
                  <a:srgbClr val="7030A0"/>
                </a:solidFill>
              </a:rPr>
              <a:t>40%</a:t>
            </a:r>
            <a:endParaRPr lang="en-US" sz="2400" b="1" dirty="0">
              <a:solidFill>
                <a:srgbClr val="7030A0"/>
              </a:solidFill>
            </a:endParaRPr>
          </a:p>
          <a:p>
            <a:pPr algn="ctr"/>
            <a:endParaRPr lang="en-US" dirty="0"/>
          </a:p>
        </p:txBody>
      </p:sp>
      <p:sp>
        <p:nvSpPr>
          <p:cNvPr id="21" name="32-Point Star 20"/>
          <p:cNvSpPr/>
          <p:nvPr/>
        </p:nvSpPr>
        <p:spPr>
          <a:xfrm>
            <a:off x="5171830" y="3284984"/>
            <a:ext cx="199494" cy="252028"/>
          </a:xfrm>
          <a:prstGeom prst="star32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Multiply 8"/>
          <p:cNvSpPr/>
          <p:nvPr/>
        </p:nvSpPr>
        <p:spPr>
          <a:xfrm>
            <a:off x="5171830" y="1192806"/>
            <a:ext cx="2008988" cy="166013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32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2" dur="20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5" grpId="0" animBg="1"/>
      <p:bldP spid="19" grpId="0" animBg="1"/>
      <p:bldP spid="21" grpId="0" animBg="1"/>
      <p:bldP spid="9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idx="4294967295"/>
          </p:nvPr>
        </p:nvSpPr>
        <p:spPr>
          <a:xfrm>
            <a:off x="0" y="217488"/>
            <a:ext cx="9144000" cy="659765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>
            <a:noAutofit/>
          </a:bodyPr>
          <a:lstStyle/>
          <a:p>
            <a:pPr algn="ctr" rtl="1"/>
            <a:r>
              <a:rPr lang="en-US" sz="3200" b="1" dirty="0" smtClean="0">
                <a:solidFill>
                  <a:srgbClr val="C00000"/>
                </a:solidFill>
              </a:rPr>
              <a:t/>
            </a:r>
            <a:br>
              <a:rPr lang="en-US" sz="3200" b="1" dirty="0" smtClean="0">
                <a:solidFill>
                  <a:srgbClr val="C00000"/>
                </a:solidFill>
              </a:rPr>
            </a:br>
            <a:r>
              <a:rPr lang="fa-IR" sz="3200" b="1" dirty="0" smtClean="0">
                <a:solidFill>
                  <a:srgbClr val="C00000"/>
                </a:solidFill>
              </a:rPr>
              <a:t>نمودارهای </a:t>
            </a:r>
            <a:r>
              <a:rPr lang="en-US" sz="3200" b="1" dirty="0" smtClean="0">
                <a:solidFill>
                  <a:srgbClr val="C00000"/>
                </a:solidFill>
              </a:rPr>
              <a:t>OPSpec</a:t>
            </a:r>
            <a:r>
              <a:rPr lang="fa-IR" sz="3200" b="1" dirty="0" smtClean="0">
                <a:solidFill>
                  <a:srgbClr val="C00000"/>
                </a:solidFill>
              </a:rPr>
              <a:t> میزان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fa-IR" sz="3200" b="1" dirty="0" smtClean="0">
                <a:solidFill>
                  <a:srgbClr val="C00000"/>
                </a:solidFill>
              </a:rPr>
              <a:t> شده:</a:t>
            </a:r>
            <a:r>
              <a:rPr lang="en-US" sz="3200" b="1" dirty="0" smtClean="0">
                <a:solidFill>
                  <a:srgbClr val="C00000"/>
                </a:solidFill>
              </a:rPr>
              <a:t/>
            </a:r>
            <a:br>
              <a:rPr lang="en-US" sz="3200" b="1" dirty="0" smtClean="0">
                <a:solidFill>
                  <a:srgbClr val="C00000"/>
                </a:solidFill>
              </a:rPr>
            </a:br>
            <a:r>
              <a:rPr lang="fa-IR" sz="3200" b="1" dirty="0" smtClean="0">
                <a:solidFill>
                  <a:srgbClr val="C00000"/>
                </a:solidFill>
              </a:rPr>
              <a:t/>
            </a:r>
            <a:br>
              <a:rPr lang="fa-IR" sz="3200" b="1" dirty="0" smtClean="0">
                <a:solidFill>
                  <a:srgbClr val="C00000"/>
                </a:solidFill>
              </a:rPr>
            </a:br>
            <a:r>
              <a:rPr lang="en-US" sz="2800" b="1" dirty="0" smtClean="0">
                <a:solidFill>
                  <a:srgbClr val="C00000"/>
                </a:solidFill>
              </a:rPr>
              <a:t/>
            </a:r>
            <a:br>
              <a:rPr lang="en-US" sz="2800" b="1" dirty="0" smtClean="0">
                <a:solidFill>
                  <a:srgbClr val="C00000"/>
                </a:solidFill>
              </a:rPr>
            </a:br>
            <a:r>
              <a:rPr lang="en-US" sz="2800" b="1" dirty="0">
                <a:solidFill>
                  <a:srgbClr val="C00000"/>
                </a:solidFill>
              </a:rPr>
              <a:t>	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17158"/>
              </p:ext>
            </p:extLst>
          </p:nvPr>
        </p:nvGraphicFramePr>
        <p:xfrm>
          <a:off x="304800" y="1447800"/>
          <a:ext cx="8458200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9100"/>
                <a:gridCol w="4229100"/>
              </a:tblGrid>
              <a:tr h="103632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C00000"/>
                          </a:solidFill>
                        </a:rPr>
                        <a:t>Ped = 90%;</a:t>
                      </a:r>
                    </a:p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</a:rPr>
                        <a:t>High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</a:rPr>
                        <a:t> Ped</a:t>
                      </a:r>
                      <a:r>
                        <a:rPr lang="en-US" sz="32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endParaRPr lang="en-US" sz="3200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solidFill>
                      <a:srgbClr val="D4ECB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C00000"/>
                          </a:solidFill>
                        </a:rPr>
                        <a:t>Ped = 50%;</a:t>
                      </a:r>
                    </a:p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</a:rPr>
                        <a:t>Low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</a:rPr>
                        <a:t> Ped</a:t>
                      </a:r>
                      <a:endParaRPr lang="en-US" sz="3200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solidFill>
                      <a:srgbClr val="D4ECBA"/>
                    </a:solidFill>
                  </a:tcPr>
                </a:tc>
              </a:tr>
              <a:tr h="103632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N = 2</a:t>
                      </a:r>
                      <a:endParaRPr 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N = 2</a:t>
                      </a:r>
                      <a:endParaRPr lang="en-US" sz="3200" dirty="0"/>
                    </a:p>
                  </a:txBody>
                  <a:tcPr anchor="ctr"/>
                </a:tc>
              </a:tr>
              <a:tr h="103632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N = 4</a:t>
                      </a:r>
                      <a:endParaRPr 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N = 4</a:t>
                      </a:r>
                      <a:endParaRPr lang="en-US" sz="3200" dirty="0"/>
                    </a:p>
                  </a:txBody>
                  <a:tcPr anchor="ctr"/>
                </a:tc>
              </a:tr>
              <a:tr h="103632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N = 3</a:t>
                      </a:r>
                      <a:endParaRPr 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N = 3</a:t>
                      </a:r>
                      <a:endParaRPr lang="en-US" sz="3200" dirty="0"/>
                    </a:p>
                  </a:txBody>
                  <a:tcPr anchor="ctr"/>
                </a:tc>
              </a:tr>
              <a:tr h="103632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N = 6</a:t>
                      </a:r>
                      <a:endParaRPr 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N = 6</a:t>
                      </a:r>
                      <a:endParaRPr lang="en-US" sz="32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9294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9144000" cy="659765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>
            <a:noAutofit/>
          </a:bodyPr>
          <a:lstStyle/>
          <a:p>
            <a:pPr algn="ctr" rtl="1"/>
            <a:r>
              <a:rPr lang="en-US" sz="3200" b="1" dirty="0" smtClean="0">
                <a:solidFill>
                  <a:srgbClr val="C00000"/>
                </a:solidFill>
              </a:rPr>
              <a:t/>
            </a:r>
            <a:br>
              <a:rPr lang="en-US" sz="3200" b="1" dirty="0" smtClean="0">
                <a:solidFill>
                  <a:srgbClr val="C00000"/>
                </a:solidFill>
              </a:rPr>
            </a:br>
            <a:r>
              <a:rPr lang="en-US" sz="2800" b="1" dirty="0">
                <a:solidFill>
                  <a:srgbClr val="C00000"/>
                </a:solidFill>
              </a:rPr>
              <a:t>	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2400"/>
            <a:ext cx="3911600" cy="65976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283028"/>
            <a:ext cx="3962400" cy="6336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5667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9144000" cy="659765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>
            <a:noAutofit/>
          </a:bodyPr>
          <a:lstStyle/>
          <a:p>
            <a:pPr algn="ctr" rtl="1"/>
            <a:r>
              <a:rPr lang="en-US" sz="3200" b="1" dirty="0" smtClean="0">
                <a:solidFill>
                  <a:srgbClr val="C00000"/>
                </a:solidFill>
              </a:rPr>
              <a:t/>
            </a:r>
            <a:br>
              <a:rPr lang="en-US" sz="3200" b="1" dirty="0" smtClean="0">
                <a:solidFill>
                  <a:srgbClr val="C00000"/>
                </a:solidFill>
              </a:rPr>
            </a:br>
            <a:r>
              <a:rPr lang="en-US" sz="2800" b="1" dirty="0">
                <a:solidFill>
                  <a:srgbClr val="C00000"/>
                </a:solidFill>
              </a:rPr>
              <a:t>	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2400"/>
            <a:ext cx="3759200" cy="65976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228600"/>
            <a:ext cx="3860800" cy="644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7812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64008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>
            <a:noAutofit/>
          </a:bodyPr>
          <a:lstStyle/>
          <a:p>
            <a:pPr marL="338137" algn="r" rtl="1">
              <a:spcBef>
                <a:spcPts val="600"/>
              </a:spcBef>
              <a:spcAft>
                <a:spcPts val="3600"/>
              </a:spcAft>
              <a:defRPr/>
            </a:pPr>
            <a:r>
              <a:rPr lang="fa-IR" sz="4400" dirty="0" smtClean="0">
                <a:solidFill>
                  <a:srgbClr val="7030A0"/>
                </a:solidFill>
              </a:rPr>
              <a:t>راهکار تعیین کیفیت مورد نظر:</a:t>
            </a:r>
            <a:br>
              <a:rPr lang="fa-IR" sz="4400" dirty="0" smtClean="0">
                <a:solidFill>
                  <a:srgbClr val="7030A0"/>
                </a:solidFill>
              </a:rPr>
            </a:br>
            <a:r>
              <a:rPr lang="fa-IR" sz="4400" dirty="0" smtClean="0">
                <a:solidFill>
                  <a:srgbClr val="7030A0"/>
                </a:solidFill>
              </a:rPr>
              <a:t/>
            </a:r>
            <a:br>
              <a:rPr lang="fa-IR" sz="4400" dirty="0" smtClean="0">
                <a:solidFill>
                  <a:srgbClr val="7030A0"/>
                </a:solidFill>
              </a:rPr>
            </a:br>
            <a:r>
              <a:rPr lang="fa-IR" sz="3200" dirty="0" smtClean="0">
                <a:solidFill>
                  <a:schemeClr val="tx1"/>
                </a:solidFill>
              </a:rPr>
              <a:t/>
            </a:r>
            <a:br>
              <a:rPr lang="fa-IR" sz="3200" dirty="0" smtClean="0">
                <a:solidFill>
                  <a:schemeClr val="tx1"/>
                </a:solidFill>
              </a:rPr>
            </a:br>
            <a:r>
              <a:rPr lang="fa-IR" sz="3200" dirty="0" smtClean="0">
                <a:solidFill>
                  <a:schemeClr val="tx1"/>
                </a:solidFill>
              </a:rPr>
              <a:t/>
            </a:r>
            <a:br>
              <a:rPr lang="fa-IR" sz="3200" dirty="0" smtClean="0">
                <a:solidFill>
                  <a:schemeClr val="tx1"/>
                </a:solidFill>
              </a:rPr>
            </a:br>
            <a:r>
              <a:rPr lang="fa-IR" sz="3200" dirty="0" smtClean="0">
                <a:solidFill>
                  <a:schemeClr val="tx1"/>
                </a:solidFill>
              </a:rPr>
              <a:t/>
            </a:r>
            <a:br>
              <a:rPr lang="fa-IR" sz="3200" dirty="0" smtClean="0">
                <a:solidFill>
                  <a:schemeClr val="tx1"/>
                </a:solidFill>
              </a:rPr>
            </a:br>
            <a:r>
              <a:rPr lang="fa-IR" sz="4400" dirty="0" smtClean="0">
                <a:solidFill>
                  <a:schemeClr val="tx1"/>
                </a:solidFill>
              </a:rPr>
              <a:t> </a:t>
            </a:r>
            <a:r>
              <a:rPr lang="fa-IR" sz="2000" dirty="0" smtClean="0">
                <a:solidFill>
                  <a:schemeClr val="tx1"/>
                </a:solidFill>
              </a:rPr>
              <a:t/>
            </a:r>
            <a:br>
              <a:rPr lang="fa-IR" sz="2000" dirty="0" smtClean="0">
                <a:solidFill>
                  <a:schemeClr val="tx1"/>
                </a:solidFill>
              </a:rPr>
            </a:br>
            <a:r>
              <a:rPr lang="fa-IR" sz="2000" dirty="0" smtClean="0"/>
              <a:t/>
            </a:r>
            <a:br>
              <a:rPr lang="fa-IR" sz="2000" dirty="0" smtClean="0"/>
            </a:b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20203" y="1721635"/>
            <a:ext cx="8915400" cy="17235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fa-IR" sz="2800" dirty="0"/>
              <a:t>●1963؛ دیوید تانکز؛ خطای مجاز کمتر از ¼ محدوده‌ی </a:t>
            </a:r>
            <a:r>
              <a:rPr lang="fa-IR" sz="2800" dirty="0" smtClean="0"/>
              <a:t>طبیعی یا 10% نتیجه (هر کدام که بزرگتر بود)</a:t>
            </a:r>
          </a:p>
          <a:p>
            <a:pPr>
              <a:spcBef>
                <a:spcPts val="1200"/>
              </a:spcBef>
            </a:pPr>
            <a:r>
              <a:rPr lang="en-US" sz="2000" i="1" dirty="0" smtClean="0"/>
              <a:t>A study of accuracy and precision of clinical laboratory determinations in 170 Canadian laboratories. Clin Chem 1963;9:217-233</a:t>
            </a:r>
            <a:endParaRPr lang="en-US" sz="20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36301" y="3521965"/>
            <a:ext cx="8915400" cy="98488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rgbClr val="005C2A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/>
              <a:t>●1968؛ روی بارنت؛ رابطه‌ی عدم‌دقت با تفسیر پزشکان؛ عدم دقت </a:t>
            </a:r>
            <a:r>
              <a:rPr lang="fa-IR" sz="2800" dirty="0" smtClean="0"/>
              <a:t>مجاز</a:t>
            </a:r>
            <a:endParaRPr lang="en-US" sz="2800" dirty="0" smtClean="0"/>
          </a:p>
          <a:p>
            <a:pPr rtl="1">
              <a:spcBef>
                <a:spcPts val="1200"/>
              </a:spcBef>
            </a:pPr>
            <a:r>
              <a:rPr lang="en-US" sz="2000" i="1" dirty="0" smtClean="0"/>
              <a:t>Medical significance of laboratory results. Am J Clin Path 1968;50:671-676</a:t>
            </a:r>
            <a:endParaRPr lang="en-US" sz="20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20203" y="4583631"/>
            <a:ext cx="8903594" cy="19082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/>
              <a:t>●</a:t>
            </a:r>
            <a:r>
              <a:rPr lang="fa-IR" sz="2800" dirty="0" smtClean="0"/>
              <a:t>1974؛ وستگارد، کری و ولد: خطای کل </a:t>
            </a:r>
          </a:p>
          <a:p>
            <a:pPr rtl="1"/>
            <a:r>
              <a:rPr lang="en-US" sz="2000" i="1" dirty="0"/>
              <a:t>Westgard</a:t>
            </a:r>
            <a:r>
              <a:rPr lang="en-US" sz="2000" dirty="0" smtClean="0"/>
              <a:t> </a:t>
            </a:r>
            <a:r>
              <a:rPr lang="en-US" sz="2000" dirty="0"/>
              <a:t>JO, Carey RN, </a:t>
            </a:r>
            <a:r>
              <a:rPr lang="en-US" sz="2000" dirty="0" err="1"/>
              <a:t>Wold</a:t>
            </a:r>
            <a:r>
              <a:rPr lang="en-US" sz="2000" dirty="0"/>
              <a:t> S. Criteria for judging precision and accuracy in method </a:t>
            </a:r>
            <a:r>
              <a:rPr lang="en-US" sz="2000" i="1" dirty="0"/>
              <a:t>development</a:t>
            </a:r>
            <a:r>
              <a:rPr lang="en-US" sz="2000" dirty="0"/>
              <a:t> and evaluation. Clin Chem </a:t>
            </a:r>
            <a:r>
              <a:rPr lang="en-US" sz="2000" dirty="0" smtClean="0"/>
              <a:t>1974;20:825-33</a:t>
            </a:r>
            <a:endParaRPr lang="fa-IR" sz="2000" dirty="0" smtClean="0"/>
          </a:p>
          <a:p>
            <a:pPr algn="r" rtl="1"/>
            <a:r>
              <a:rPr lang="fa-IR" sz="2000" dirty="0" smtClean="0"/>
              <a:t>کنفرانس </a:t>
            </a:r>
            <a:r>
              <a:rPr lang="en-US" sz="2000" dirty="0" smtClean="0"/>
              <a:t>CAP-1976</a:t>
            </a:r>
          </a:p>
          <a:p>
            <a:pPr>
              <a:spcBef>
                <a:spcPts val="1200"/>
              </a:spcBef>
            </a:pPr>
            <a:r>
              <a:rPr lang="en-US" sz="2000" i="1" dirty="0" smtClean="0"/>
              <a:t>1976 Aspen Conference on Analytical Goals in Clinical Chemistry </a:t>
            </a:r>
            <a:endParaRPr lang="en-US" sz="20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76200" y="1748775"/>
            <a:ext cx="8991600" cy="4937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 rtl="1"/>
            <a:endParaRPr lang="fa-IR" sz="6600" b="1" dirty="0" smtClean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rgbClr val="00B050"/>
              </a:solidFill>
            </a:endParaRPr>
          </a:p>
          <a:p>
            <a:pPr algn="ctr" rtl="1"/>
            <a:r>
              <a:rPr lang="fa-IR" sz="66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B050"/>
                </a:solidFill>
              </a:rPr>
              <a:t>کنفرانس </a:t>
            </a:r>
            <a:r>
              <a:rPr lang="fa-IR" sz="6600" b="1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B050"/>
                </a:solidFill>
              </a:rPr>
              <a:t>توافقی </a:t>
            </a:r>
            <a:r>
              <a:rPr lang="fa-IR" sz="66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B050"/>
                </a:solidFill>
              </a:rPr>
              <a:t>استکهلم</a:t>
            </a:r>
          </a:p>
          <a:p>
            <a:pPr algn="ctr" rtl="1"/>
            <a:endParaRPr lang="fa-IR" sz="6600" b="1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rgbClr val="00B050"/>
              </a:solidFill>
            </a:endParaRPr>
          </a:p>
          <a:p>
            <a:pPr algn="ctr" rtl="1"/>
            <a:r>
              <a:rPr lang="en-US" sz="4400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Clinical Chemistry </a:t>
            </a:r>
            <a:r>
              <a:rPr lang="en-US" sz="44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1999;45:321-3</a:t>
            </a:r>
            <a:endParaRPr lang="fa-IR" sz="4400" dirty="0" smtClean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 rtl="1"/>
            <a:endParaRPr lang="en-US" sz="4400" dirty="0">
              <a:ln>
                <a:solidFill>
                  <a:schemeClr val="accent1">
                    <a:lumMod val="50000"/>
                  </a:schemeClr>
                </a:solidFill>
              </a:ln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9144000" cy="659765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>
            <a:noAutofit/>
          </a:bodyPr>
          <a:lstStyle/>
          <a:p>
            <a:pPr algn="ctr" rtl="1"/>
            <a:r>
              <a:rPr lang="en-US" sz="3200" b="1" dirty="0" smtClean="0">
                <a:solidFill>
                  <a:srgbClr val="C00000"/>
                </a:solidFill>
              </a:rPr>
              <a:t/>
            </a:r>
            <a:br>
              <a:rPr lang="en-US" sz="3200" b="1" dirty="0" smtClean="0">
                <a:solidFill>
                  <a:srgbClr val="C00000"/>
                </a:solidFill>
              </a:rPr>
            </a:br>
            <a:r>
              <a:rPr lang="en-US" sz="2800" b="1" dirty="0">
                <a:solidFill>
                  <a:srgbClr val="C00000"/>
                </a:solidFill>
              </a:rPr>
              <a:t>	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165207"/>
            <a:ext cx="3860800" cy="65649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04800"/>
            <a:ext cx="3759200" cy="642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189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9144000" cy="659765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>
            <a:noAutofit/>
          </a:bodyPr>
          <a:lstStyle/>
          <a:p>
            <a:pPr algn="ctr" rtl="1"/>
            <a:r>
              <a:rPr lang="en-US" sz="3200" b="1" dirty="0" smtClean="0">
                <a:solidFill>
                  <a:srgbClr val="C00000"/>
                </a:solidFill>
              </a:rPr>
              <a:t/>
            </a:r>
            <a:br>
              <a:rPr lang="en-US" sz="3200" b="1" dirty="0" smtClean="0">
                <a:solidFill>
                  <a:srgbClr val="C00000"/>
                </a:solidFill>
              </a:rPr>
            </a:br>
            <a:r>
              <a:rPr lang="en-US" sz="2800" b="1" dirty="0">
                <a:solidFill>
                  <a:srgbClr val="C00000"/>
                </a:solidFill>
              </a:rPr>
              <a:t>	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46475"/>
            <a:ext cx="3657600" cy="65115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346475"/>
            <a:ext cx="3810000" cy="6425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778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9144000" cy="659765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>
            <a:noAutofit/>
          </a:bodyPr>
          <a:lstStyle/>
          <a:p>
            <a:pPr algn="ctr" rtl="1"/>
            <a:r>
              <a:rPr lang="en-US" sz="3200" b="1" dirty="0" smtClean="0">
                <a:solidFill>
                  <a:srgbClr val="C00000"/>
                </a:solidFill>
              </a:rPr>
              <a:t/>
            </a:r>
            <a:br>
              <a:rPr lang="en-US" sz="3200" b="1" dirty="0" smtClean="0">
                <a:solidFill>
                  <a:srgbClr val="C00000"/>
                </a:solidFill>
              </a:rPr>
            </a:br>
            <a:r>
              <a:rPr lang="en-US" sz="2800" b="1" dirty="0">
                <a:solidFill>
                  <a:srgbClr val="C00000"/>
                </a:solidFill>
              </a:rPr>
              <a:t>	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FAF22BB-B8CB-43B2-9A75-2AB6527143BB}" type="slidenum">
              <a:rPr lang="en-US" smtClean="0"/>
              <a:pPr/>
              <a:t>132</a:t>
            </a:fld>
            <a:endParaRPr lang="en-US"/>
          </a:p>
        </p:txBody>
      </p:sp>
      <p:sp>
        <p:nvSpPr>
          <p:cNvPr id="6" name="Flowchart: Decision 5"/>
          <p:cNvSpPr/>
          <p:nvPr/>
        </p:nvSpPr>
        <p:spPr>
          <a:xfrm>
            <a:off x="2971800" y="1143000"/>
            <a:ext cx="2592288" cy="1186099"/>
          </a:xfrm>
          <a:prstGeom prst="flowChartDecision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005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solidFill>
                  <a:schemeClr val="tx1"/>
                </a:solidFill>
              </a:rPr>
              <a:t>نمودار </a:t>
            </a:r>
            <a:r>
              <a:rPr lang="en-US" sz="2000" b="1" dirty="0" smtClean="0">
                <a:solidFill>
                  <a:schemeClr val="tx1"/>
                </a:solidFill>
              </a:rPr>
              <a:t>N=2,3 </a:t>
            </a:r>
            <a:r>
              <a:rPr lang="en-US" sz="2000" b="1" dirty="0">
                <a:solidFill>
                  <a:schemeClr val="tx1"/>
                </a:solidFill>
              </a:rPr>
              <a:t>90%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7" name="Flowchart: Decision 6"/>
          <p:cNvSpPr/>
          <p:nvPr/>
        </p:nvSpPr>
        <p:spPr>
          <a:xfrm>
            <a:off x="2983894" y="2668200"/>
            <a:ext cx="2592288" cy="1111945"/>
          </a:xfrm>
          <a:prstGeom prst="flowChartDecision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005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solidFill>
                  <a:schemeClr val="tx1"/>
                </a:solidFill>
              </a:rPr>
              <a:t>نمودار </a:t>
            </a:r>
            <a:r>
              <a:rPr lang="en-US" sz="2000" b="1" dirty="0" smtClean="0">
                <a:solidFill>
                  <a:schemeClr val="tx1"/>
                </a:solidFill>
              </a:rPr>
              <a:t>N=2,3 </a:t>
            </a:r>
            <a:r>
              <a:rPr lang="fa-IR" sz="2000" b="1" dirty="0" smtClean="0">
                <a:solidFill>
                  <a:schemeClr val="tx1"/>
                </a:solidFill>
              </a:rPr>
              <a:t>5</a:t>
            </a:r>
            <a:r>
              <a:rPr lang="en-US" sz="2000" b="1" dirty="0" smtClean="0">
                <a:solidFill>
                  <a:schemeClr val="tx1"/>
                </a:solidFill>
              </a:rPr>
              <a:t>0</a:t>
            </a:r>
            <a:r>
              <a:rPr lang="en-US" sz="2000" b="1" dirty="0">
                <a:solidFill>
                  <a:schemeClr val="tx1"/>
                </a:solidFill>
              </a:rPr>
              <a:t>%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Flowchart: Decision 8"/>
          <p:cNvSpPr/>
          <p:nvPr/>
        </p:nvSpPr>
        <p:spPr>
          <a:xfrm>
            <a:off x="2971800" y="5519645"/>
            <a:ext cx="2592288" cy="1095668"/>
          </a:xfrm>
          <a:prstGeom prst="flowChartDecision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005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solidFill>
                  <a:schemeClr val="tx1"/>
                </a:solidFill>
              </a:rPr>
              <a:t>نمودار </a:t>
            </a:r>
            <a:r>
              <a:rPr lang="en-US" sz="2000" b="1" dirty="0" smtClean="0">
                <a:solidFill>
                  <a:schemeClr val="tx1"/>
                </a:solidFill>
              </a:rPr>
              <a:t>N=</a:t>
            </a:r>
            <a:r>
              <a:rPr lang="fa-IR" sz="2000" b="1" dirty="0" smtClean="0">
                <a:solidFill>
                  <a:schemeClr val="tx1"/>
                </a:solidFill>
              </a:rPr>
              <a:t>4</a:t>
            </a:r>
            <a:r>
              <a:rPr lang="en-US" sz="2000" b="1" dirty="0" smtClean="0">
                <a:solidFill>
                  <a:schemeClr val="tx1"/>
                </a:solidFill>
              </a:rPr>
              <a:t>,</a:t>
            </a:r>
            <a:r>
              <a:rPr lang="fa-IR" sz="2000" b="1" dirty="0" smtClean="0">
                <a:solidFill>
                  <a:schemeClr val="tx1"/>
                </a:solidFill>
              </a:rPr>
              <a:t>6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fa-IR" sz="2000" b="1" dirty="0" smtClean="0">
                <a:solidFill>
                  <a:schemeClr val="tx1"/>
                </a:solidFill>
              </a:rPr>
              <a:t>5</a:t>
            </a:r>
            <a:r>
              <a:rPr lang="en-US" sz="2000" b="1" dirty="0" smtClean="0">
                <a:solidFill>
                  <a:schemeClr val="tx1"/>
                </a:solidFill>
              </a:rPr>
              <a:t>0</a:t>
            </a:r>
            <a:r>
              <a:rPr lang="en-US" sz="2000" b="1" dirty="0">
                <a:solidFill>
                  <a:schemeClr val="tx1"/>
                </a:solidFill>
              </a:rPr>
              <a:t>%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0" name="Flowchart: Decision 9"/>
          <p:cNvSpPr/>
          <p:nvPr/>
        </p:nvSpPr>
        <p:spPr>
          <a:xfrm>
            <a:off x="2983894" y="4135188"/>
            <a:ext cx="2592288" cy="1075576"/>
          </a:xfrm>
          <a:prstGeom prst="flowChartDecision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005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solidFill>
                  <a:schemeClr val="tx1"/>
                </a:solidFill>
              </a:rPr>
              <a:t>نمودار </a:t>
            </a:r>
            <a:r>
              <a:rPr lang="en-US" sz="2000" b="1" dirty="0" smtClean="0">
                <a:solidFill>
                  <a:schemeClr val="tx1"/>
                </a:solidFill>
              </a:rPr>
              <a:t>N=</a:t>
            </a:r>
            <a:r>
              <a:rPr lang="fa-IR" sz="2000" b="1" dirty="0" smtClean="0">
                <a:solidFill>
                  <a:schemeClr val="tx1"/>
                </a:solidFill>
              </a:rPr>
              <a:t>4</a:t>
            </a:r>
            <a:r>
              <a:rPr lang="en-US" sz="2000" b="1" dirty="0" smtClean="0">
                <a:solidFill>
                  <a:schemeClr val="tx1"/>
                </a:solidFill>
              </a:rPr>
              <a:t>,</a:t>
            </a:r>
            <a:r>
              <a:rPr lang="fa-IR" sz="2000" b="1" dirty="0" smtClean="0">
                <a:solidFill>
                  <a:schemeClr val="tx1"/>
                </a:solidFill>
              </a:rPr>
              <a:t>6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chemeClr val="tx1"/>
                </a:solidFill>
              </a:rPr>
              <a:t>90%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11" name="Straight Arrow Connector 10"/>
          <p:cNvCxnSpPr>
            <a:stCxn id="6" idx="2"/>
          </p:cNvCxnSpPr>
          <p:nvPr/>
        </p:nvCxnSpPr>
        <p:spPr>
          <a:xfrm>
            <a:off x="4267944" y="2329099"/>
            <a:ext cx="0" cy="36207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4254272" y="3811152"/>
            <a:ext cx="0" cy="32403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276850" y="5229107"/>
            <a:ext cx="0" cy="32403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509453" y="2282927"/>
            <a:ext cx="825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C00000"/>
                </a:solidFill>
              </a:rPr>
              <a:t>نه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86555" y="3687634"/>
            <a:ext cx="825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C00000"/>
                </a:solidFill>
              </a:rPr>
              <a:t>نه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78088" y="5091478"/>
            <a:ext cx="801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C00000"/>
                </a:solidFill>
              </a:rPr>
              <a:t>نه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91606" y="555755"/>
            <a:ext cx="800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/>
              <a:t>روند انتخاب </a:t>
            </a:r>
            <a:r>
              <a:rPr lang="fa-IR" sz="2400" b="1" dirty="0" smtClean="0">
                <a:solidFill>
                  <a:srgbClr val="7030A0"/>
                </a:solidFill>
              </a:rPr>
              <a:t>معیار </a:t>
            </a:r>
            <a:r>
              <a:rPr lang="fa-IR" sz="2400" dirty="0"/>
              <a:t>پایش کیفیت آماری با</a:t>
            </a:r>
            <a:r>
              <a:rPr lang="fa-IR" sz="2400" b="1" dirty="0">
                <a:solidFill>
                  <a:srgbClr val="7030A0"/>
                </a:solidFill>
              </a:rPr>
              <a:t> </a:t>
            </a:r>
            <a:r>
              <a:rPr lang="fa-IR" sz="2400" dirty="0"/>
              <a:t>بهره‌گیری از </a:t>
            </a:r>
            <a:r>
              <a:rPr lang="fa-IR" sz="2400" dirty="0">
                <a:solidFill>
                  <a:srgbClr val="C00000"/>
                </a:solidFill>
              </a:rPr>
              <a:t>نمودارهای </a:t>
            </a:r>
            <a:r>
              <a:rPr lang="en-US" sz="2400" dirty="0">
                <a:solidFill>
                  <a:srgbClr val="C00000"/>
                </a:solidFill>
              </a:rPr>
              <a:t>NOPSpec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1993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4" grpId="0"/>
      <p:bldP spid="15" grpId="0"/>
      <p:bldP spid="16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133</a:t>
            </a:fld>
            <a:endParaRPr lang="en-US"/>
          </a:p>
        </p:txBody>
      </p:sp>
      <p:pic>
        <p:nvPicPr>
          <p:cNvPr id="2050" name="Picture 2" descr="C:\Users\User\Desktop\2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914400"/>
            <a:ext cx="8710421" cy="5410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134</a:t>
            </a:fld>
            <a:endParaRPr lang="en-US"/>
          </a:p>
        </p:txBody>
      </p:sp>
      <p:pic>
        <p:nvPicPr>
          <p:cNvPr id="3074" name="Picture 2" descr="C:\Users\User\Desktop\3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2049" y="1676400"/>
            <a:ext cx="8073751" cy="508849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135</a:t>
            </a:fld>
            <a:endParaRPr lang="en-US"/>
          </a:p>
        </p:txBody>
      </p:sp>
      <p:pic>
        <p:nvPicPr>
          <p:cNvPr id="4098" name="Picture 2" descr="C:\Users\User\Desktop\4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8200" y="1981200"/>
            <a:ext cx="7192932" cy="45524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136</a:t>
            </a:fld>
            <a:endParaRPr lang="en-US"/>
          </a:p>
        </p:txBody>
      </p:sp>
      <p:pic>
        <p:nvPicPr>
          <p:cNvPr id="1026" name="Picture 2" descr="C:\Users\User\Desktop\ls56f10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914400"/>
            <a:ext cx="8658860" cy="5334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9144000" cy="659765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>
            <a:noAutofit/>
          </a:bodyPr>
          <a:lstStyle/>
          <a:p>
            <a:pPr algn="ctr" rtl="1"/>
            <a:r>
              <a:rPr lang="en-US" sz="3200" b="1" dirty="0" smtClean="0">
                <a:solidFill>
                  <a:srgbClr val="C00000"/>
                </a:solidFill>
              </a:rPr>
              <a:t/>
            </a:r>
            <a:br>
              <a:rPr lang="en-US" sz="3200" b="1" dirty="0" smtClean="0">
                <a:solidFill>
                  <a:srgbClr val="C00000"/>
                </a:solidFill>
              </a:rPr>
            </a:br>
            <a:r>
              <a:rPr lang="en-US" sz="2800" b="1" dirty="0">
                <a:solidFill>
                  <a:srgbClr val="C00000"/>
                </a:solidFill>
              </a:rPr>
              <a:t>	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FAF22BB-B8CB-43B2-9A75-2AB6527143BB}" type="slidenum">
              <a:rPr lang="en-US" smtClean="0"/>
              <a:pPr/>
              <a:t>137</a:t>
            </a:fld>
            <a:endParaRPr lang="en-US"/>
          </a:p>
        </p:txBody>
      </p:sp>
      <p:sp>
        <p:nvSpPr>
          <p:cNvPr id="6" name="Flowchart: Decision 5"/>
          <p:cNvSpPr/>
          <p:nvPr/>
        </p:nvSpPr>
        <p:spPr>
          <a:xfrm>
            <a:off x="2971800" y="1143000"/>
            <a:ext cx="2592288" cy="1186099"/>
          </a:xfrm>
          <a:prstGeom prst="flowChartDecision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005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solidFill>
                  <a:schemeClr val="tx1"/>
                </a:solidFill>
              </a:rPr>
              <a:t>نمودار </a:t>
            </a:r>
            <a:r>
              <a:rPr lang="en-US" sz="2000" b="1" dirty="0" smtClean="0">
                <a:solidFill>
                  <a:schemeClr val="tx1"/>
                </a:solidFill>
              </a:rPr>
              <a:t>N=2,3 </a:t>
            </a:r>
            <a:r>
              <a:rPr lang="en-US" sz="2000" b="1" dirty="0">
                <a:solidFill>
                  <a:schemeClr val="tx1"/>
                </a:solidFill>
              </a:rPr>
              <a:t>90%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7" name="Flowchart: Decision 6"/>
          <p:cNvSpPr/>
          <p:nvPr/>
        </p:nvSpPr>
        <p:spPr>
          <a:xfrm>
            <a:off x="2983894" y="2668200"/>
            <a:ext cx="2592288" cy="1111945"/>
          </a:xfrm>
          <a:prstGeom prst="flowChartDecision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005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solidFill>
                  <a:schemeClr val="tx1"/>
                </a:solidFill>
              </a:rPr>
              <a:t>نمودار </a:t>
            </a:r>
            <a:r>
              <a:rPr lang="en-US" sz="2000" b="1" dirty="0" smtClean="0">
                <a:solidFill>
                  <a:schemeClr val="tx1"/>
                </a:solidFill>
              </a:rPr>
              <a:t>N=2,3 </a:t>
            </a:r>
            <a:r>
              <a:rPr lang="fa-IR" sz="2000" b="1" dirty="0" smtClean="0">
                <a:solidFill>
                  <a:schemeClr val="tx1"/>
                </a:solidFill>
              </a:rPr>
              <a:t>5</a:t>
            </a:r>
            <a:r>
              <a:rPr lang="en-US" sz="2000" b="1" dirty="0" smtClean="0">
                <a:solidFill>
                  <a:schemeClr val="tx1"/>
                </a:solidFill>
              </a:rPr>
              <a:t>0</a:t>
            </a:r>
            <a:r>
              <a:rPr lang="en-US" sz="2000" b="1" dirty="0">
                <a:solidFill>
                  <a:schemeClr val="tx1"/>
                </a:solidFill>
              </a:rPr>
              <a:t>%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Flowchart: Decision 8"/>
          <p:cNvSpPr/>
          <p:nvPr/>
        </p:nvSpPr>
        <p:spPr>
          <a:xfrm>
            <a:off x="2971800" y="5519645"/>
            <a:ext cx="2592288" cy="1095668"/>
          </a:xfrm>
          <a:prstGeom prst="flowChartDecision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005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solidFill>
                  <a:schemeClr val="tx1"/>
                </a:solidFill>
              </a:rPr>
              <a:t>نمودار </a:t>
            </a:r>
            <a:r>
              <a:rPr lang="en-US" sz="2000" b="1" dirty="0" smtClean="0">
                <a:solidFill>
                  <a:schemeClr val="tx1"/>
                </a:solidFill>
              </a:rPr>
              <a:t>N=</a:t>
            </a:r>
            <a:r>
              <a:rPr lang="fa-IR" sz="2000" b="1" dirty="0" smtClean="0">
                <a:solidFill>
                  <a:schemeClr val="tx1"/>
                </a:solidFill>
              </a:rPr>
              <a:t>4</a:t>
            </a:r>
            <a:r>
              <a:rPr lang="en-US" sz="2000" b="1" dirty="0" smtClean="0">
                <a:solidFill>
                  <a:schemeClr val="tx1"/>
                </a:solidFill>
              </a:rPr>
              <a:t>,</a:t>
            </a:r>
            <a:r>
              <a:rPr lang="fa-IR" sz="2000" b="1" dirty="0" smtClean="0">
                <a:solidFill>
                  <a:schemeClr val="tx1"/>
                </a:solidFill>
              </a:rPr>
              <a:t>6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fa-IR" sz="2000" b="1" dirty="0" smtClean="0">
                <a:solidFill>
                  <a:schemeClr val="tx1"/>
                </a:solidFill>
              </a:rPr>
              <a:t>5</a:t>
            </a:r>
            <a:r>
              <a:rPr lang="en-US" sz="2000" b="1" dirty="0" smtClean="0">
                <a:solidFill>
                  <a:schemeClr val="tx1"/>
                </a:solidFill>
              </a:rPr>
              <a:t>0</a:t>
            </a:r>
            <a:r>
              <a:rPr lang="en-US" sz="2000" b="1" dirty="0">
                <a:solidFill>
                  <a:schemeClr val="tx1"/>
                </a:solidFill>
              </a:rPr>
              <a:t>%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0" name="Flowchart: Decision 9"/>
          <p:cNvSpPr/>
          <p:nvPr/>
        </p:nvSpPr>
        <p:spPr>
          <a:xfrm>
            <a:off x="2983894" y="4135188"/>
            <a:ext cx="2592288" cy="1075576"/>
          </a:xfrm>
          <a:prstGeom prst="flowChartDecision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005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solidFill>
                  <a:schemeClr val="tx1"/>
                </a:solidFill>
              </a:rPr>
              <a:t>نمودار </a:t>
            </a:r>
            <a:r>
              <a:rPr lang="en-US" sz="2000" b="1" dirty="0" smtClean="0">
                <a:solidFill>
                  <a:schemeClr val="tx1"/>
                </a:solidFill>
              </a:rPr>
              <a:t>N=</a:t>
            </a:r>
            <a:r>
              <a:rPr lang="fa-IR" sz="2000" b="1" dirty="0" smtClean="0">
                <a:solidFill>
                  <a:schemeClr val="tx1"/>
                </a:solidFill>
              </a:rPr>
              <a:t>4</a:t>
            </a:r>
            <a:r>
              <a:rPr lang="en-US" sz="2000" b="1" dirty="0" smtClean="0">
                <a:solidFill>
                  <a:schemeClr val="tx1"/>
                </a:solidFill>
              </a:rPr>
              <a:t>,</a:t>
            </a:r>
            <a:r>
              <a:rPr lang="fa-IR" sz="2000" b="1" dirty="0" smtClean="0">
                <a:solidFill>
                  <a:schemeClr val="tx1"/>
                </a:solidFill>
              </a:rPr>
              <a:t>6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chemeClr val="tx1"/>
                </a:solidFill>
              </a:rPr>
              <a:t>90%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11" name="Straight Arrow Connector 10"/>
          <p:cNvCxnSpPr>
            <a:stCxn id="6" idx="2"/>
          </p:cNvCxnSpPr>
          <p:nvPr/>
        </p:nvCxnSpPr>
        <p:spPr>
          <a:xfrm>
            <a:off x="4267944" y="2329099"/>
            <a:ext cx="0" cy="36207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4254272" y="3811152"/>
            <a:ext cx="0" cy="32403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276850" y="5229107"/>
            <a:ext cx="0" cy="32403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509453" y="2282927"/>
            <a:ext cx="825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C00000"/>
                </a:solidFill>
              </a:rPr>
              <a:t>نه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86555" y="3687634"/>
            <a:ext cx="825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C00000"/>
                </a:solidFill>
              </a:rPr>
              <a:t>نه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78088" y="5091478"/>
            <a:ext cx="801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C00000"/>
                </a:solidFill>
              </a:rPr>
              <a:t>نه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91606" y="555755"/>
            <a:ext cx="800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/>
              <a:t>روند انتخاب </a:t>
            </a:r>
            <a:r>
              <a:rPr lang="fa-IR" sz="2400" b="1" u="sng" dirty="0" smtClean="0">
                <a:solidFill>
                  <a:srgbClr val="FF0000"/>
                </a:solidFill>
              </a:rPr>
              <a:t>معیار</a:t>
            </a:r>
            <a:r>
              <a:rPr lang="fa-IR" sz="2400" b="1" dirty="0" smtClean="0">
                <a:solidFill>
                  <a:srgbClr val="7030A0"/>
                </a:solidFill>
              </a:rPr>
              <a:t> </a:t>
            </a:r>
            <a:r>
              <a:rPr lang="fa-IR" sz="2400" dirty="0"/>
              <a:t>پایش کیفیت آماری با</a:t>
            </a:r>
            <a:r>
              <a:rPr lang="fa-IR" sz="2400" b="1" dirty="0">
                <a:solidFill>
                  <a:srgbClr val="7030A0"/>
                </a:solidFill>
              </a:rPr>
              <a:t> </a:t>
            </a:r>
            <a:r>
              <a:rPr lang="fa-IR" sz="2400" dirty="0"/>
              <a:t>بهره‌گیری از </a:t>
            </a:r>
            <a:r>
              <a:rPr lang="fa-IR" sz="2400" dirty="0">
                <a:solidFill>
                  <a:srgbClr val="C00000"/>
                </a:solidFill>
              </a:rPr>
              <a:t>نمودارهای </a:t>
            </a:r>
            <a:r>
              <a:rPr lang="en-US" sz="2400" dirty="0">
                <a:solidFill>
                  <a:srgbClr val="C00000"/>
                </a:solidFill>
              </a:rPr>
              <a:t>NOPSpec</a:t>
            </a:r>
            <a:endParaRPr lang="en-US" sz="2400" dirty="0"/>
          </a:p>
        </p:txBody>
      </p:sp>
      <p:sp>
        <p:nvSpPr>
          <p:cNvPr id="18" name="Rectangle 17"/>
          <p:cNvSpPr/>
          <p:nvPr/>
        </p:nvSpPr>
        <p:spPr>
          <a:xfrm>
            <a:off x="5715000" y="1593740"/>
            <a:ext cx="3327176" cy="33592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rtl="1">
              <a:spcAft>
                <a:spcPts val="2400"/>
              </a:spcAft>
            </a:pPr>
            <a:r>
              <a:rPr lang="fa-IR" sz="4000" b="1" dirty="0" smtClean="0">
                <a:solidFill>
                  <a:srgbClr val="00B050"/>
                </a:solidFill>
              </a:rPr>
              <a:t>پایش کیفیت:</a:t>
            </a:r>
          </a:p>
          <a:p>
            <a:pPr algn="ctr" rtl="1">
              <a:spcBef>
                <a:spcPts val="1200"/>
              </a:spcBef>
              <a:spcAft>
                <a:spcPts val="1800"/>
              </a:spcAft>
              <a:buFont typeface="Wingdings" pitchFamily="2" charset="2"/>
              <a:buChar char="Ø"/>
            </a:pPr>
            <a:r>
              <a:rPr lang="fa-IR" sz="3200" b="1" dirty="0" smtClean="0">
                <a:solidFill>
                  <a:srgbClr val="FF0000"/>
                </a:solidFill>
              </a:rPr>
              <a:t>پیشگیری</a:t>
            </a:r>
            <a:r>
              <a:rPr lang="fa-IR" sz="3200" b="1" dirty="0" smtClean="0">
                <a:solidFill>
                  <a:srgbClr val="0070C0"/>
                </a:solidFill>
              </a:rPr>
              <a:t> </a:t>
            </a:r>
            <a:r>
              <a:rPr lang="fa-IR" sz="3200" b="1" dirty="0">
                <a:solidFill>
                  <a:srgbClr val="0070C0"/>
                </a:solidFill>
              </a:rPr>
              <a:t>از </a:t>
            </a:r>
            <a:r>
              <a:rPr lang="fa-IR" sz="3200" b="1" dirty="0" smtClean="0">
                <a:solidFill>
                  <a:srgbClr val="0070C0"/>
                </a:solidFill>
              </a:rPr>
              <a:t>خرابی</a:t>
            </a:r>
          </a:p>
          <a:p>
            <a:pPr algn="ctr" rtl="1">
              <a:spcBef>
                <a:spcPts val="1800"/>
              </a:spcBef>
              <a:buFont typeface="Wingdings" pitchFamily="2" charset="2"/>
              <a:buChar char="Ø"/>
            </a:pPr>
            <a:r>
              <a:rPr lang="fa-IR" sz="3200" b="1" dirty="0" smtClean="0">
                <a:solidFill>
                  <a:srgbClr val="0070C0"/>
                </a:solidFill>
              </a:rPr>
              <a:t>زنگ هشدار </a:t>
            </a:r>
            <a:r>
              <a:rPr lang="fa-IR" sz="3200" b="1" dirty="0" smtClean="0">
                <a:solidFill>
                  <a:srgbClr val="FF0000"/>
                </a:solidFill>
              </a:rPr>
              <a:t>آماری</a:t>
            </a:r>
            <a:r>
              <a:rPr lang="fa-IR" sz="3200" b="1" dirty="0" smtClean="0">
                <a:solidFill>
                  <a:srgbClr val="0070C0"/>
                </a:solidFill>
              </a:rPr>
              <a:t> </a:t>
            </a:r>
            <a:r>
              <a:rPr lang="fa-IR" sz="3200" dirty="0" smtClean="0">
                <a:solidFill>
                  <a:srgbClr val="0070C0"/>
                </a:solidFill>
              </a:rPr>
              <a:t>برای خطر باقیمانده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95095" y="2353393"/>
            <a:ext cx="3327176" cy="3436276"/>
          </a:xfrm>
          <a:prstGeom prst="rect">
            <a:avLst/>
          </a:prstGeom>
          <a:solidFill>
            <a:srgbClr val="D4EC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rtl="1">
              <a:spcAft>
                <a:spcPts val="2400"/>
              </a:spcAft>
            </a:pPr>
            <a:r>
              <a:rPr lang="fa-IR" sz="4000" b="1" dirty="0" smtClean="0">
                <a:solidFill>
                  <a:srgbClr val="FF0000"/>
                </a:solidFill>
              </a:rPr>
              <a:t>برنامه‌ی </a:t>
            </a:r>
            <a:r>
              <a:rPr lang="fa-IR" sz="4000" dirty="0" smtClean="0">
                <a:solidFill>
                  <a:schemeClr val="tx1"/>
                </a:solidFill>
              </a:rPr>
              <a:t>پایش کیفیت:</a:t>
            </a:r>
          </a:p>
          <a:p>
            <a:pPr algn="ctr" rtl="1">
              <a:spcAft>
                <a:spcPts val="1800"/>
              </a:spcAft>
            </a:pPr>
            <a:r>
              <a:rPr lang="fa-IR" sz="3200" b="1" dirty="0" smtClean="0">
                <a:solidFill>
                  <a:srgbClr val="0070C0"/>
                </a:solidFill>
              </a:rPr>
              <a:t>ایجاد توازن بین بخش آماری و غیرآماری</a:t>
            </a:r>
            <a:endParaRPr lang="fa-IR" sz="3200" b="1" dirty="0">
              <a:solidFill>
                <a:srgbClr val="0070C0"/>
              </a:solidFill>
            </a:endParaRPr>
          </a:p>
        </p:txBody>
      </p:sp>
      <p:sp>
        <p:nvSpPr>
          <p:cNvPr id="2" name="Wave 1"/>
          <p:cNvSpPr/>
          <p:nvPr/>
        </p:nvSpPr>
        <p:spPr>
          <a:xfrm>
            <a:off x="5542504" y="4201676"/>
            <a:ext cx="3590270" cy="1023845"/>
          </a:xfrm>
          <a:prstGeom prst="wave">
            <a:avLst/>
          </a:prstGeom>
          <a:ln w="57150">
            <a:solidFill>
              <a:srgbClr val="F363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افزایش نقش بخش غیرآماری</a:t>
            </a:r>
            <a:endParaRPr lang="en-US" sz="2800" dirty="0"/>
          </a:p>
        </p:txBody>
      </p:sp>
      <p:sp>
        <p:nvSpPr>
          <p:cNvPr id="20" name="Round Single Corner Rectangle 19"/>
          <p:cNvSpPr/>
          <p:nvPr/>
        </p:nvSpPr>
        <p:spPr>
          <a:xfrm>
            <a:off x="5071072" y="5058383"/>
            <a:ext cx="2959706" cy="833357"/>
          </a:xfrm>
          <a:prstGeom prst="round1Rect">
            <a:avLst/>
          </a:prstGeom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/>
              <a:t>افزایش پیشگیری</a:t>
            </a:r>
            <a:endParaRPr lang="en-US" sz="2800" dirty="0"/>
          </a:p>
        </p:txBody>
      </p:sp>
      <p:sp>
        <p:nvSpPr>
          <p:cNvPr id="21" name="Round Single Corner Rectangle 20"/>
          <p:cNvSpPr/>
          <p:nvPr/>
        </p:nvSpPr>
        <p:spPr>
          <a:xfrm>
            <a:off x="4220405" y="5799050"/>
            <a:ext cx="2959706" cy="833357"/>
          </a:xfrm>
          <a:prstGeom prst="round1Rect">
            <a:avLst/>
          </a:prstGeom>
          <a:ln w="57150">
            <a:solidFill>
              <a:srgbClr val="F363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/>
              <a:t>افزودن زنگ </a:t>
            </a:r>
            <a:r>
              <a:rPr lang="fa-IR" sz="2800" b="1" dirty="0">
                <a:solidFill>
                  <a:srgbClr val="FF0000"/>
                </a:solidFill>
              </a:rPr>
              <a:t>غیر</a:t>
            </a:r>
            <a:r>
              <a:rPr lang="fa-IR" sz="2800" dirty="0"/>
              <a:t>آماری</a:t>
            </a:r>
            <a:endParaRPr lang="en-US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3390156" y="6399014"/>
            <a:ext cx="801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 smtClean="0">
                <a:solidFill>
                  <a:srgbClr val="C00000"/>
                </a:solidFill>
              </a:rPr>
              <a:t>نه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18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" grpId="0" animBg="1"/>
      <p:bldP spid="20" grpId="0" animBg="1"/>
      <p:bldP spid="21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138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 idx="4294967295"/>
          </p:nvPr>
        </p:nvSpPr>
        <p:spPr>
          <a:xfrm>
            <a:off x="0" y="217762"/>
            <a:ext cx="9144000" cy="659765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>
            <a:noAutofit/>
          </a:bodyPr>
          <a:lstStyle/>
          <a:p>
            <a:pPr algn="justLow" rtl="1"/>
            <a:r>
              <a:rPr lang="fa-IR" sz="2800" dirty="0" smtClean="0"/>
              <a:t>روند تهیه‌ی </a:t>
            </a:r>
            <a:r>
              <a:rPr lang="fa-IR" sz="2800" b="1" u="sng" dirty="0" smtClean="0">
                <a:solidFill>
                  <a:srgbClr val="FF0000"/>
                </a:solidFill>
              </a:rPr>
              <a:t>برنامه‌ی</a:t>
            </a:r>
            <a:r>
              <a:rPr lang="fa-IR" sz="2800" b="1" dirty="0" smtClean="0">
                <a:solidFill>
                  <a:srgbClr val="7030A0"/>
                </a:solidFill>
              </a:rPr>
              <a:t> پایش کیفیت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11" name="Flowchart: Decision 10"/>
          <p:cNvSpPr/>
          <p:nvPr/>
        </p:nvSpPr>
        <p:spPr>
          <a:xfrm>
            <a:off x="179512" y="1017420"/>
            <a:ext cx="2592288" cy="1186099"/>
          </a:xfrm>
          <a:prstGeom prst="flowChartDecision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005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solidFill>
                  <a:schemeClr val="tx1"/>
                </a:solidFill>
              </a:rPr>
              <a:t>نمودار </a:t>
            </a:r>
            <a:r>
              <a:rPr lang="en-US" sz="2000" b="1" dirty="0" smtClean="0">
                <a:solidFill>
                  <a:schemeClr val="tx1"/>
                </a:solidFill>
              </a:rPr>
              <a:t>N=2,3 </a:t>
            </a:r>
            <a:r>
              <a:rPr lang="en-US" sz="2000" b="1" dirty="0">
                <a:solidFill>
                  <a:schemeClr val="tx1"/>
                </a:solidFill>
              </a:rPr>
              <a:t>90%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5" name="Flowchart: Decision 14"/>
          <p:cNvSpPr/>
          <p:nvPr/>
        </p:nvSpPr>
        <p:spPr>
          <a:xfrm>
            <a:off x="191606" y="2542620"/>
            <a:ext cx="2592288" cy="1111945"/>
          </a:xfrm>
          <a:prstGeom prst="flowChartDecision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005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solidFill>
                  <a:schemeClr val="tx1"/>
                </a:solidFill>
              </a:rPr>
              <a:t>نمودار </a:t>
            </a:r>
            <a:r>
              <a:rPr lang="en-US" sz="2000" b="1" dirty="0" smtClean="0">
                <a:solidFill>
                  <a:schemeClr val="tx1"/>
                </a:solidFill>
              </a:rPr>
              <a:t>N=2,3 </a:t>
            </a:r>
            <a:r>
              <a:rPr lang="fa-IR" sz="2000" b="1" dirty="0" smtClean="0">
                <a:solidFill>
                  <a:schemeClr val="tx1"/>
                </a:solidFill>
              </a:rPr>
              <a:t>5</a:t>
            </a:r>
            <a:r>
              <a:rPr lang="en-US" sz="2000" b="1" dirty="0" smtClean="0">
                <a:solidFill>
                  <a:schemeClr val="tx1"/>
                </a:solidFill>
              </a:rPr>
              <a:t>0</a:t>
            </a:r>
            <a:r>
              <a:rPr lang="en-US" sz="2000" b="1" dirty="0">
                <a:solidFill>
                  <a:schemeClr val="tx1"/>
                </a:solidFill>
              </a:rPr>
              <a:t>%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6" name="Flowchart: Decision 15"/>
          <p:cNvSpPr/>
          <p:nvPr/>
        </p:nvSpPr>
        <p:spPr>
          <a:xfrm>
            <a:off x="179512" y="5394065"/>
            <a:ext cx="2592288" cy="1095668"/>
          </a:xfrm>
          <a:prstGeom prst="flowChartDecision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005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solidFill>
                  <a:schemeClr val="tx1"/>
                </a:solidFill>
              </a:rPr>
              <a:t>نمودار </a:t>
            </a:r>
            <a:r>
              <a:rPr lang="en-US" sz="2000" b="1" dirty="0" smtClean="0">
                <a:solidFill>
                  <a:schemeClr val="tx1"/>
                </a:solidFill>
              </a:rPr>
              <a:t>N=</a:t>
            </a:r>
            <a:r>
              <a:rPr lang="fa-IR" sz="2000" b="1" dirty="0" smtClean="0">
                <a:solidFill>
                  <a:schemeClr val="tx1"/>
                </a:solidFill>
              </a:rPr>
              <a:t>4</a:t>
            </a:r>
            <a:r>
              <a:rPr lang="en-US" sz="2000" b="1" dirty="0" smtClean="0">
                <a:solidFill>
                  <a:schemeClr val="tx1"/>
                </a:solidFill>
              </a:rPr>
              <a:t>,</a:t>
            </a:r>
            <a:r>
              <a:rPr lang="fa-IR" sz="2000" b="1" dirty="0" smtClean="0">
                <a:solidFill>
                  <a:schemeClr val="tx1"/>
                </a:solidFill>
              </a:rPr>
              <a:t>6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fa-IR" sz="2000" b="1" dirty="0" smtClean="0">
                <a:solidFill>
                  <a:schemeClr val="tx1"/>
                </a:solidFill>
              </a:rPr>
              <a:t>5</a:t>
            </a:r>
            <a:r>
              <a:rPr lang="en-US" sz="2000" b="1" dirty="0" smtClean="0">
                <a:solidFill>
                  <a:schemeClr val="tx1"/>
                </a:solidFill>
              </a:rPr>
              <a:t>0</a:t>
            </a:r>
            <a:r>
              <a:rPr lang="en-US" sz="2000" b="1" dirty="0">
                <a:solidFill>
                  <a:schemeClr val="tx1"/>
                </a:solidFill>
              </a:rPr>
              <a:t>%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Flowchart: Decision 16"/>
          <p:cNvSpPr/>
          <p:nvPr/>
        </p:nvSpPr>
        <p:spPr>
          <a:xfrm>
            <a:off x="191606" y="4009608"/>
            <a:ext cx="2592288" cy="1075576"/>
          </a:xfrm>
          <a:prstGeom prst="flowChartDecision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005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solidFill>
                  <a:schemeClr val="tx1"/>
                </a:solidFill>
              </a:rPr>
              <a:t>نمودار </a:t>
            </a:r>
            <a:r>
              <a:rPr lang="en-US" sz="2000" b="1" dirty="0" smtClean="0">
                <a:solidFill>
                  <a:schemeClr val="tx1"/>
                </a:solidFill>
              </a:rPr>
              <a:t>N=</a:t>
            </a:r>
            <a:r>
              <a:rPr lang="fa-IR" sz="2000" b="1" dirty="0" smtClean="0">
                <a:solidFill>
                  <a:schemeClr val="tx1"/>
                </a:solidFill>
              </a:rPr>
              <a:t>4</a:t>
            </a:r>
            <a:r>
              <a:rPr lang="en-US" sz="2000" b="1" dirty="0" smtClean="0">
                <a:solidFill>
                  <a:schemeClr val="tx1"/>
                </a:solidFill>
              </a:rPr>
              <a:t>,</a:t>
            </a:r>
            <a:r>
              <a:rPr lang="fa-IR" sz="2000" b="1" dirty="0" smtClean="0">
                <a:solidFill>
                  <a:schemeClr val="tx1"/>
                </a:solidFill>
              </a:rPr>
              <a:t>6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chemeClr val="tx1"/>
                </a:solidFill>
              </a:rPr>
              <a:t>90%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19" name="Straight Arrow Connector 18"/>
          <p:cNvCxnSpPr>
            <a:stCxn id="11" idx="2"/>
          </p:cNvCxnSpPr>
          <p:nvPr/>
        </p:nvCxnSpPr>
        <p:spPr>
          <a:xfrm>
            <a:off x="1475656" y="2203519"/>
            <a:ext cx="0" cy="36207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1487750" y="3654565"/>
            <a:ext cx="0" cy="32403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1487750" y="5103527"/>
            <a:ext cx="0" cy="32403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733341" y="1623638"/>
            <a:ext cx="576064" cy="0"/>
          </a:xfrm>
          <a:prstGeom prst="straightConnector1">
            <a:avLst/>
          </a:prstGeom>
          <a:ln w="381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483768" y="1017420"/>
            <a:ext cx="825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005C2A"/>
                </a:solidFill>
              </a:rPr>
              <a:t>بله</a:t>
            </a:r>
            <a:endParaRPr lang="en-US" b="1" dirty="0">
              <a:solidFill>
                <a:srgbClr val="005C2A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7165" y="2157347"/>
            <a:ext cx="825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C00000"/>
                </a:solidFill>
              </a:rPr>
              <a:t>نه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686" y="3594765"/>
            <a:ext cx="825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C00000"/>
                </a:solidFill>
              </a:rPr>
              <a:t>نه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5800" y="4965898"/>
            <a:ext cx="801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C00000"/>
                </a:solidFill>
              </a:rPr>
              <a:t>نه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21373" y="6000563"/>
            <a:ext cx="8886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 smtClean="0">
                <a:solidFill>
                  <a:srgbClr val="C00000"/>
                </a:solidFill>
              </a:rPr>
              <a:t>نه!</a:t>
            </a:r>
            <a:endParaRPr lang="en-US" sz="2400" b="1" dirty="0">
              <a:solidFill>
                <a:srgbClr val="C000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2771800" y="3098592"/>
            <a:ext cx="1872208" cy="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endCxn id="35" idx="2"/>
          </p:cNvCxnSpPr>
          <p:nvPr/>
        </p:nvCxnSpPr>
        <p:spPr>
          <a:xfrm flipV="1">
            <a:off x="4280079" y="2565592"/>
            <a:ext cx="0" cy="1981804"/>
          </a:xfrm>
          <a:prstGeom prst="straightConnector1">
            <a:avLst/>
          </a:prstGeom>
          <a:ln w="381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3334360" y="1053424"/>
            <a:ext cx="1891438" cy="15121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b="1" dirty="0"/>
              <a:t>راهکار</a:t>
            </a:r>
            <a:r>
              <a:rPr lang="fa-IR" sz="2000" dirty="0" smtClean="0"/>
              <a:t> </a:t>
            </a:r>
            <a:r>
              <a:rPr lang="en-US" b="1" dirty="0"/>
              <a:t>HI-</a:t>
            </a:r>
            <a:r>
              <a:rPr lang="en-US" b="1" dirty="0" err="1"/>
              <a:t>Ped</a:t>
            </a:r>
            <a:endParaRPr lang="en-US" b="1" dirty="0"/>
          </a:p>
          <a:p>
            <a:pPr algn="ctr">
              <a:lnSpc>
                <a:spcPct val="150000"/>
              </a:lnSpc>
            </a:pPr>
            <a:r>
              <a:rPr lang="fa-IR" b="1" dirty="0" smtClean="0"/>
              <a:t>را برگزینید</a:t>
            </a:r>
            <a:endParaRPr lang="en-US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2783894" y="4547396"/>
            <a:ext cx="1496185" cy="0"/>
          </a:xfrm>
          <a:prstGeom prst="line">
            <a:avLst/>
          </a:prstGeom>
          <a:ln w="38100">
            <a:solidFill>
              <a:srgbClr val="005C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4644008" y="2760503"/>
            <a:ext cx="1891438" cy="15121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b="1" dirty="0"/>
              <a:t>راهکار</a:t>
            </a:r>
            <a:r>
              <a:rPr lang="fa-IR" sz="2000" dirty="0" smtClean="0"/>
              <a:t> </a:t>
            </a:r>
            <a:r>
              <a:rPr lang="en-US" b="1" dirty="0" smtClean="0"/>
              <a:t>Mod-</a:t>
            </a:r>
            <a:r>
              <a:rPr lang="en-US" b="1" dirty="0" err="1" smtClean="0"/>
              <a:t>Ped</a:t>
            </a:r>
            <a:endParaRPr lang="en-US" b="1" dirty="0"/>
          </a:p>
          <a:p>
            <a:pPr algn="ctr">
              <a:lnSpc>
                <a:spcPct val="150000"/>
              </a:lnSpc>
            </a:pPr>
            <a:r>
              <a:rPr lang="fa-IR" b="1" dirty="0" smtClean="0"/>
              <a:t>را برگزینید</a:t>
            </a:r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6535446" y="4965899"/>
            <a:ext cx="1891438" cy="16074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b="1" dirty="0" smtClean="0"/>
              <a:t>راهکار</a:t>
            </a:r>
            <a:r>
              <a:rPr lang="fa-IR" sz="2000" dirty="0" smtClean="0"/>
              <a:t> </a:t>
            </a:r>
            <a:r>
              <a:rPr lang="en-US" b="1" dirty="0" smtClean="0"/>
              <a:t>Low-</a:t>
            </a:r>
            <a:r>
              <a:rPr lang="en-US" b="1" dirty="0" err="1" smtClean="0"/>
              <a:t>Ped</a:t>
            </a:r>
            <a:endParaRPr lang="en-US" b="1" dirty="0" smtClean="0"/>
          </a:p>
          <a:p>
            <a:pPr algn="ctr">
              <a:lnSpc>
                <a:spcPct val="150000"/>
              </a:lnSpc>
            </a:pPr>
            <a:r>
              <a:rPr lang="fa-IR" b="1" dirty="0" smtClean="0"/>
              <a:t>را برگزینید</a:t>
            </a:r>
            <a:endParaRPr lang="en-US" dirty="0"/>
          </a:p>
        </p:txBody>
      </p:sp>
      <p:cxnSp>
        <p:nvCxnSpPr>
          <p:cNvPr id="44" name="Straight Arrow Connector 43"/>
          <p:cNvCxnSpPr/>
          <p:nvPr/>
        </p:nvCxnSpPr>
        <p:spPr>
          <a:xfrm flipV="1">
            <a:off x="5505061" y="4272673"/>
            <a:ext cx="0" cy="1669226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2733341" y="5941899"/>
            <a:ext cx="277172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endCxn id="42" idx="1"/>
          </p:cNvCxnSpPr>
          <p:nvPr/>
        </p:nvCxnSpPr>
        <p:spPr>
          <a:xfrm flipV="1">
            <a:off x="1475656" y="5769628"/>
            <a:ext cx="5059790" cy="761758"/>
          </a:xfrm>
          <a:prstGeom prst="bentConnector3">
            <a:avLst>
              <a:gd name="adj1" fmla="val 90190"/>
            </a:avLst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896586" y="2664738"/>
            <a:ext cx="825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005C2A"/>
                </a:solidFill>
              </a:rPr>
              <a:t>بله</a:t>
            </a:r>
            <a:endParaRPr lang="en-US" b="1" dirty="0">
              <a:solidFill>
                <a:srgbClr val="005C2A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01385" y="3978601"/>
            <a:ext cx="825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005C2A"/>
                </a:solidFill>
              </a:rPr>
              <a:t>بله</a:t>
            </a:r>
            <a:endParaRPr lang="en-US" b="1" dirty="0">
              <a:solidFill>
                <a:srgbClr val="005C2A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294851" y="5355607"/>
            <a:ext cx="825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005C2A"/>
                </a:solidFill>
              </a:rPr>
              <a:t>بله</a:t>
            </a:r>
            <a:endParaRPr lang="en-US" b="1" dirty="0">
              <a:solidFill>
                <a:srgbClr val="005C2A"/>
              </a:solidFill>
            </a:endParaRPr>
          </a:p>
        </p:txBody>
      </p:sp>
      <p:sp>
        <p:nvSpPr>
          <p:cNvPr id="2" name="Smiley Face 1"/>
          <p:cNvSpPr/>
          <p:nvPr/>
        </p:nvSpPr>
        <p:spPr>
          <a:xfrm>
            <a:off x="4543876" y="1078636"/>
            <a:ext cx="1244482" cy="1208758"/>
          </a:xfrm>
          <a:prstGeom prst="smileyFace">
            <a:avLst/>
          </a:prstGeom>
          <a:solidFill>
            <a:srgbClr val="4FFFB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Smiley Face 31"/>
          <p:cNvSpPr/>
          <p:nvPr/>
        </p:nvSpPr>
        <p:spPr>
          <a:xfrm>
            <a:off x="5913205" y="2580562"/>
            <a:ext cx="1244482" cy="1208758"/>
          </a:xfrm>
          <a:custGeom>
            <a:avLst/>
            <a:gdLst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358077 w 1244482"/>
              <a:gd name="connsiteY0" fmla="*/ 423625 h 1208758"/>
              <a:gd name="connsiteX1" fmla="*/ 422894 w 1244482"/>
              <a:gd name="connsiteY1" fmla="*/ 360669 h 1208758"/>
              <a:gd name="connsiteX2" fmla="*/ 487711 w 1244482"/>
              <a:gd name="connsiteY2" fmla="*/ 423625 h 1208758"/>
              <a:gd name="connsiteX3" fmla="*/ 422894 w 1244482"/>
              <a:gd name="connsiteY3" fmla="*/ 486581 h 1208758"/>
              <a:gd name="connsiteX4" fmla="*/ 358077 w 1244482"/>
              <a:gd name="connsiteY4" fmla="*/ 423625 h 1208758"/>
              <a:gd name="connsiteX5" fmla="*/ 756772 w 1244482"/>
              <a:gd name="connsiteY5" fmla="*/ 423625 h 1208758"/>
              <a:gd name="connsiteX6" fmla="*/ 821589 w 1244482"/>
              <a:gd name="connsiteY6" fmla="*/ 360669 h 1208758"/>
              <a:gd name="connsiteX7" fmla="*/ 886406 w 1244482"/>
              <a:gd name="connsiteY7" fmla="*/ 423625 h 1208758"/>
              <a:gd name="connsiteX8" fmla="*/ 821589 w 1244482"/>
              <a:gd name="connsiteY8" fmla="*/ 486581 h 1208758"/>
              <a:gd name="connsiteX9" fmla="*/ 756772 w 1244482"/>
              <a:gd name="connsiteY9" fmla="*/ 423625 h 1208758"/>
              <a:gd name="connsiteX0" fmla="*/ 284982 w 1244482"/>
              <a:gd name="connsiteY0" fmla="*/ 913112 h 1208758"/>
              <a:gd name="connsiteX1" fmla="*/ 958712 w 1244482"/>
              <a:gd name="connsiteY1" fmla="*/ 913112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358077 w 1244482"/>
              <a:gd name="connsiteY0" fmla="*/ 423625 h 1208758"/>
              <a:gd name="connsiteX1" fmla="*/ 422894 w 1244482"/>
              <a:gd name="connsiteY1" fmla="*/ 360669 h 1208758"/>
              <a:gd name="connsiteX2" fmla="*/ 487711 w 1244482"/>
              <a:gd name="connsiteY2" fmla="*/ 423625 h 1208758"/>
              <a:gd name="connsiteX3" fmla="*/ 422894 w 1244482"/>
              <a:gd name="connsiteY3" fmla="*/ 486581 h 1208758"/>
              <a:gd name="connsiteX4" fmla="*/ 358077 w 1244482"/>
              <a:gd name="connsiteY4" fmla="*/ 423625 h 1208758"/>
              <a:gd name="connsiteX5" fmla="*/ 756772 w 1244482"/>
              <a:gd name="connsiteY5" fmla="*/ 423625 h 1208758"/>
              <a:gd name="connsiteX6" fmla="*/ 821589 w 1244482"/>
              <a:gd name="connsiteY6" fmla="*/ 360669 h 1208758"/>
              <a:gd name="connsiteX7" fmla="*/ 886406 w 1244482"/>
              <a:gd name="connsiteY7" fmla="*/ 423625 h 1208758"/>
              <a:gd name="connsiteX8" fmla="*/ 821589 w 1244482"/>
              <a:gd name="connsiteY8" fmla="*/ 486581 h 1208758"/>
              <a:gd name="connsiteX9" fmla="*/ 756772 w 1244482"/>
              <a:gd name="connsiteY9" fmla="*/ 423625 h 1208758"/>
              <a:gd name="connsiteX0" fmla="*/ 284982 w 1244482"/>
              <a:gd name="connsiteY0" fmla="*/ 913112 h 1208758"/>
              <a:gd name="connsiteX1" fmla="*/ 936135 w 1244482"/>
              <a:gd name="connsiteY1" fmla="*/ 913112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358077 w 1244482"/>
              <a:gd name="connsiteY0" fmla="*/ 423625 h 1208758"/>
              <a:gd name="connsiteX1" fmla="*/ 422894 w 1244482"/>
              <a:gd name="connsiteY1" fmla="*/ 360669 h 1208758"/>
              <a:gd name="connsiteX2" fmla="*/ 487711 w 1244482"/>
              <a:gd name="connsiteY2" fmla="*/ 423625 h 1208758"/>
              <a:gd name="connsiteX3" fmla="*/ 422894 w 1244482"/>
              <a:gd name="connsiteY3" fmla="*/ 486581 h 1208758"/>
              <a:gd name="connsiteX4" fmla="*/ 358077 w 1244482"/>
              <a:gd name="connsiteY4" fmla="*/ 423625 h 1208758"/>
              <a:gd name="connsiteX5" fmla="*/ 756772 w 1244482"/>
              <a:gd name="connsiteY5" fmla="*/ 423625 h 1208758"/>
              <a:gd name="connsiteX6" fmla="*/ 821589 w 1244482"/>
              <a:gd name="connsiteY6" fmla="*/ 360669 h 1208758"/>
              <a:gd name="connsiteX7" fmla="*/ 886406 w 1244482"/>
              <a:gd name="connsiteY7" fmla="*/ 423625 h 1208758"/>
              <a:gd name="connsiteX8" fmla="*/ 821589 w 1244482"/>
              <a:gd name="connsiteY8" fmla="*/ 486581 h 1208758"/>
              <a:gd name="connsiteX9" fmla="*/ 756772 w 1244482"/>
              <a:gd name="connsiteY9" fmla="*/ 423625 h 1208758"/>
              <a:gd name="connsiteX0" fmla="*/ 284982 w 1244482"/>
              <a:gd name="connsiteY0" fmla="*/ 913112 h 1208758"/>
              <a:gd name="connsiteX1" fmla="*/ 936135 w 1244482"/>
              <a:gd name="connsiteY1" fmla="*/ 913112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358077 w 1244482"/>
              <a:gd name="connsiteY0" fmla="*/ 423625 h 1208758"/>
              <a:gd name="connsiteX1" fmla="*/ 422894 w 1244482"/>
              <a:gd name="connsiteY1" fmla="*/ 360669 h 1208758"/>
              <a:gd name="connsiteX2" fmla="*/ 487711 w 1244482"/>
              <a:gd name="connsiteY2" fmla="*/ 423625 h 1208758"/>
              <a:gd name="connsiteX3" fmla="*/ 422894 w 1244482"/>
              <a:gd name="connsiteY3" fmla="*/ 486581 h 1208758"/>
              <a:gd name="connsiteX4" fmla="*/ 358077 w 1244482"/>
              <a:gd name="connsiteY4" fmla="*/ 423625 h 1208758"/>
              <a:gd name="connsiteX5" fmla="*/ 756772 w 1244482"/>
              <a:gd name="connsiteY5" fmla="*/ 423625 h 1208758"/>
              <a:gd name="connsiteX6" fmla="*/ 821589 w 1244482"/>
              <a:gd name="connsiteY6" fmla="*/ 360669 h 1208758"/>
              <a:gd name="connsiteX7" fmla="*/ 886406 w 1244482"/>
              <a:gd name="connsiteY7" fmla="*/ 423625 h 1208758"/>
              <a:gd name="connsiteX8" fmla="*/ 821589 w 1244482"/>
              <a:gd name="connsiteY8" fmla="*/ 486581 h 1208758"/>
              <a:gd name="connsiteX9" fmla="*/ 756772 w 1244482"/>
              <a:gd name="connsiteY9" fmla="*/ 423625 h 1208758"/>
              <a:gd name="connsiteX0" fmla="*/ 284982 w 1244482"/>
              <a:gd name="connsiteY0" fmla="*/ 913112 h 1208758"/>
              <a:gd name="connsiteX1" fmla="*/ 936135 w 1244482"/>
              <a:gd name="connsiteY1" fmla="*/ 913112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358077 w 1244482"/>
              <a:gd name="connsiteY0" fmla="*/ 423625 h 1208758"/>
              <a:gd name="connsiteX1" fmla="*/ 422894 w 1244482"/>
              <a:gd name="connsiteY1" fmla="*/ 360669 h 1208758"/>
              <a:gd name="connsiteX2" fmla="*/ 487711 w 1244482"/>
              <a:gd name="connsiteY2" fmla="*/ 423625 h 1208758"/>
              <a:gd name="connsiteX3" fmla="*/ 422894 w 1244482"/>
              <a:gd name="connsiteY3" fmla="*/ 486581 h 1208758"/>
              <a:gd name="connsiteX4" fmla="*/ 358077 w 1244482"/>
              <a:gd name="connsiteY4" fmla="*/ 423625 h 1208758"/>
              <a:gd name="connsiteX5" fmla="*/ 756772 w 1244482"/>
              <a:gd name="connsiteY5" fmla="*/ 423625 h 1208758"/>
              <a:gd name="connsiteX6" fmla="*/ 821589 w 1244482"/>
              <a:gd name="connsiteY6" fmla="*/ 360669 h 1208758"/>
              <a:gd name="connsiteX7" fmla="*/ 886406 w 1244482"/>
              <a:gd name="connsiteY7" fmla="*/ 423625 h 1208758"/>
              <a:gd name="connsiteX8" fmla="*/ 821589 w 1244482"/>
              <a:gd name="connsiteY8" fmla="*/ 486581 h 1208758"/>
              <a:gd name="connsiteX9" fmla="*/ 756772 w 1244482"/>
              <a:gd name="connsiteY9" fmla="*/ 423625 h 1208758"/>
              <a:gd name="connsiteX0" fmla="*/ 341426 w 1244482"/>
              <a:gd name="connsiteY0" fmla="*/ 924400 h 1208758"/>
              <a:gd name="connsiteX1" fmla="*/ 936135 w 1244482"/>
              <a:gd name="connsiteY1" fmla="*/ 913112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358077 w 1244482"/>
              <a:gd name="connsiteY0" fmla="*/ 423625 h 1208758"/>
              <a:gd name="connsiteX1" fmla="*/ 422894 w 1244482"/>
              <a:gd name="connsiteY1" fmla="*/ 360669 h 1208758"/>
              <a:gd name="connsiteX2" fmla="*/ 487711 w 1244482"/>
              <a:gd name="connsiteY2" fmla="*/ 423625 h 1208758"/>
              <a:gd name="connsiteX3" fmla="*/ 422894 w 1244482"/>
              <a:gd name="connsiteY3" fmla="*/ 486581 h 1208758"/>
              <a:gd name="connsiteX4" fmla="*/ 358077 w 1244482"/>
              <a:gd name="connsiteY4" fmla="*/ 423625 h 1208758"/>
              <a:gd name="connsiteX5" fmla="*/ 756772 w 1244482"/>
              <a:gd name="connsiteY5" fmla="*/ 423625 h 1208758"/>
              <a:gd name="connsiteX6" fmla="*/ 821589 w 1244482"/>
              <a:gd name="connsiteY6" fmla="*/ 360669 h 1208758"/>
              <a:gd name="connsiteX7" fmla="*/ 886406 w 1244482"/>
              <a:gd name="connsiteY7" fmla="*/ 423625 h 1208758"/>
              <a:gd name="connsiteX8" fmla="*/ 821589 w 1244482"/>
              <a:gd name="connsiteY8" fmla="*/ 486581 h 1208758"/>
              <a:gd name="connsiteX9" fmla="*/ 756772 w 1244482"/>
              <a:gd name="connsiteY9" fmla="*/ 423625 h 1208758"/>
              <a:gd name="connsiteX0" fmla="*/ 341426 w 1244482"/>
              <a:gd name="connsiteY0" fmla="*/ 924400 h 1208758"/>
              <a:gd name="connsiteX1" fmla="*/ 936135 w 1244482"/>
              <a:gd name="connsiteY1" fmla="*/ 913112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4482" h="1208758" stroke="0" extrusionOk="0">
                <a:moveTo>
                  <a:pt x="0" y="604379"/>
                </a:moveTo>
                <a:cubicBezTo>
                  <a:pt x="0" y="270590"/>
                  <a:pt x="278587" y="0"/>
                  <a:pt x="622241" y="0"/>
                </a:cubicBezTo>
                <a:cubicBezTo>
                  <a:pt x="965895" y="0"/>
                  <a:pt x="1244482" y="270590"/>
                  <a:pt x="1244482" y="604379"/>
                </a:cubicBezTo>
                <a:cubicBezTo>
                  <a:pt x="1244482" y="938168"/>
                  <a:pt x="965895" y="1208758"/>
                  <a:pt x="622241" y="1208758"/>
                </a:cubicBezTo>
                <a:cubicBezTo>
                  <a:pt x="278587" y="1208758"/>
                  <a:pt x="0" y="938168"/>
                  <a:pt x="0" y="604379"/>
                </a:cubicBezTo>
                <a:close/>
              </a:path>
              <a:path w="1244482" h="1208758" fill="darkenLess" extrusionOk="0">
                <a:moveTo>
                  <a:pt x="358077" y="423625"/>
                </a:moveTo>
                <a:cubicBezTo>
                  <a:pt x="358077" y="388855"/>
                  <a:pt x="387097" y="360669"/>
                  <a:pt x="422894" y="360669"/>
                </a:cubicBezTo>
                <a:cubicBezTo>
                  <a:pt x="458691" y="360669"/>
                  <a:pt x="487711" y="388855"/>
                  <a:pt x="487711" y="423625"/>
                </a:cubicBezTo>
                <a:cubicBezTo>
                  <a:pt x="487711" y="458395"/>
                  <a:pt x="458691" y="486581"/>
                  <a:pt x="422894" y="486581"/>
                </a:cubicBezTo>
                <a:cubicBezTo>
                  <a:pt x="387097" y="486581"/>
                  <a:pt x="358077" y="458395"/>
                  <a:pt x="358077" y="423625"/>
                </a:cubicBezTo>
                <a:moveTo>
                  <a:pt x="756772" y="423625"/>
                </a:moveTo>
                <a:cubicBezTo>
                  <a:pt x="756772" y="388855"/>
                  <a:pt x="785792" y="360669"/>
                  <a:pt x="821589" y="360669"/>
                </a:cubicBezTo>
                <a:cubicBezTo>
                  <a:pt x="857386" y="360669"/>
                  <a:pt x="886406" y="388855"/>
                  <a:pt x="886406" y="423625"/>
                </a:cubicBezTo>
                <a:cubicBezTo>
                  <a:pt x="886406" y="458395"/>
                  <a:pt x="857386" y="486581"/>
                  <a:pt x="821589" y="486581"/>
                </a:cubicBezTo>
                <a:cubicBezTo>
                  <a:pt x="785792" y="486581"/>
                  <a:pt x="756772" y="458395"/>
                  <a:pt x="756772" y="423625"/>
                </a:cubicBezTo>
              </a:path>
              <a:path w="1244482" h="1208758" fill="none" extrusionOk="0">
                <a:moveTo>
                  <a:pt x="341426" y="924400"/>
                </a:moveTo>
                <a:cubicBezTo>
                  <a:pt x="306621" y="931380"/>
                  <a:pt x="305421" y="908804"/>
                  <a:pt x="936135" y="913112"/>
                </a:cubicBezTo>
              </a:path>
              <a:path w="1244482" h="1208758" fill="none">
                <a:moveTo>
                  <a:pt x="0" y="604379"/>
                </a:moveTo>
                <a:cubicBezTo>
                  <a:pt x="0" y="270590"/>
                  <a:pt x="278587" y="0"/>
                  <a:pt x="622241" y="0"/>
                </a:cubicBezTo>
                <a:cubicBezTo>
                  <a:pt x="965895" y="0"/>
                  <a:pt x="1244482" y="270590"/>
                  <a:pt x="1244482" y="604379"/>
                </a:cubicBezTo>
                <a:cubicBezTo>
                  <a:pt x="1244482" y="938168"/>
                  <a:pt x="965895" y="1208758"/>
                  <a:pt x="622241" y="1208758"/>
                </a:cubicBezTo>
                <a:cubicBezTo>
                  <a:pt x="278587" y="1208758"/>
                  <a:pt x="0" y="938168"/>
                  <a:pt x="0" y="604379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Smiley Face 33"/>
          <p:cNvSpPr/>
          <p:nvPr/>
        </p:nvSpPr>
        <p:spPr>
          <a:xfrm>
            <a:off x="7552495" y="4444357"/>
            <a:ext cx="1244482" cy="1208758"/>
          </a:xfrm>
          <a:prstGeom prst="smileyFace">
            <a:avLst>
              <a:gd name="adj" fmla="val -4653"/>
            </a:avLst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82369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/>
      <p:bldP spid="35" grpId="0" animBg="1"/>
      <p:bldP spid="41" grpId="0" animBg="1"/>
      <p:bldP spid="42" grpId="0" animBg="1"/>
      <p:bldP spid="53" grpId="0"/>
      <p:bldP spid="54" grpId="0"/>
      <p:bldP spid="55" grpId="0"/>
      <p:bldP spid="2" grpId="0" animBg="1"/>
      <p:bldP spid="32" grpId="0" animBg="1"/>
      <p:bldP spid="3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648072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 rtl="1"/>
            <a:r>
              <a:rPr lang="fa-IR" dirty="0" smtClean="0"/>
              <a:t>راهکار پایش کیفیت سنجش </a:t>
            </a:r>
            <a:r>
              <a:rPr lang="en-US" dirty="0" smtClean="0"/>
              <a:t>(AQCS)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139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71053" y="1217162"/>
            <a:ext cx="1891438" cy="9361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b="1" dirty="0" smtClean="0"/>
              <a:t>Hi-</a:t>
            </a:r>
            <a:r>
              <a:rPr lang="en-US" b="1" dirty="0" err="1" smtClean="0"/>
              <a:t>Ped</a:t>
            </a:r>
            <a:r>
              <a:rPr lang="en-US" b="1" dirty="0" smtClean="0"/>
              <a:t> </a:t>
            </a:r>
          </a:p>
          <a:p>
            <a:pPr algn="ctr" rtl="1">
              <a:lnSpc>
                <a:spcPct val="150000"/>
              </a:lnSpc>
            </a:pPr>
            <a:r>
              <a:rPr lang="en-US" b="1" dirty="0" smtClean="0"/>
              <a:t>90%</a:t>
            </a:r>
          </a:p>
        </p:txBody>
      </p:sp>
      <p:sp>
        <p:nvSpPr>
          <p:cNvPr id="10" name="Rectangle 9"/>
          <p:cNvSpPr/>
          <p:nvPr/>
        </p:nvSpPr>
        <p:spPr>
          <a:xfrm>
            <a:off x="3342592" y="1187851"/>
            <a:ext cx="1891438" cy="9361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b="1" dirty="0" smtClean="0"/>
              <a:t>Mod-</a:t>
            </a:r>
            <a:r>
              <a:rPr lang="en-US" b="1" dirty="0" err="1" smtClean="0"/>
              <a:t>Ped</a:t>
            </a:r>
            <a:r>
              <a:rPr lang="en-US" b="1" dirty="0" smtClean="0"/>
              <a:t> </a:t>
            </a:r>
          </a:p>
          <a:p>
            <a:pPr algn="ctr" rtl="1">
              <a:lnSpc>
                <a:spcPct val="150000"/>
              </a:lnSpc>
            </a:pPr>
            <a:r>
              <a:rPr lang="en-US" b="1" dirty="0" smtClean="0"/>
              <a:t>50%</a:t>
            </a:r>
          </a:p>
        </p:txBody>
      </p:sp>
      <p:cxnSp>
        <p:nvCxnSpPr>
          <p:cNvPr id="13" name="Straight Arrow Connector 12"/>
          <p:cNvCxnSpPr>
            <a:stCxn id="9" idx="2"/>
          </p:cNvCxnSpPr>
          <p:nvPr/>
        </p:nvCxnSpPr>
        <p:spPr>
          <a:xfrm>
            <a:off x="1316772" y="2153266"/>
            <a:ext cx="0" cy="360039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15069" y="2513305"/>
            <a:ext cx="1584176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/>
              <a:t>هزینه‌های </a:t>
            </a:r>
            <a:r>
              <a:rPr lang="fa-IR" b="1" dirty="0" smtClean="0"/>
              <a:t>پایش کیفیت آماری حداقل کنید </a:t>
            </a:r>
            <a:endParaRPr lang="en-US" b="1" dirty="0"/>
          </a:p>
        </p:txBody>
      </p:sp>
      <p:sp>
        <p:nvSpPr>
          <p:cNvPr id="15" name="Rectangle 14"/>
          <p:cNvSpPr/>
          <p:nvPr/>
        </p:nvSpPr>
        <p:spPr>
          <a:xfrm>
            <a:off x="524684" y="3603106"/>
            <a:ext cx="1584176" cy="8554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/>
              <a:t>هزینه‌های پ ک </a:t>
            </a:r>
            <a:r>
              <a:rPr lang="fa-IR" b="1" dirty="0" smtClean="0"/>
              <a:t>غیرآماری </a:t>
            </a:r>
            <a:r>
              <a:rPr lang="fa-IR" b="1" dirty="0"/>
              <a:t>حداقل کنید</a:t>
            </a:r>
            <a:endParaRPr lang="en-US" b="1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316772" y="3268471"/>
            <a:ext cx="0" cy="360039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297926" y="2123955"/>
            <a:ext cx="0" cy="360039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3496223" y="2483994"/>
            <a:ext cx="1584176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/>
              <a:t>هزینه‌های پ ک </a:t>
            </a:r>
            <a:r>
              <a:rPr lang="fa-IR" b="1" dirty="0" smtClean="0"/>
              <a:t>آماری </a:t>
            </a:r>
            <a:r>
              <a:rPr lang="fa-IR" b="1" dirty="0" smtClean="0">
                <a:solidFill>
                  <a:srgbClr val="FF0000"/>
                </a:solidFill>
              </a:rPr>
              <a:t>حداکثر</a:t>
            </a:r>
            <a:r>
              <a:rPr lang="fa-IR" b="1" dirty="0" smtClean="0"/>
              <a:t> کنید </a:t>
            </a:r>
            <a:endParaRPr lang="en-US" b="1" dirty="0"/>
          </a:p>
        </p:txBody>
      </p:sp>
      <p:sp>
        <p:nvSpPr>
          <p:cNvPr id="22" name="Rectangle 21"/>
          <p:cNvSpPr/>
          <p:nvPr/>
        </p:nvSpPr>
        <p:spPr>
          <a:xfrm>
            <a:off x="3393435" y="3020747"/>
            <a:ext cx="1584176" cy="8554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/>
              <a:t>هزینه‌های پ ک </a:t>
            </a:r>
            <a:r>
              <a:rPr lang="fa-IR" b="1" dirty="0" smtClean="0"/>
              <a:t>غیرآماری </a:t>
            </a:r>
            <a:r>
              <a:rPr lang="fa-IR" b="1" dirty="0" smtClean="0">
                <a:solidFill>
                  <a:srgbClr val="FF0000"/>
                </a:solidFill>
              </a:rPr>
              <a:t>حداکثر</a:t>
            </a:r>
            <a:r>
              <a:rPr lang="fa-IR" b="1" dirty="0" smtClean="0"/>
              <a:t> </a:t>
            </a:r>
            <a:r>
              <a:rPr lang="fa-IR" b="1" dirty="0"/>
              <a:t>کنید</a:t>
            </a:r>
            <a:endParaRPr lang="en-US" b="1" dirty="0"/>
          </a:p>
        </p:txBody>
      </p:sp>
      <p:sp>
        <p:nvSpPr>
          <p:cNvPr id="25" name="Rectangle 24"/>
          <p:cNvSpPr/>
          <p:nvPr/>
        </p:nvSpPr>
        <p:spPr>
          <a:xfrm>
            <a:off x="3494756" y="4647882"/>
            <a:ext cx="1584176" cy="8554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 smtClean="0"/>
              <a:t>کارکرد روش را </a:t>
            </a:r>
            <a:r>
              <a:rPr lang="fa-IR" b="1" dirty="0" smtClean="0">
                <a:solidFill>
                  <a:srgbClr val="FF0000"/>
                </a:solidFill>
              </a:rPr>
              <a:t>بهبود</a:t>
            </a:r>
            <a:r>
              <a:rPr lang="fa-IR" b="1" dirty="0" smtClean="0"/>
              <a:t> دهید</a:t>
            </a:r>
            <a:endParaRPr lang="en-US" b="1" dirty="0"/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4277229" y="3864528"/>
            <a:ext cx="9615" cy="762601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5832697" y="3546779"/>
            <a:ext cx="2629697" cy="8554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/>
              <a:t>پ ک </a:t>
            </a:r>
            <a:r>
              <a:rPr lang="fa-IR" b="1" dirty="0" smtClean="0"/>
              <a:t>را </a:t>
            </a:r>
            <a:r>
              <a:rPr lang="fa-IR" b="1" dirty="0"/>
              <a:t>با توجه به پایداری روش مطلوب کنید</a:t>
            </a:r>
            <a:endParaRPr lang="en-US" b="1" dirty="0"/>
          </a:p>
        </p:txBody>
      </p:sp>
      <p:sp>
        <p:nvSpPr>
          <p:cNvPr id="32" name="Rectangle 31"/>
          <p:cNvSpPr/>
          <p:nvPr/>
        </p:nvSpPr>
        <p:spPr>
          <a:xfrm>
            <a:off x="5741963" y="4245829"/>
            <a:ext cx="2643700" cy="71614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 smtClean="0"/>
              <a:t>کاربر </a:t>
            </a:r>
            <a:r>
              <a:rPr lang="fa-IR" b="1" dirty="0" smtClean="0">
                <a:solidFill>
                  <a:srgbClr val="FF0000"/>
                </a:solidFill>
              </a:rPr>
              <a:t>مناسب</a:t>
            </a:r>
            <a:r>
              <a:rPr lang="fa-IR" b="1" dirty="0" smtClean="0"/>
              <a:t> بگمارید</a:t>
            </a:r>
            <a:endParaRPr lang="en-US" b="1" dirty="0"/>
          </a:p>
        </p:txBody>
      </p:sp>
      <p:sp>
        <p:nvSpPr>
          <p:cNvPr id="33" name="Rectangle 32"/>
          <p:cNvSpPr/>
          <p:nvPr/>
        </p:nvSpPr>
        <p:spPr>
          <a:xfrm>
            <a:off x="5665233" y="4735396"/>
            <a:ext cx="2509504" cy="8554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/>
              <a:t>پ </a:t>
            </a:r>
            <a:r>
              <a:rPr lang="fa-IR" b="1" dirty="0" smtClean="0"/>
              <a:t>ک با داده‌های </a:t>
            </a:r>
            <a:r>
              <a:rPr lang="fa-IR" b="1" dirty="0"/>
              <a:t>بیماران را بیفزایید </a:t>
            </a:r>
            <a:endParaRPr lang="en-US" b="1" dirty="0"/>
          </a:p>
        </p:txBody>
      </p:sp>
      <p:sp>
        <p:nvSpPr>
          <p:cNvPr id="35" name="Rectangle 34"/>
          <p:cNvSpPr/>
          <p:nvPr/>
        </p:nvSpPr>
        <p:spPr>
          <a:xfrm>
            <a:off x="6441341" y="2413873"/>
            <a:ext cx="1584176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/>
              <a:t>هزینه‌های پ ک </a:t>
            </a:r>
            <a:r>
              <a:rPr lang="fa-IR" b="1" dirty="0" smtClean="0"/>
              <a:t>آماری حداکثر کنید </a:t>
            </a:r>
            <a:endParaRPr lang="en-US" b="1" dirty="0"/>
          </a:p>
        </p:txBody>
      </p:sp>
      <p:sp>
        <p:nvSpPr>
          <p:cNvPr id="34" name="Rectangle 33"/>
          <p:cNvSpPr/>
          <p:nvPr/>
        </p:nvSpPr>
        <p:spPr>
          <a:xfrm>
            <a:off x="6283298" y="1124744"/>
            <a:ext cx="1891438" cy="9361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b="1" dirty="0" smtClean="0"/>
              <a:t>Low-</a:t>
            </a:r>
            <a:r>
              <a:rPr lang="en-US" b="1" dirty="0" err="1" smtClean="0"/>
              <a:t>Ped</a:t>
            </a:r>
            <a:r>
              <a:rPr lang="en-US" b="1" dirty="0" smtClean="0"/>
              <a:t> </a:t>
            </a:r>
          </a:p>
          <a:p>
            <a:pPr algn="ctr" rtl="1">
              <a:lnSpc>
                <a:spcPct val="150000"/>
              </a:lnSpc>
            </a:pPr>
            <a:r>
              <a:rPr lang="en-US" b="1" dirty="0" smtClean="0"/>
              <a:t>&lt;50%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7198271" y="2060848"/>
            <a:ext cx="0" cy="360039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6520757" y="2516191"/>
            <a:ext cx="1584176" cy="8554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/>
              <a:t>هزینه‌های پ ک </a:t>
            </a:r>
            <a:r>
              <a:rPr lang="fa-IR" b="1" dirty="0" smtClean="0"/>
              <a:t>غیرآماری </a:t>
            </a:r>
            <a:r>
              <a:rPr lang="fa-IR" b="1" dirty="0"/>
              <a:t>حداکثر کنید</a:t>
            </a:r>
            <a:endParaRPr lang="en-US" b="1" dirty="0"/>
          </a:p>
        </p:txBody>
      </p:sp>
      <p:sp>
        <p:nvSpPr>
          <p:cNvPr id="43" name="Rectangle 42"/>
          <p:cNvSpPr/>
          <p:nvPr/>
        </p:nvSpPr>
        <p:spPr>
          <a:xfrm>
            <a:off x="6513085" y="2680606"/>
            <a:ext cx="1584176" cy="8554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 smtClean="0"/>
              <a:t>کارکرد روش را بهبود دهید</a:t>
            </a:r>
            <a:endParaRPr lang="en-US" b="1" dirty="0"/>
          </a:p>
        </p:txBody>
      </p:sp>
      <p:sp>
        <p:nvSpPr>
          <p:cNvPr id="58" name="Rounded Rectangle 57"/>
          <p:cNvSpPr/>
          <p:nvPr/>
        </p:nvSpPr>
        <p:spPr>
          <a:xfrm>
            <a:off x="152400" y="6309319"/>
            <a:ext cx="8839200" cy="476939"/>
          </a:xfrm>
          <a:prstGeom prst="roundRect">
            <a:avLst/>
          </a:prstGeom>
          <a:solidFill>
            <a:srgbClr val="D4ECBA"/>
          </a:solidFill>
          <a:ln>
            <a:solidFill>
              <a:srgbClr val="FF000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rgbClr val="002060"/>
                </a:solidFill>
              </a:rPr>
              <a:t>مستند کردن سامانه‌ی </a:t>
            </a:r>
            <a:r>
              <a:rPr lang="fa-IR" sz="3200" b="1" dirty="0">
                <a:solidFill>
                  <a:srgbClr val="002060"/>
                </a:solidFill>
              </a:rPr>
              <a:t>پایش کیفیت </a:t>
            </a:r>
            <a:r>
              <a:rPr lang="fa-IR" sz="3200" b="1" dirty="0" smtClean="0">
                <a:solidFill>
                  <a:srgbClr val="002060"/>
                </a:solidFill>
              </a:rPr>
              <a:t>کل: نوشتن </a:t>
            </a:r>
            <a:r>
              <a:rPr lang="fa-IR" sz="3200" b="1" dirty="0" smtClean="0">
                <a:solidFill>
                  <a:srgbClr val="FF0000"/>
                </a:solidFill>
              </a:rPr>
              <a:t>برنامه‌ی پ ک</a:t>
            </a:r>
            <a:endParaRPr lang="en-US" sz="3200" b="1" dirty="0">
              <a:solidFill>
                <a:srgbClr val="FF0000"/>
              </a:solidFill>
            </a:endParaRPr>
          </a:p>
        </p:txBody>
      </p:sp>
      <p:cxnSp>
        <p:nvCxnSpPr>
          <p:cNvPr id="59" name="Straight Arrow Connector 58"/>
          <p:cNvCxnSpPr>
            <a:stCxn id="15" idx="2"/>
          </p:cNvCxnSpPr>
          <p:nvPr/>
        </p:nvCxnSpPr>
        <p:spPr>
          <a:xfrm>
            <a:off x="1316772" y="4458592"/>
            <a:ext cx="0" cy="1850727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25" idx="2"/>
          </p:cNvCxnSpPr>
          <p:nvPr/>
        </p:nvCxnSpPr>
        <p:spPr>
          <a:xfrm>
            <a:off x="4286844" y="5503368"/>
            <a:ext cx="11082" cy="77664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7086600" y="5590882"/>
            <a:ext cx="8067" cy="68912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Smiley Face 31"/>
          <p:cNvSpPr/>
          <p:nvPr/>
        </p:nvSpPr>
        <p:spPr>
          <a:xfrm>
            <a:off x="3591590" y="4265299"/>
            <a:ext cx="1244482" cy="1208758"/>
          </a:xfrm>
          <a:custGeom>
            <a:avLst/>
            <a:gdLst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358077 w 1244482"/>
              <a:gd name="connsiteY0" fmla="*/ 423625 h 1208758"/>
              <a:gd name="connsiteX1" fmla="*/ 422894 w 1244482"/>
              <a:gd name="connsiteY1" fmla="*/ 360669 h 1208758"/>
              <a:gd name="connsiteX2" fmla="*/ 487711 w 1244482"/>
              <a:gd name="connsiteY2" fmla="*/ 423625 h 1208758"/>
              <a:gd name="connsiteX3" fmla="*/ 422894 w 1244482"/>
              <a:gd name="connsiteY3" fmla="*/ 486581 h 1208758"/>
              <a:gd name="connsiteX4" fmla="*/ 358077 w 1244482"/>
              <a:gd name="connsiteY4" fmla="*/ 423625 h 1208758"/>
              <a:gd name="connsiteX5" fmla="*/ 756772 w 1244482"/>
              <a:gd name="connsiteY5" fmla="*/ 423625 h 1208758"/>
              <a:gd name="connsiteX6" fmla="*/ 821589 w 1244482"/>
              <a:gd name="connsiteY6" fmla="*/ 360669 h 1208758"/>
              <a:gd name="connsiteX7" fmla="*/ 886406 w 1244482"/>
              <a:gd name="connsiteY7" fmla="*/ 423625 h 1208758"/>
              <a:gd name="connsiteX8" fmla="*/ 821589 w 1244482"/>
              <a:gd name="connsiteY8" fmla="*/ 486581 h 1208758"/>
              <a:gd name="connsiteX9" fmla="*/ 756772 w 1244482"/>
              <a:gd name="connsiteY9" fmla="*/ 423625 h 1208758"/>
              <a:gd name="connsiteX0" fmla="*/ 284982 w 1244482"/>
              <a:gd name="connsiteY0" fmla="*/ 913112 h 1208758"/>
              <a:gd name="connsiteX1" fmla="*/ 958712 w 1244482"/>
              <a:gd name="connsiteY1" fmla="*/ 913112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358077 w 1244482"/>
              <a:gd name="connsiteY0" fmla="*/ 423625 h 1208758"/>
              <a:gd name="connsiteX1" fmla="*/ 422894 w 1244482"/>
              <a:gd name="connsiteY1" fmla="*/ 360669 h 1208758"/>
              <a:gd name="connsiteX2" fmla="*/ 487711 w 1244482"/>
              <a:gd name="connsiteY2" fmla="*/ 423625 h 1208758"/>
              <a:gd name="connsiteX3" fmla="*/ 422894 w 1244482"/>
              <a:gd name="connsiteY3" fmla="*/ 486581 h 1208758"/>
              <a:gd name="connsiteX4" fmla="*/ 358077 w 1244482"/>
              <a:gd name="connsiteY4" fmla="*/ 423625 h 1208758"/>
              <a:gd name="connsiteX5" fmla="*/ 756772 w 1244482"/>
              <a:gd name="connsiteY5" fmla="*/ 423625 h 1208758"/>
              <a:gd name="connsiteX6" fmla="*/ 821589 w 1244482"/>
              <a:gd name="connsiteY6" fmla="*/ 360669 h 1208758"/>
              <a:gd name="connsiteX7" fmla="*/ 886406 w 1244482"/>
              <a:gd name="connsiteY7" fmla="*/ 423625 h 1208758"/>
              <a:gd name="connsiteX8" fmla="*/ 821589 w 1244482"/>
              <a:gd name="connsiteY8" fmla="*/ 486581 h 1208758"/>
              <a:gd name="connsiteX9" fmla="*/ 756772 w 1244482"/>
              <a:gd name="connsiteY9" fmla="*/ 423625 h 1208758"/>
              <a:gd name="connsiteX0" fmla="*/ 284982 w 1244482"/>
              <a:gd name="connsiteY0" fmla="*/ 913112 h 1208758"/>
              <a:gd name="connsiteX1" fmla="*/ 936135 w 1244482"/>
              <a:gd name="connsiteY1" fmla="*/ 913112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358077 w 1244482"/>
              <a:gd name="connsiteY0" fmla="*/ 423625 h 1208758"/>
              <a:gd name="connsiteX1" fmla="*/ 422894 w 1244482"/>
              <a:gd name="connsiteY1" fmla="*/ 360669 h 1208758"/>
              <a:gd name="connsiteX2" fmla="*/ 487711 w 1244482"/>
              <a:gd name="connsiteY2" fmla="*/ 423625 h 1208758"/>
              <a:gd name="connsiteX3" fmla="*/ 422894 w 1244482"/>
              <a:gd name="connsiteY3" fmla="*/ 486581 h 1208758"/>
              <a:gd name="connsiteX4" fmla="*/ 358077 w 1244482"/>
              <a:gd name="connsiteY4" fmla="*/ 423625 h 1208758"/>
              <a:gd name="connsiteX5" fmla="*/ 756772 w 1244482"/>
              <a:gd name="connsiteY5" fmla="*/ 423625 h 1208758"/>
              <a:gd name="connsiteX6" fmla="*/ 821589 w 1244482"/>
              <a:gd name="connsiteY6" fmla="*/ 360669 h 1208758"/>
              <a:gd name="connsiteX7" fmla="*/ 886406 w 1244482"/>
              <a:gd name="connsiteY7" fmla="*/ 423625 h 1208758"/>
              <a:gd name="connsiteX8" fmla="*/ 821589 w 1244482"/>
              <a:gd name="connsiteY8" fmla="*/ 486581 h 1208758"/>
              <a:gd name="connsiteX9" fmla="*/ 756772 w 1244482"/>
              <a:gd name="connsiteY9" fmla="*/ 423625 h 1208758"/>
              <a:gd name="connsiteX0" fmla="*/ 284982 w 1244482"/>
              <a:gd name="connsiteY0" fmla="*/ 913112 h 1208758"/>
              <a:gd name="connsiteX1" fmla="*/ 936135 w 1244482"/>
              <a:gd name="connsiteY1" fmla="*/ 913112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358077 w 1244482"/>
              <a:gd name="connsiteY0" fmla="*/ 423625 h 1208758"/>
              <a:gd name="connsiteX1" fmla="*/ 422894 w 1244482"/>
              <a:gd name="connsiteY1" fmla="*/ 360669 h 1208758"/>
              <a:gd name="connsiteX2" fmla="*/ 487711 w 1244482"/>
              <a:gd name="connsiteY2" fmla="*/ 423625 h 1208758"/>
              <a:gd name="connsiteX3" fmla="*/ 422894 w 1244482"/>
              <a:gd name="connsiteY3" fmla="*/ 486581 h 1208758"/>
              <a:gd name="connsiteX4" fmla="*/ 358077 w 1244482"/>
              <a:gd name="connsiteY4" fmla="*/ 423625 h 1208758"/>
              <a:gd name="connsiteX5" fmla="*/ 756772 w 1244482"/>
              <a:gd name="connsiteY5" fmla="*/ 423625 h 1208758"/>
              <a:gd name="connsiteX6" fmla="*/ 821589 w 1244482"/>
              <a:gd name="connsiteY6" fmla="*/ 360669 h 1208758"/>
              <a:gd name="connsiteX7" fmla="*/ 886406 w 1244482"/>
              <a:gd name="connsiteY7" fmla="*/ 423625 h 1208758"/>
              <a:gd name="connsiteX8" fmla="*/ 821589 w 1244482"/>
              <a:gd name="connsiteY8" fmla="*/ 486581 h 1208758"/>
              <a:gd name="connsiteX9" fmla="*/ 756772 w 1244482"/>
              <a:gd name="connsiteY9" fmla="*/ 423625 h 1208758"/>
              <a:gd name="connsiteX0" fmla="*/ 284982 w 1244482"/>
              <a:gd name="connsiteY0" fmla="*/ 913112 h 1208758"/>
              <a:gd name="connsiteX1" fmla="*/ 936135 w 1244482"/>
              <a:gd name="connsiteY1" fmla="*/ 913112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358077 w 1244482"/>
              <a:gd name="connsiteY0" fmla="*/ 423625 h 1208758"/>
              <a:gd name="connsiteX1" fmla="*/ 422894 w 1244482"/>
              <a:gd name="connsiteY1" fmla="*/ 360669 h 1208758"/>
              <a:gd name="connsiteX2" fmla="*/ 487711 w 1244482"/>
              <a:gd name="connsiteY2" fmla="*/ 423625 h 1208758"/>
              <a:gd name="connsiteX3" fmla="*/ 422894 w 1244482"/>
              <a:gd name="connsiteY3" fmla="*/ 486581 h 1208758"/>
              <a:gd name="connsiteX4" fmla="*/ 358077 w 1244482"/>
              <a:gd name="connsiteY4" fmla="*/ 423625 h 1208758"/>
              <a:gd name="connsiteX5" fmla="*/ 756772 w 1244482"/>
              <a:gd name="connsiteY5" fmla="*/ 423625 h 1208758"/>
              <a:gd name="connsiteX6" fmla="*/ 821589 w 1244482"/>
              <a:gd name="connsiteY6" fmla="*/ 360669 h 1208758"/>
              <a:gd name="connsiteX7" fmla="*/ 886406 w 1244482"/>
              <a:gd name="connsiteY7" fmla="*/ 423625 h 1208758"/>
              <a:gd name="connsiteX8" fmla="*/ 821589 w 1244482"/>
              <a:gd name="connsiteY8" fmla="*/ 486581 h 1208758"/>
              <a:gd name="connsiteX9" fmla="*/ 756772 w 1244482"/>
              <a:gd name="connsiteY9" fmla="*/ 423625 h 1208758"/>
              <a:gd name="connsiteX0" fmla="*/ 341426 w 1244482"/>
              <a:gd name="connsiteY0" fmla="*/ 924400 h 1208758"/>
              <a:gd name="connsiteX1" fmla="*/ 936135 w 1244482"/>
              <a:gd name="connsiteY1" fmla="*/ 913112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  <a:gd name="connsiteX0" fmla="*/ 358077 w 1244482"/>
              <a:gd name="connsiteY0" fmla="*/ 423625 h 1208758"/>
              <a:gd name="connsiteX1" fmla="*/ 422894 w 1244482"/>
              <a:gd name="connsiteY1" fmla="*/ 360669 h 1208758"/>
              <a:gd name="connsiteX2" fmla="*/ 487711 w 1244482"/>
              <a:gd name="connsiteY2" fmla="*/ 423625 h 1208758"/>
              <a:gd name="connsiteX3" fmla="*/ 422894 w 1244482"/>
              <a:gd name="connsiteY3" fmla="*/ 486581 h 1208758"/>
              <a:gd name="connsiteX4" fmla="*/ 358077 w 1244482"/>
              <a:gd name="connsiteY4" fmla="*/ 423625 h 1208758"/>
              <a:gd name="connsiteX5" fmla="*/ 756772 w 1244482"/>
              <a:gd name="connsiteY5" fmla="*/ 423625 h 1208758"/>
              <a:gd name="connsiteX6" fmla="*/ 821589 w 1244482"/>
              <a:gd name="connsiteY6" fmla="*/ 360669 h 1208758"/>
              <a:gd name="connsiteX7" fmla="*/ 886406 w 1244482"/>
              <a:gd name="connsiteY7" fmla="*/ 423625 h 1208758"/>
              <a:gd name="connsiteX8" fmla="*/ 821589 w 1244482"/>
              <a:gd name="connsiteY8" fmla="*/ 486581 h 1208758"/>
              <a:gd name="connsiteX9" fmla="*/ 756772 w 1244482"/>
              <a:gd name="connsiteY9" fmla="*/ 423625 h 1208758"/>
              <a:gd name="connsiteX0" fmla="*/ 341426 w 1244482"/>
              <a:gd name="connsiteY0" fmla="*/ 924400 h 1208758"/>
              <a:gd name="connsiteX1" fmla="*/ 936135 w 1244482"/>
              <a:gd name="connsiteY1" fmla="*/ 913112 h 1208758"/>
              <a:gd name="connsiteX0" fmla="*/ 0 w 1244482"/>
              <a:gd name="connsiteY0" fmla="*/ 604379 h 1208758"/>
              <a:gd name="connsiteX1" fmla="*/ 622241 w 1244482"/>
              <a:gd name="connsiteY1" fmla="*/ 0 h 1208758"/>
              <a:gd name="connsiteX2" fmla="*/ 1244482 w 1244482"/>
              <a:gd name="connsiteY2" fmla="*/ 604379 h 1208758"/>
              <a:gd name="connsiteX3" fmla="*/ 622241 w 1244482"/>
              <a:gd name="connsiteY3" fmla="*/ 1208758 h 1208758"/>
              <a:gd name="connsiteX4" fmla="*/ 0 w 1244482"/>
              <a:gd name="connsiteY4" fmla="*/ 604379 h 120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4482" h="1208758" stroke="0" extrusionOk="0">
                <a:moveTo>
                  <a:pt x="0" y="604379"/>
                </a:moveTo>
                <a:cubicBezTo>
                  <a:pt x="0" y="270590"/>
                  <a:pt x="278587" y="0"/>
                  <a:pt x="622241" y="0"/>
                </a:cubicBezTo>
                <a:cubicBezTo>
                  <a:pt x="965895" y="0"/>
                  <a:pt x="1244482" y="270590"/>
                  <a:pt x="1244482" y="604379"/>
                </a:cubicBezTo>
                <a:cubicBezTo>
                  <a:pt x="1244482" y="938168"/>
                  <a:pt x="965895" y="1208758"/>
                  <a:pt x="622241" y="1208758"/>
                </a:cubicBezTo>
                <a:cubicBezTo>
                  <a:pt x="278587" y="1208758"/>
                  <a:pt x="0" y="938168"/>
                  <a:pt x="0" y="604379"/>
                </a:cubicBezTo>
                <a:close/>
              </a:path>
              <a:path w="1244482" h="1208758" fill="darkenLess" extrusionOk="0">
                <a:moveTo>
                  <a:pt x="358077" y="423625"/>
                </a:moveTo>
                <a:cubicBezTo>
                  <a:pt x="358077" y="388855"/>
                  <a:pt x="387097" y="360669"/>
                  <a:pt x="422894" y="360669"/>
                </a:cubicBezTo>
                <a:cubicBezTo>
                  <a:pt x="458691" y="360669"/>
                  <a:pt x="487711" y="388855"/>
                  <a:pt x="487711" y="423625"/>
                </a:cubicBezTo>
                <a:cubicBezTo>
                  <a:pt x="487711" y="458395"/>
                  <a:pt x="458691" y="486581"/>
                  <a:pt x="422894" y="486581"/>
                </a:cubicBezTo>
                <a:cubicBezTo>
                  <a:pt x="387097" y="486581"/>
                  <a:pt x="358077" y="458395"/>
                  <a:pt x="358077" y="423625"/>
                </a:cubicBezTo>
                <a:moveTo>
                  <a:pt x="756772" y="423625"/>
                </a:moveTo>
                <a:cubicBezTo>
                  <a:pt x="756772" y="388855"/>
                  <a:pt x="785792" y="360669"/>
                  <a:pt x="821589" y="360669"/>
                </a:cubicBezTo>
                <a:cubicBezTo>
                  <a:pt x="857386" y="360669"/>
                  <a:pt x="886406" y="388855"/>
                  <a:pt x="886406" y="423625"/>
                </a:cubicBezTo>
                <a:cubicBezTo>
                  <a:pt x="886406" y="458395"/>
                  <a:pt x="857386" y="486581"/>
                  <a:pt x="821589" y="486581"/>
                </a:cubicBezTo>
                <a:cubicBezTo>
                  <a:pt x="785792" y="486581"/>
                  <a:pt x="756772" y="458395"/>
                  <a:pt x="756772" y="423625"/>
                </a:cubicBezTo>
              </a:path>
              <a:path w="1244482" h="1208758" fill="none" extrusionOk="0">
                <a:moveTo>
                  <a:pt x="341426" y="924400"/>
                </a:moveTo>
                <a:cubicBezTo>
                  <a:pt x="306621" y="931380"/>
                  <a:pt x="305421" y="908804"/>
                  <a:pt x="936135" y="913112"/>
                </a:cubicBezTo>
              </a:path>
              <a:path w="1244482" h="1208758" fill="none">
                <a:moveTo>
                  <a:pt x="0" y="604379"/>
                </a:moveTo>
                <a:cubicBezTo>
                  <a:pt x="0" y="270590"/>
                  <a:pt x="278587" y="0"/>
                  <a:pt x="622241" y="0"/>
                </a:cubicBezTo>
                <a:cubicBezTo>
                  <a:pt x="965895" y="0"/>
                  <a:pt x="1244482" y="270590"/>
                  <a:pt x="1244482" y="604379"/>
                </a:cubicBezTo>
                <a:cubicBezTo>
                  <a:pt x="1244482" y="938168"/>
                  <a:pt x="965895" y="1208758"/>
                  <a:pt x="622241" y="1208758"/>
                </a:cubicBezTo>
                <a:cubicBezTo>
                  <a:pt x="278587" y="1208758"/>
                  <a:pt x="0" y="938168"/>
                  <a:pt x="0" y="604379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miley Face 29"/>
          <p:cNvSpPr/>
          <p:nvPr/>
        </p:nvSpPr>
        <p:spPr>
          <a:xfrm>
            <a:off x="6536309" y="4241813"/>
            <a:ext cx="1244482" cy="1208758"/>
          </a:xfrm>
          <a:prstGeom prst="smileyFace">
            <a:avLst>
              <a:gd name="adj" fmla="val -4653"/>
            </a:avLst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Smiley Face 36"/>
          <p:cNvSpPr/>
          <p:nvPr/>
        </p:nvSpPr>
        <p:spPr>
          <a:xfrm>
            <a:off x="684916" y="4294610"/>
            <a:ext cx="1244482" cy="1208758"/>
          </a:xfrm>
          <a:prstGeom prst="smileyFace">
            <a:avLst/>
          </a:prstGeom>
          <a:solidFill>
            <a:srgbClr val="4FFFB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09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1" grpId="0" animBg="1"/>
      <p:bldP spid="22" grpId="0" animBg="1"/>
      <p:bldP spid="25" grpId="0" animBg="1"/>
      <p:bldP spid="31" grpId="0" animBg="1"/>
      <p:bldP spid="32" grpId="0" animBg="1"/>
      <p:bldP spid="33" grpId="0" animBg="1"/>
      <p:bldP spid="35" grpId="0" animBg="1"/>
      <p:bldP spid="42" grpId="0" animBg="1"/>
      <p:bldP spid="43" grpId="0" animBg="1"/>
      <p:bldP spid="58" grpId="0" animBg="1"/>
      <p:bldP spid="29" grpId="0" animBg="1"/>
      <p:bldP spid="30" grpId="0" animBg="1"/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r" rtl="1" fontAlgn="auto">
              <a:spcAft>
                <a:spcPts val="0"/>
              </a:spcAft>
              <a:defRPr/>
            </a:pPr>
            <a:r>
              <a:rPr lang="fa-IR" sz="3200" b="1" dirty="0" smtClean="0">
                <a:solidFill>
                  <a:srgbClr val="7030A0"/>
                </a:solidFill>
              </a:rPr>
              <a:t>طبقه‌بندی کنفرانس توافقی استکهلم:</a:t>
            </a:r>
            <a:endParaRPr lang="en-US" sz="3200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6388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marL="0" indent="0" algn="r" rtl="1" fontAlgn="auto">
              <a:spcAft>
                <a:spcPts val="1200"/>
              </a:spcAft>
              <a:buFont typeface="Arial" pitchFamily="34" charset="0"/>
              <a:buNone/>
              <a:defRPr/>
            </a:pPr>
            <a:r>
              <a:rPr lang="fa-IR" sz="2400" dirty="0" smtClean="0"/>
              <a:t>1- </a:t>
            </a:r>
            <a:r>
              <a:rPr lang="fa-IR" sz="2400" dirty="0" smtClean="0">
                <a:solidFill>
                  <a:srgbClr val="7030A0"/>
                </a:solidFill>
              </a:rPr>
              <a:t>بررسی </a:t>
            </a:r>
            <a:r>
              <a:rPr lang="fa-IR" sz="2400" dirty="0">
                <a:solidFill>
                  <a:srgbClr val="7030A0"/>
                </a:solidFill>
              </a:rPr>
              <a:t>تاثیر اجرای سنجش بر </a:t>
            </a:r>
            <a:r>
              <a:rPr lang="fa-IR" sz="2400" b="1" dirty="0">
                <a:solidFill>
                  <a:srgbClr val="00B050"/>
                </a:solidFill>
              </a:rPr>
              <a:t>پیامدهای</a:t>
            </a:r>
            <a:r>
              <a:rPr lang="fa-IR" sz="2400" b="1" dirty="0">
                <a:solidFill>
                  <a:srgbClr val="00FF99"/>
                </a:solidFill>
              </a:rPr>
              <a:t> </a:t>
            </a:r>
            <a:r>
              <a:rPr lang="fa-IR" sz="2400" b="1" dirty="0">
                <a:solidFill>
                  <a:srgbClr val="00B050"/>
                </a:solidFill>
              </a:rPr>
              <a:t>بالینی</a:t>
            </a:r>
            <a:r>
              <a:rPr lang="fa-IR" sz="2400" b="1" dirty="0">
                <a:solidFill>
                  <a:srgbClr val="00FF99"/>
                </a:solidFill>
              </a:rPr>
              <a:t> </a:t>
            </a:r>
            <a:r>
              <a:rPr lang="fa-IR" sz="2400" dirty="0">
                <a:solidFill>
                  <a:srgbClr val="7030A0"/>
                </a:solidFill>
              </a:rPr>
              <a:t>در یک وضعیت بالینی </a:t>
            </a:r>
            <a:r>
              <a:rPr lang="fa-IR" sz="2400" dirty="0" smtClean="0">
                <a:solidFill>
                  <a:srgbClr val="7030A0"/>
                </a:solidFill>
              </a:rPr>
              <a:t>خاص</a:t>
            </a:r>
            <a:endParaRPr lang="en-US" sz="2400" dirty="0">
              <a:solidFill>
                <a:srgbClr val="7030A0"/>
              </a:solidFill>
            </a:endParaRPr>
          </a:p>
          <a:p>
            <a:pPr marL="0" indent="0" algn="r" rt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400" dirty="0" smtClean="0"/>
              <a:t>2- بررسی </a:t>
            </a:r>
            <a:r>
              <a:rPr lang="fa-IR" sz="2400" dirty="0"/>
              <a:t>تاثیر اجرای سنجش بر تصمیم بالینی به طور کلی:</a:t>
            </a:r>
            <a:endParaRPr lang="en-US" sz="2400" dirty="0"/>
          </a:p>
          <a:p>
            <a:pPr algn="r" rtl="1">
              <a:buFont typeface="Arial" pitchFamily="34" charset="0"/>
              <a:buChar char="•"/>
              <a:defRPr/>
            </a:pPr>
            <a:r>
              <a:rPr lang="fa-IR" sz="2400" dirty="0" smtClean="0"/>
              <a:t>  الف- </a:t>
            </a:r>
            <a:r>
              <a:rPr lang="fa-IR" sz="2400" dirty="0"/>
              <a:t>بر </a:t>
            </a:r>
            <a:r>
              <a:rPr lang="fa-IR" sz="2400" dirty="0" smtClean="0"/>
              <a:t>پایه‌ی </a:t>
            </a:r>
            <a:r>
              <a:rPr lang="fa-IR" sz="2400" b="1" dirty="0" smtClean="0">
                <a:solidFill>
                  <a:srgbClr val="00B050"/>
                </a:solidFill>
              </a:rPr>
              <a:t>دگرگونی </a:t>
            </a:r>
            <a:r>
              <a:rPr lang="fa-IR" sz="2400" b="1" dirty="0">
                <a:solidFill>
                  <a:srgbClr val="00B050"/>
                </a:solidFill>
              </a:rPr>
              <a:t>زیستی </a:t>
            </a:r>
            <a:r>
              <a:rPr lang="en-US" sz="2400" b="1" dirty="0">
                <a:solidFill>
                  <a:srgbClr val="00B050"/>
                </a:solidFill>
              </a:rPr>
              <a:t>(Biological Variation)</a:t>
            </a:r>
          </a:p>
          <a:p>
            <a:pPr algn="r" rtl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fa-IR" sz="2400" dirty="0"/>
              <a:t>  ب- بر </a:t>
            </a:r>
            <a:r>
              <a:rPr lang="fa-IR" sz="2400" dirty="0" smtClean="0"/>
              <a:t>پایه‌ی </a:t>
            </a:r>
            <a:r>
              <a:rPr lang="fa-IR" sz="2400" b="1" dirty="0" smtClean="0">
                <a:solidFill>
                  <a:srgbClr val="00B050"/>
                </a:solidFill>
              </a:rPr>
              <a:t>نظرسنجی </a:t>
            </a:r>
            <a:r>
              <a:rPr lang="fa-IR" sz="2400" b="1" dirty="0">
                <a:solidFill>
                  <a:srgbClr val="00B050"/>
                </a:solidFill>
              </a:rPr>
              <a:t>از پزشکان</a:t>
            </a:r>
            <a:endParaRPr lang="en-US" sz="2400" b="1" dirty="0">
              <a:solidFill>
                <a:srgbClr val="00B050"/>
              </a:solidFill>
            </a:endParaRPr>
          </a:p>
          <a:p>
            <a:pPr marL="0" indent="0" algn="r" rt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400" dirty="0" smtClean="0"/>
              <a:t>3- </a:t>
            </a:r>
            <a:r>
              <a:rPr lang="fa-IR" sz="2400" dirty="0" smtClean="0">
                <a:solidFill>
                  <a:srgbClr val="7030A0"/>
                </a:solidFill>
              </a:rPr>
              <a:t>توصیه‌های </a:t>
            </a:r>
            <a:r>
              <a:rPr lang="fa-IR" sz="2400" dirty="0">
                <a:solidFill>
                  <a:srgbClr val="7030A0"/>
                </a:solidFill>
              </a:rPr>
              <a:t>حرفه‌‌ای منتشر شده:</a:t>
            </a:r>
            <a:endParaRPr lang="en-US" sz="2400" dirty="0">
              <a:solidFill>
                <a:srgbClr val="7030A0"/>
              </a:solidFill>
            </a:endParaRPr>
          </a:p>
          <a:p>
            <a:pPr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2400" dirty="0">
                <a:solidFill>
                  <a:srgbClr val="7030A0"/>
                </a:solidFill>
              </a:rPr>
              <a:t>الف- از طرف سازمان‌های </a:t>
            </a:r>
            <a:r>
              <a:rPr lang="fa-IR" sz="2400" b="1" dirty="0">
                <a:solidFill>
                  <a:srgbClr val="00B050"/>
                </a:solidFill>
              </a:rPr>
              <a:t>صاحبنظر</a:t>
            </a:r>
            <a:r>
              <a:rPr lang="fa-IR" sz="2400" dirty="0">
                <a:solidFill>
                  <a:srgbClr val="00B050"/>
                </a:solidFill>
              </a:rPr>
              <a:t> </a:t>
            </a:r>
            <a:r>
              <a:rPr lang="fa-IR" sz="2400" b="1" dirty="0">
                <a:solidFill>
                  <a:srgbClr val="00B050"/>
                </a:solidFill>
              </a:rPr>
              <a:t>ملی و بین‌المللی</a:t>
            </a:r>
            <a:endParaRPr lang="en-US" sz="2400" b="1" dirty="0">
              <a:solidFill>
                <a:srgbClr val="00B050"/>
              </a:solidFill>
            </a:endParaRPr>
          </a:p>
          <a:p>
            <a:pPr algn="r" rtl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fa-IR" sz="2400" dirty="0">
                <a:solidFill>
                  <a:srgbClr val="7030A0"/>
                </a:solidFill>
              </a:rPr>
              <a:t>ب- از طرف </a:t>
            </a:r>
            <a:r>
              <a:rPr lang="fa-IR" sz="2400" dirty="0" smtClean="0">
                <a:solidFill>
                  <a:srgbClr val="7030A0"/>
                </a:solidFill>
              </a:rPr>
              <a:t>گروه‌ها</a:t>
            </a:r>
            <a:r>
              <a:rPr lang="en-US" sz="2400" dirty="0" smtClean="0">
                <a:solidFill>
                  <a:srgbClr val="7030A0"/>
                </a:solidFill>
              </a:rPr>
              <a:t> </a:t>
            </a:r>
            <a:r>
              <a:rPr lang="fa-IR" sz="2400" dirty="0" smtClean="0">
                <a:solidFill>
                  <a:srgbClr val="7030A0"/>
                </a:solidFill>
              </a:rPr>
              <a:t>یا </a:t>
            </a:r>
            <a:r>
              <a:rPr lang="fa-IR" sz="2400" dirty="0">
                <a:solidFill>
                  <a:srgbClr val="7030A0"/>
                </a:solidFill>
              </a:rPr>
              <a:t>افراد </a:t>
            </a:r>
            <a:r>
              <a:rPr lang="fa-IR" sz="2400" b="1" dirty="0" smtClean="0">
                <a:solidFill>
                  <a:srgbClr val="00B050"/>
                </a:solidFill>
              </a:rPr>
              <a:t>صاحبنظر محلی</a:t>
            </a:r>
            <a:endParaRPr lang="en-US" sz="2400" b="1" dirty="0">
              <a:solidFill>
                <a:srgbClr val="00B050"/>
              </a:solidFill>
            </a:endParaRPr>
          </a:p>
          <a:p>
            <a:pPr marL="0" indent="0" algn="r" rtl="1">
              <a:buNone/>
              <a:defRPr/>
            </a:pPr>
            <a:r>
              <a:rPr lang="fa-IR" sz="2400" dirty="0" smtClean="0"/>
              <a:t>4- هدف‌های </a:t>
            </a:r>
            <a:r>
              <a:rPr lang="fa-IR" sz="2400" dirty="0"/>
              <a:t>اجرایی بنا شده به </a:t>
            </a:r>
            <a:r>
              <a:rPr lang="fa-IR" sz="2400" dirty="0" smtClean="0"/>
              <a:t>وسیله‌ی نهادهای مسئول:</a:t>
            </a:r>
            <a:endParaRPr lang="en-US" sz="2400" dirty="0"/>
          </a:p>
          <a:p>
            <a:pPr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2400" dirty="0"/>
              <a:t>الف- </a:t>
            </a:r>
            <a:r>
              <a:rPr lang="fa-IR" sz="2400" dirty="0" smtClean="0"/>
              <a:t>سازمان‌های نظارتی</a:t>
            </a:r>
            <a:endParaRPr lang="en-US" sz="2400" dirty="0"/>
          </a:p>
          <a:p>
            <a:pPr algn="r" rtl="1" fontAlgn="auto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fa-IR" sz="2400" dirty="0"/>
              <a:t>ب- </a:t>
            </a:r>
            <a:r>
              <a:rPr lang="fa-IR" sz="2400" dirty="0" smtClean="0"/>
              <a:t>برنامه‌های ارزیابی کیفیت </a:t>
            </a:r>
            <a:r>
              <a:rPr lang="fa-IR" sz="2400" dirty="0"/>
              <a:t>بیرونی </a:t>
            </a:r>
            <a:r>
              <a:rPr lang="en-US" sz="2400" dirty="0"/>
              <a:t>(EQA)</a:t>
            </a:r>
          </a:p>
          <a:p>
            <a:pPr marL="0" indent="0" algn="r" rt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400" dirty="0" smtClean="0"/>
              <a:t>5- </a:t>
            </a:r>
            <a:r>
              <a:rPr lang="fa-IR" sz="2400" dirty="0" smtClean="0">
                <a:solidFill>
                  <a:srgbClr val="7030A0"/>
                </a:solidFill>
              </a:rPr>
              <a:t>هدف‌های </a:t>
            </a:r>
            <a:r>
              <a:rPr lang="fa-IR" sz="2400" dirty="0">
                <a:solidFill>
                  <a:srgbClr val="7030A0"/>
                </a:solidFill>
              </a:rPr>
              <a:t>بنا شده بر وضعیت کنونی </a:t>
            </a:r>
            <a:r>
              <a:rPr lang="fa-IR" sz="2400" dirty="0" smtClean="0">
                <a:solidFill>
                  <a:srgbClr val="7030A0"/>
                </a:solidFill>
              </a:rPr>
              <a:t>تکنولوژی (</a:t>
            </a:r>
            <a:r>
              <a:rPr lang="en-US" sz="2400" dirty="0" smtClean="0">
                <a:solidFill>
                  <a:srgbClr val="7030A0"/>
                </a:solidFill>
              </a:rPr>
              <a:t>State of the art</a:t>
            </a:r>
            <a:r>
              <a:rPr lang="fa-IR" sz="2400" dirty="0" smtClean="0">
                <a:solidFill>
                  <a:srgbClr val="7030A0"/>
                </a:solidFill>
              </a:rPr>
              <a:t>)</a:t>
            </a:r>
            <a:endParaRPr lang="en-US" sz="2400" dirty="0">
              <a:solidFill>
                <a:srgbClr val="7030A0"/>
              </a:solidFill>
            </a:endParaRPr>
          </a:p>
          <a:p>
            <a:pPr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2400" dirty="0">
                <a:solidFill>
                  <a:srgbClr val="7030A0"/>
                </a:solidFill>
              </a:rPr>
              <a:t>الف- </a:t>
            </a:r>
            <a:r>
              <a:rPr lang="fa-IR" sz="2400" dirty="0" smtClean="0">
                <a:solidFill>
                  <a:srgbClr val="7030A0"/>
                </a:solidFill>
              </a:rPr>
              <a:t>از </a:t>
            </a:r>
            <a:r>
              <a:rPr lang="fa-IR" sz="2400" dirty="0">
                <a:solidFill>
                  <a:srgbClr val="7030A0"/>
                </a:solidFill>
              </a:rPr>
              <a:t>داده‌های </a:t>
            </a:r>
            <a:r>
              <a:rPr lang="en-US" sz="2400" dirty="0">
                <a:solidFill>
                  <a:srgbClr val="7030A0"/>
                </a:solidFill>
              </a:rPr>
              <a:t>EQA</a:t>
            </a:r>
            <a:r>
              <a:rPr lang="fa-IR" sz="2400" dirty="0">
                <a:solidFill>
                  <a:srgbClr val="7030A0"/>
                </a:solidFill>
              </a:rPr>
              <a:t> یا برنامه‌های </a:t>
            </a:r>
            <a:r>
              <a:rPr lang="fa-IR" sz="2400" dirty="0" smtClean="0">
                <a:solidFill>
                  <a:srgbClr val="7030A0"/>
                </a:solidFill>
              </a:rPr>
              <a:t>مهارت‌سنجی</a:t>
            </a:r>
            <a:endParaRPr lang="en-US" sz="2400" dirty="0">
              <a:solidFill>
                <a:srgbClr val="7030A0"/>
              </a:solidFill>
            </a:endParaRPr>
          </a:p>
          <a:p>
            <a:pPr algn="r" rtl="1">
              <a:buFont typeface="Arial" pitchFamily="34" charset="0"/>
              <a:buChar char="•"/>
              <a:defRPr/>
            </a:pPr>
            <a:r>
              <a:rPr lang="fa-IR" sz="2400" dirty="0">
                <a:solidFill>
                  <a:srgbClr val="7030A0"/>
                </a:solidFill>
              </a:rPr>
              <a:t>ب- </a:t>
            </a:r>
            <a:r>
              <a:rPr lang="fa-IR" sz="2400" dirty="0" smtClean="0">
                <a:solidFill>
                  <a:srgbClr val="7030A0"/>
                </a:solidFill>
              </a:rPr>
              <a:t>مطلب‌های </a:t>
            </a:r>
            <a:r>
              <a:rPr lang="fa-IR" sz="2400" dirty="0">
                <a:solidFill>
                  <a:srgbClr val="7030A0"/>
                </a:solidFill>
              </a:rPr>
              <a:t>منتشر </a:t>
            </a:r>
            <a:r>
              <a:rPr lang="fa-IR" sz="2400" dirty="0" smtClean="0">
                <a:solidFill>
                  <a:srgbClr val="7030A0"/>
                </a:solidFill>
              </a:rPr>
              <a:t>شده‌ی </a:t>
            </a:r>
            <a:r>
              <a:rPr lang="fa-IR" sz="2400" dirty="0">
                <a:solidFill>
                  <a:srgbClr val="7030A0"/>
                </a:solidFill>
              </a:rPr>
              <a:t>اخیر در باره‌ی </a:t>
            </a:r>
            <a:r>
              <a:rPr lang="fa-IR" sz="2400" dirty="0" smtClean="0">
                <a:solidFill>
                  <a:srgbClr val="7030A0"/>
                </a:solidFill>
              </a:rPr>
              <a:t>روش‌</a:t>
            </a:r>
            <a:endParaRPr lang="en-US" sz="2400" dirty="0" smtClean="0">
              <a:solidFill>
                <a:srgbClr val="7030A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457200" y="2667000"/>
            <a:ext cx="8077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9957871">
            <a:off x="372292" y="3253770"/>
            <a:ext cx="3740778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sz="3200" dirty="0" smtClean="0"/>
              <a:t>وستگارد:</a:t>
            </a:r>
          </a:p>
          <a:p>
            <a:pPr algn="ctr" rtl="1"/>
            <a:r>
              <a:rPr lang="fa-IR" sz="3200" dirty="0" smtClean="0">
                <a:solidFill>
                  <a:srgbClr val="FF0000"/>
                </a:solidFill>
              </a:rPr>
              <a:t>«پایش همینطوری» </a:t>
            </a:r>
            <a:r>
              <a:rPr lang="fa-IR" sz="3200" dirty="0" smtClean="0">
                <a:solidFill>
                  <a:srgbClr val="7030A0"/>
                </a:solidFill>
              </a:rPr>
              <a:t>به جای «پایش کیفیت»!</a:t>
            </a:r>
            <a:endParaRPr lang="en-US" sz="32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4479925" y="2362200"/>
            <a:ext cx="184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endParaRPr lang="en-US" sz="7200" b="1">
              <a:solidFill>
                <a:srgbClr val="00B05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 rtl="1" fontAlgn="auto">
              <a:spcAft>
                <a:spcPts val="0"/>
              </a:spcAft>
              <a:defRPr/>
            </a:pPr>
            <a:endParaRPr lang="en-US" sz="13800" b="1" dirty="0">
              <a:solidFill>
                <a:srgbClr val="006600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52600" y="304800"/>
            <a:ext cx="4038600" cy="685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ویژگی‌های کیفیت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3276600" y="990600"/>
            <a:ext cx="914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752600" y="1371600"/>
            <a:ext cx="4038600" cy="685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انتخاب مجری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52600" y="2438400"/>
            <a:ext cx="4038600" cy="685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ارزیابی اجرا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52600" y="5638800"/>
            <a:ext cx="4038600" cy="990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600" dirty="0" smtClean="0">
                <a:solidFill>
                  <a:schemeClr val="tx1"/>
                </a:solidFill>
              </a:rPr>
              <a:t>حفظ اجرای خوب:</a:t>
            </a:r>
          </a:p>
          <a:p>
            <a:pPr algn="ctr" rtl="1"/>
            <a:r>
              <a:rPr lang="fa-IR" sz="2400" dirty="0" smtClean="0">
                <a:solidFill>
                  <a:schemeClr val="tx1"/>
                </a:solidFill>
              </a:rPr>
              <a:t>پیشگیری - سامانه‌ی هشدار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752600" y="3505200"/>
            <a:ext cx="4038600" cy="685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تصمیم‌گیری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8" name="Down Arrow 17"/>
          <p:cNvSpPr/>
          <p:nvPr/>
        </p:nvSpPr>
        <p:spPr>
          <a:xfrm>
            <a:off x="3352800" y="2057400"/>
            <a:ext cx="914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>
            <a:off x="3429000" y="5257800"/>
            <a:ext cx="914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>
            <a:off x="3429000" y="4191000"/>
            <a:ext cx="914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>
            <a:off x="3352800" y="3124200"/>
            <a:ext cx="914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1752600" y="4572000"/>
            <a:ext cx="4038600" cy="685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4000" dirty="0" smtClean="0">
                <a:solidFill>
                  <a:schemeClr val="tx1"/>
                </a:solidFill>
              </a:rPr>
              <a:t>پذیرفته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7" name="Rectangular Callout 6"/>
          <p:cNvSpPr/>
          <p:nvPr/>
        </p:nvSpPr>
        <p:spPr>
          <a:xfrm>
            <a:off x="5334000" y="304800"/>
            <a:ext cx="3657600" cy="6172200"/>
          </a:xfrm>
          <a:prstGeom prst="wedgeRectCallout">
            <a:avLst>
              <a:gd name="adj1" fmla="val -85678"/>
              <a:gd name="adj2" fmla="val 39913"/>
            </a:avLst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2400"/>
              </a:spcAft>
            </a:pPr>
            <a:r>
              <a:rPr lang="en-US" sz="3200" dirty="0" smtClean="0">
                <a:solidFill>
                  <a:schemeClr val="tx2"/>
                </a:solidFill>
              </a:rPr>
              <a:t>ISO15189; 5.6.1</a:t>
            </a:r>
          </a:p>
          <a:p>
            <a:pPr algn="ctr"/>
            <a:r>
              <a:rPr lang="fa-IR" sz="3600" dirty="0" smtClean="0">
                <a:solidFill>
                  <a:schemeClr val="tx2"/>
                </a:solidFill>
              </a:rPr>
              <a:t>آزمایشگاه </a:t>
            </a:r>
            <a:r>
              <a:rPr lang="fa-IR" sz="3600" dirty="0">
                <a:solidFill>
                  <a:schemeClr val="tx2"/>
                </a:solidFill>
              </a:rPr>
              <a:t>سامانه‌های پایش کیفیت </a:t>
            </a:r>
            <a:r>
              <a:rPr lang="fa-IR" sz="3600" dirty="0" smtClean="0">
                <a:solidFill>
                  <a:schemeClr val="tx2"/>
                </a:solidFill>
              </a:rPr>
              <a:t>داخلی‌یی </a:t>
            </a:r>
            <a:r>
              <a:rPr lang="fa-IR" sz="3600" dirty="0">
                <a:solidFill>
                  <a:schemeClr val="tx2"/>
                </a:solidFill>
              </a:rPr>
              <a:t>را </a:t>
            </a:r>
            <a:r>
              <a:rPr lang="fa-IR" sz="3600" b="1" dirty="0">
                <a:solidFill>
                  <a:srgbClr val="FF0000"/>
                </a:solidFill>
              </a:rPr>
              <a:t>طراحی</a:t>
            </a:r>
            <a:r>
              <a:rPr lang="fa-IR" sz="3600" dirty="0">
                <a:solidFill>
                  <a:schemeClr val="tx2"/>
                </a:solidFill>
              </a:rPr>
              <a:t> خواهد کرد که به دست آمدن کیفیت مورد نظر برای آزمایش‌ها را گواهی </a:t>
            </a:r>
            <a:r>
              <a:rPr lang="fa-IR" sz="3600" dirty="0" smtClean="0">
                <a:solidFill>
                  <a:schemeClr val="tx2"/>
                </a:solidFill>
              </a:rPr>
              <a:t>کند...</a:t>
            </a:r>
            <a:endParaRPr lang="en-US" sz="3600" dirty="0">
              <a:solidFill>
                <a:schemeClr val="tx2"/>
              </a:solidFill>
            </a:endParaRPr>
          </a:p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witch dir="r"/>
        <p:sndAc>
          <p:stSnd>
            <p:snd r:embed="rId2" name="drumroll.wav"/>
          </p:stSnd>
        </p:sndAc>
      </p:transition>
    </mc:Choice>
    <mc:Fallback xmlns="">
      <p:transition spd="slow">
        <p:fade/>
        <p:sndAc>
          <p:stSnd>
            <p:snd r:embed="rId3" name="drumroll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109728" indent="0" algn="r" rtl="1">
              <a:buNone/>
            </a:pPr>
            <a:r>
              <a:rPr lang="fa-IR" sz="4800" dirty="0" smtClean="0">
                <a:solidFill>
                  <a:srgbClr val="7030A0"/>
                </a:solidFill>
              </a:rPr>
              <a:t>طراحی پایش کیفیت:</a:t>
            </a:r>
          </a:p>
          <a:p>
            <a:pPr marL="109728" indent="0" algn="r" rtl="1">
              <a:buNone/>
            </a:pPr>
            <a:endParaRPr lang="fa-IR" sz="2400" dirty="0"/>
          </a:p>
          <a:p>
            <a:pPr marL="109728" indent="0" algn="r" rtl="1">
              <a:buNone/>
            </a:pPr>
            <a:endParaRPr lang="fa-IR" sz="2400" dirty="0" smtClean="0"/>
          </a:p>
          <a:p>
            <a:pPr marL="109728" indent="0" algn="r" rtl="1">
              <a:buNone/>
            </a:pPr>
            <a:endParaRPr lang="fa-IR" sz="2400" dirty="0"/>
          </a:p>
          <a:p>
            <a:pPr marL="109728" indent="0" algn="r" rtl="1">
              <a:buNone/>
            </a:pPr>
            <a:endParaRPr lang="fa-IR" sz="2400" dirty="0" smtClean="0"/>
          </a:p>
          <a:p>
            <a:pPr marL="109728" indent="0" algn="r" rtl="1">
              <a:buNone/>
            </a:pPr>
            <a:endParaRPr lang="fa-IR" sz="2400" dirty="0"/>
          </a:p>
          <a:p>
            <a:pPr marL="109728" indent="0" algn="r" rtl="1">
              <a:buNone/>
            </a:pPr>
            <a:endParaRPr lang="fa-IR" sz="2400" dirty="0" smtClean="0"/>
          </a:p>
          <a:p>
            <a:pPr marL="109728" indent="0" algn="r" rtl="1">
              <a:buNone/>
            </a:pPr>
            <a:endParaRPr lang="fa-IR" sz="2400" dirty="0"/>
          </a:p>
          <a:p>
            <a:pPr marL="109728" indent="0" algn="r" rtl="1">
              <a:buNone/>
            </a:pPr>
            <a:endParaRPr lang="fa-IR" sz="2400" dirty="0" smtClean="0"/>
          </a:p>
          <a:p>
            <a:pPr marL="109728" indent="0" algn="r" rtl="1">
              <a:buNone/>
            </a:pPr>
            <a:endParaRPr lang="fa-IR" sz="2400" dirty="0" smtClean="0"/>
          </a:p>
          <a:p>
            <a:pPr marL="109728" indent="0" algn="r" rtl="1">
              <a:buNone/>
            </a:pPr>
            <a:endParaRPr lang="en-US" sz="2400" dirty="0"/>
          </a:p>
          <a:p>
            <a:pPr marL="109728" indent="0" algn="ctr" rtl="1">
              <a:buNone/>
            </a:pPr>
            <a:endParaRPr lang="fa-IR" sz="3600" dirty="0" smtClean="0">
              <a:solidFill>
                <a:srgbClr val="FF0000"/>
              </a:solidFill>
            </a:endParaRPr>
          </a:p>
          <a:p>
            <a:pPr marL="109728" indent="0" algn="ctr" rtl="1">
              <a:buNone/>
            </a:pPr>
            <a:r>
              <a:rPr lang="fa-IR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پایش </a:t>
            </a:r>
            <a:r>
              <a:rPr lang="fa-IR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کیفیت اختصاصی بناشده </a:t>
            </a:r>
            <a:r>
              <a:rPr lang="fa-IR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بر ارزیابی خطر</a:t>
            </a:r>
            <a:endParaRPr lang="en-US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marL="109728" indent="0" algn="ctr">
              <a:buNone/>
            </a:pPr>
            <a:r>
              <a:rPr lang="en-US" sz="3200" dirty="0" smtClean="0"/>
              <a:t>CLSI</a:t>
            </a:r>
            <a:r>
              <a:rPr lang="en-US" sz="3200" dirty="0"/>
              <a:t>; </a:t>
            </a:r>
            <a:r>
              <a:rPr lang="en-US" sz="3200" dirty="0" smtClean="0"/>
              <a:t>EP-23: </a:t>
            </a:r>
            <a:r>
              <a:rPr lang="en-US" sz="4400" b="1" i="1" dirty="0" smtClean="0">
                <a:solidFill>
                  <a:srgbClr val="7030A0"/>
                </a:solidFill>
              </a:rPr>
              <a:t>RIQC</a:t>
            </a:r>
            <a:endParaRPr lang="fa-IR" sz="4400" b="1" i="1" dirty="0" smtClean="0">
              <a:solidFill>
                <a:srgbClr val="7030A0"/>
              </a:solidFill>
            </a:endParaRPr>
          </a:p>
          <a:p>
            <a:pPr marL="109728" indent="0" algn="ctr">
              <a:buNone/>
            </a:pPr>
            <a:r>
              <a:rPr lang="en-US" dirty="0" smtClean="0">
                <a:solidFill>
                  <a:srgbClr val="7030A0"/>
                </a:solidFill>
              </a:rPr>
              <a:t>(Risk-based Individualized Quality Control)</a:t>
            </a:r>
          </a:p>
        </p:txBody>
      </p:sp>
      <p:sp>
        <p:nvSpPr>
          <p:cNvPr id="2" name="Flowchart: Punched Tape 1"/>
          <p:cNvSpPr/>
          <p:nvPr/>
        </p:nvSpPr>
        <p:spPr>
          <a:xfrm>
            <a:off x="4724400" y="1000478"/>
            <a:ext cx="3962400" cy="1504244"/>
          </a:xfrm>
          <a:prstGeom prst="flowChartPunchedTap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800" dirty="0">
                <a:solidFill>
                  <a:srgbClr val="7030A0"/>
                </a:solidFill>
              </a:rPr>
              <a:t>شناسایی کیفیت مورد </a:t>
            </a:r>
            <a:r>
              <a:rPr lang="fa-IR" sz="2800" dirty="0" smtClean="0">
                <a:solidFill>
                  <a:srgbClr val="7030A0"/>
                </a:solidFill>
              </a:rPr>
              <a:t>نظر؛ </a:t>
            </a:r>
            <a:r>
              <a:rPr lang="en-US" sz="2800" b="1" i="1" dirty="0" smtClean="0">
                <a:solidFill>
                  <a:srgbClr val="FF0000"/>
                </a:solidFill>
              </a:rPr>
              <a:t>TEa</a:t>
            </a:r>
            <a:r>
              <a:rPr lang="fa-IR" sz="2800" dirty="0" smtClean="0">
                <a:solidFill>
                  <a:srgbClr val="FF0000"/>
                </a:solidFill>
              </a:rPr>
              <a:t> </a:t>
            </a:r>
            <a:r>
              <a:rPr lang="fa-IR" sz="2800" dirty="0" smtClean="0">
                <a:solidFill>
                  <a:srgbClr val="7030A0"/>
                </a:solidFill>
              </a:rPr>
              <a:t>و تعداد مجاز خطا (</a:t>
            </a:r>
            <a:r>
              <a:rPr lang="fa-IR" sz="2800" b="1" dirty="0" smtClean="0">
                <a:solidFill>
                  <a:srgbClr val="FF0000"/>
                </a:solidFill>
              </a:rPr>
              <a:t>5%</a:t>
            </a:r>
            <a:r>
              <a:rPr lang="fa-IR" sz="2800" dirty="0" smtClean="0">
                <a:solidFill>
                  <a:srgbClr val="7030A0"/>
                </a:solidFill>
              </a:rPr>
              <a:t>)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16" name="Flowchart: Punched Tape 15"/>
          <p:cNvSpPr/>
          <p:nvPr/>
        </p:nvSpPr>
        <p:spPr>
          <a:xfrm>
            <a:off x="723900" y="1000478"/>
            <a:ext cx="3276600" cy="1371600"/>
          </a:xfrm>
          <a:prstGeom prst="flowChartPunchedTap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800" dirty="0">
                <a:solidFill>
                  <a:srgbClr val="7030A0"/>
                </a:solidFill>
              </a:rPr>
              <a:t>شناسایی </a:t>
            </a:r>
            <a:r>
              <a:rPr lang="fa-IR" sz="2800" dirty="0" smtClean="0">
                <a:solidFill>
                  <a:srgbClr val="7030A0"/>
                </a:solidFill>
              </a:rPr>
              <a:t>ویژگی‌های اجرایی روش؛ </a:t>
            </a:r>
            <a:r>
              <a:rPr lang="en-US" sz="2800" dirty="0" smtClean="0">
                <a:solidFill>
                  <a:srgbClr val="7030A0"/>
                </a:solidFill>
              </a:rPr>
              <a:t>SM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3733800" y="2630311"/>
            <a:ext cx="1676400" cy="778933"/>
          </a:xfrm>
          <a:prstGeom prst="downArrow">
            <a:avLst/>
          </a:prstGeom>
          <a:solidFill>
            <a:srgbClr val="F363D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uble Wave 10"/>
          <p:cNvSpPr/>
          <p:nvPr/>
        </p:nvSpPr>
        <p:spPr>
          <a:xfrm>
            <a:off x="1066800" y="3436056"/>
            <a:ext cx="7315200" cy="1066800"/>
          </a:xfrm>
          <a:prstGeom prst="doubleWave">
            <a:avLst/>
          </a:prstGeom>
          <a:solidFill>
            <a:schemeClr val="bg1"/>
          </a:solidFill>
          <a:ln w="38100">
            <a:solidFill>
              <a:srgbClr val="F363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000" b="1" dirty="0" smtClean="0">
                <a:solidFill>
                  <a:srgbClr val="7030A0"/>
                </a:solidFill>
              </a:rPr>
              <a:t>برنامه‌ی پایش </a:t>
            </a:r>
            <a:r>
              <a:rPr lang="fa-IR" sz="4000" b="1" dirty="0">
                <a:solidFill>
                  <a:srgbClr val="7030A0"/>
                </a:solidFill>
              </a:rPr>
              <a:t>کیفیت </a:t>
            </a:r>
            <a:r>
              <a:rPr lang="fa-IR" sz="4000" b="1" i="1" dirty="0">
                <a:solidFill>
                  <a:srgbClr val="FF0000"/>
                </a:solidFill>
              </a:rPr>
              <a:t>اختصاصی</a:t>
            </a:r>
            <a:endParaRPr lang="en-US" sz="4000" b="1" i="1" dirty="0">
              <a:solidFill>
                <a:srgbClr val="FF0000"/>
              </a:solidFill>
            </a:endParaRPr>
          </a:p>
        </p:txBody>
      </p:sp>
      <p:sp>
        <p:nvSpPr>
          <p:cNvPr id="20" name="Flowchart: Punched Tape 19"/>
          <p:cNvSpPr/>
          <p:nvPr/>
        </p:nvSpPr>
        <p:spPr>
          <a:xfrm>
            <a:off x="228600" y="1090789"/>
            <a:ext cx="4343400" cy="1512709"/>
          </a:xfrm>
          <a:prstGeom prst="flowChartPunchedTap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sz="2800" b="1" i="1" dirty="0" smtClean="0">
                <a:solidFill>
                  <a:srgbClr val="FF0000"/>
                </a:solidFill>
              </a:rPr>
              <a:t>SM</a:t>
            </a:r>
            <a:r>
              <a:rPr lang="fa-IR" sz="2800" dirty="0" smtClean="0">
                <a:solidFill>
                  <a:srgbClr val="7030A0"/>
                </a:solidFill>
              </a:rPr>
              <a:t>: شناسایی </a:t>
            </a:r>
            <a:r>
              <a:rPr lang="fa-IR" sz="2800" dirty="0">
                <a:solidFill>
                  <a:srgbClr val="7030A0"/>
                </a:solidFill>
              </a:rPr>
              <a:t>میزان درخطر بودن </a:t>
            </a:r>
            <a:r>
              <a:rPr lang="fa-IR" sz="2800" dirty="0" smtClean="0">
                <a:solidFill>
                  <a:srgbClr val="7030A0"/>
                </a:solidFill>
              </a:rPr>
              <a:t>کیفیت؛</a:t>
            </a:r>
            <a:r>
              <a:rPr lang="fa-IR" sz="2800" dirty="0">
                <a:solidFill>
                  <a:srgbClr val="7030A0"/>
                </a:solidFill>
              </a:rPr>
              <a:t> </a:t>
            </a:r>
            <a:r>
              <a:rPr lang="en-US" sz="2800" dirty="0" smtClean="0">
                <a:solidFill>
                  <a:srgbClr val="7030A0"/>
                </a:solidFill>
              </a:rPr>
              <a:t>Risk Assessment</a:t>
            </a:r>
            <a:endParaRPr lang="en-US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8001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0" grpId="0" animBg="1"/>
      <p:bldP spid="11" grpId="0" animBg="1"/>
      <p:bldP spid="20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09728" indent="0" algn="ctr" rtl="1">
              <a:buNone/>
            </a:pPr>
            <a:r>
              <a:rPr lang="fa-IR" sz="4000" dirty="0" smtClean="0">
                <a:solidFill>
                  <a:srgbClr val="FF0000"/>
                </a:solidFill>
              </a:rPr>
              <a:t>پایش کیفیت بناشده بر ارزیابی خطر</a:t>
            </a:r>
            <a:endParaRPr lang="en-US" sz="4000" dirty="0" smtClean="0">
              <a:solidFill>
                <a:srgbClr val="FF0000"/>
              </a:solidFill>
            </a:endParaRPr>
          </a:p>
          <a:p>
            <a:pPr marL="109728" indent="0" algn="ctr">
              <a:buNone/>
            </a:pPr>
            <a:r>
              <a:rPr lang="en-US" dirty="0" smtClean="0"/>
              <a:t>CLSI; EP-23: </a:t>
            </a:r>
            <a:r>
              <a:rPr lang="en-US" sz="4000" b="1" i="1" dirty="0" smtClean="0">
                <a:solidFill>
                  <a:srgbClr val="7030A0"/>
                </a:solidFill>
              </a:rPr>
              <a:t>RIQC</a:t>
            </a:r>
            <a:endParaRPr lang="fa-IR" sz="4000" b="1" i="1" dirty="0" smtClean="0">
              <a:solidFill>
                <a:srgbClr val="7030A0"/>
              </a:solidFill>
            </a:endParaRPr>
          </a:p>
          <a:p>
            <a:pPr marL="109728" indent="0" algn="ctr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(Risk-based Individualized Quality Control)</a:t>
            </a:r>
          </a:p>
          <a:p>
            <a:pPr marL="109728" indent="0" algn="r" rtl="1">
              <a:buNone/>
            </a:pPr>
            <a:endParaRPr lang="fa-IR" sz="1400" dirty="0" smtClean="0"/>
          </a:p>
          <a:p>
            <a:pPr marL="109728" indent="0" algn="r" rtl="1">
              <a:buNone/>
            </a:pPr>
            <a:endParaRPr lang="fa-IR" sz="1400" dirty="0" smtClean="0"/>
          </a:p>
          <a:p>
            <a:pPr marL="109728" indent="0" algn="r" rtl="1">
              <a:buNone/>
            </a:pPr>
            <a:endParaRPr lang="fa-IR" sz="1400" dirty="0"/>
          </a:p>
          <a:p>
            <a:pPr marL="109728" indent="0" algn="r" rtl="1">
              <a:buNone/>
            </a:pPr>
            <a:endParaRPr lang="fa-IR" sz="1400" dirty="0" smtClean="0"/>
          </a:p>
          <a:p>
            <a:pPr marL="109728" indent="0" algn="r" rtl="1">
              <a:buNone/>
            </a:pPr>
            <a:endParaRPr lang="fa-IR" sz="1400" dirty="0"/>
          </a:p>
          <a:p>
            <a:pPr marL="109728" indent="0" algn="r" rtl="1">
              <a:buNone/>
            </a:pPr>
            <a:endParaRPr lang="fa-IR" sz="1400" dirty="0" smtClean="0"/>
          </a:p>
          <a:p>
            <a:pPr marL="109728" indent="0" algn="r" rtl="1">
              <a:buNone/>
            </a:pPr>
            <a:endParaRPr lang="fa-IR" sz="1400" dirty="0"/>
          </a:p>
          <a:p>
            <a:pPr marL="109728" indent="0" algn="r" rtl="1">
              <a:buNone/>
            </a:pPr>
            <a:endParaRPr lang="fa-IR" sz="1400" dirty="0" smtClean="0"/>
          </a:p>
          <a:p>
            <a:pPr marL="109728" indent="0" algn="r" rtl="1">
              <a:buNone/>
            </a:pPr>
            <a:endParaRPr lang="fa-IR" sz="1400" dirty="0" smtClean="0"/>
          </a:p>
          <a:p>
            <a:pPr marL="109728" indent="0" algn="r" rtl="1">
              <a:buNone/>
            </a:pPr>
            <a:endParaRPr lang="en-US" sz="1400" dirty="0"/>
          </a:p>
          <a:p>
            <a:pPr marL="109728" indent="0" algn="r" rtl="1">
              <a:buNone/>
            </a:pPr>
            <a:endParaRPr lang="fa-IR" sz="2000" dirty="0" smtClean="0">
              <a:solidFill>
                <a:srgbClr val="FF0000"/>
              </a:solidFill>
            </a:endParaRPr>
          </a:p>
        </p:txBody>
      </p:sp>
      <p:sp>
        <p:nvSpPr>
          <p:cNvPr id="11" name="Double Wave 10"/>
          <p:cNvSpPr/>
          <p:nvPr/>
        </p:nvSpPr>
        <p:spPr>
          <a:xfrm>
            <a:off x="304800" y="1680865"/>
            <a:ext cx="8229600" cy="3200400"/>
          </a:xfrm>
          <a:prstGeom prst="doubleWave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0800000" scaled="1"/>
            <a:tileRect/>
          </a:gra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4000" dirty="0" smtClean="0">
              <a:solidFill>
                <a:srgbClr val="002060"/>
              </a:solidFill>
            </a:endParaRPr>
          </a:p>
          <a:p>
            <a:pPr algn="ctr" rtl="1"/>
            <a:endParaRPr lang="en-US" sz="4000" dirty="0">
              <a:solidFill>
                <a:srgbClr val="002060"/>
              </a:solidFill>
            </a:endParaRPr>
          </a:p>
          <a:p>
            <a:pPr algn="ctr" rtl="1"/>
            <a:r>
              <a:rPr lang="fa-IR" sz="4000" dirty="0" smtClean="0">
                <a:solidFill>
                  <a:srgbClr val="002060"/>
                </a:solidFill>
              </a:rPr>
              <a:t>هیچ </a:t>
            </a:r>
            <a:r>
              <a:rPr lang="fa-IR" sz="4000" dirty="0">
                <a:solidFill>
                  <a:srgbClr val="002060"/>
                </a:solidFill>
              </a:rPr>
              <a:t>قانون </a:t>
            </a:r>
            <a:r>
              <a:rPr lang="en-US" sz="4000" dirty="0" smtClean="0">
                <a:solidFill>
                  <a:srgbClr val="002060"/>
                </a:solidFill>
              </a:rPr>
              <a:t>QC</a:t>
            </a:r>
            <a:r>
              <a:rPr lang="fa-IR" sz="4000" dirty="0" smtClean="0">
                <a:solidFill>
                  <a:srgbClr val="002060"/>
                </a:solidFill>
              </a:rPr>
              <a:t> </a:t>
            </a:r>
            <a:r>
              <a:rPr lang="fa-IR" sz="4000" b="1" dirty="0" smtClean="0">
                <a:solidFill>
                  <a:srgbClr val="FF0000"/>
                </a:solidFill>
              </a:rPr>
              <a:t>یکتا</a:t>
            </a:r>
            <a:r>
              <a:rPr lang="fa-IR" sz="4000" dirty="0" smtClean="0">
                <a:solidFill>
                  <a:srgbClr val="002060"/>
                </a:solidFill>
              </a:rPr>
              <a:t>یی </a:t>
            </a:r>
            <a:r>
              <a:rPr lang="fa-IR" sz="4000" dirty="0">
                <a:solidFill>
                  <a:srgbClr val="002060"/>
                </a:solidFill>
              </a:rPr>
              <a:t>که به کار همه‌ی روش‌ها بیاید </a:t>
            </a:r>
            <a:r>
              <a:rPr lang="fa-IR" sz="4000" dirty="0" smtClean="0">
                <a:solidFill>
                  <a:srgbClr val="002060"/>
                </a:solidFill>
              </a:rPr>
              <a:t>وجود ندارد؛ </a:t>
            </a:r>
            <a:r>
              <a:rPr lang="fa-IR" sz="4000" b="1" i="1" dirty="0" smtClean="0">
                <a:solidFill>
                  <a:srgbClr val="FF0000"/>
                </a:solidFill>
              </a:rPr>
              <a:t>حتا قانون وستگارد!</a:t>
            </a:r>
            <a:endParaRPr lang="en-US" sz="40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1981200"/>
            <a:ext cx="4648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i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Right QC!</a:t>
            </a:r>
            <a:endParaRPr lang="en-US" sz="6600" i="1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" y="5181600"/>
            <a:ext cx="75804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Doing Right QC Right!</a:t>
            </a:r>
            <a:endParaRPr lang="en-US" sz="54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367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43996"/>
            <a:ext cx="9143999" cy="648072"/>
          </a:xfrm>
          <a:solidFill>
            <a:schemeClr val="accent6">
              <a:lumMod val="7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 rtl="1"/>
            <a:r>
              <a:rPr lang="fa-IR" sz="2800" dirty="0" smtClean="0"/>
              <a:t>راهکار سرانگشتی وستگارد برای انتخاب </a:t>
            </a:r>
            <a:r>
              <a:rPr lang="en-US" sz="2800" dirty="0" smtClean="0"/>
              <a:t>AQCS</a:t>
            </a:r>
            <a:r>
              <a:rPr lang="fa-IR" sz="2800" dirty="0" smtClean="0"/>
              <a:t> </a:t>
            </a:r>
            <a:r>
              <a:rPr lang="fa-IR" sz="2800" dirty="0"/>
              <a:t>بسته به کیفیت اجرا</a:t>
            </a:r>
            <a:endParaRPr lang="en-US" sz="2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0" y="692068"/>
            <a:ext cx="9144000" cy="616593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sz="3200" b="1" dirty="0" smtClean="0">
                <a:solidFill>
                  <a:srgbClr val="F363D4"/>
                </a:solidFill>
              </a:rPr>
              <a:t>6 سیگما:</a:t>
            </a:r>
          </a:p>
          <a:p>
            <a:pPr marL="1027113" indent="-225425" algn="r" rtl="1">
              <a:buFont typeface="Wingdings" panose="05000000000000000000" pitchFamily="2" charset="2"/>
              <a:buChar char="§"/>
            </a:pPr>
            <a:r>
              <a:rPr lang="en-US" dirty="0" smtClean="0"/>
              <a:t>N = 2</a:t>
            </a:r>
          </a:p>
          <a:p>
            <a:pPr marL="1084263" indent="-282575" algn="r" rtl="1">
              <a:buFont typeface="Wingdings" panose="05000000000000000000" pitchFamily="2" charset="2"/>
              <a:buChar char="§"/>
            </a:pPr>
            <a:r>
              <a:rPr lang="fa-IR" dirty="0" smtClean="0"/>
              <a:t>معیار: </a:t>
            </a:r>
            <a:r>
              <a:rPr lang="en-US" dirty="0" smtClean="0"/>
              <a:t>3.5s</a:t>
            </a:r>
            <a:r>
              <a:rPr lang="fa-IR" dirty="0" smtClean="0"/>
              <a:t> یا </a:t>
            </a:r>
            <a:r>
              <a:rPr lang="en-US" dirty="0" smtClean="0"/>
              <a:t>3.s</a:t>
            </a:r>
          </a:p>
          <a:p>
            <a:pPr algn="r" rtl="1">
              <a:spcBef>
                <a:spcPts val="2400"/>
              </a:spcBef>
              <a:buFont typeface="Wingdings" panose="05000000000000000000" pitchFamily="2" charset="2"/>
              <a:buChar char="v"/>
            </a:pPr>
            <a:r>
              <a:rPr lang="en-US" b="1" dirty="0" smtClean="0">
                <a:solidFill>
                  <a:srgbClr val="F363D4"/>
                </a:solidFill>
              </a:rPr>
              <a:t>5</a:t>
            </a:r>
            <a:r>
              <a:rPr lang="fa-IR" b="1" dirty="0" smtClean="0">
                <a:solidFill>
                  <a:srgbClr val="F363D4"/>
                </a:solidFill>
              </a:rPr>
              <a:t> سیگما:</a:t>
            </a:r>
          </a:p>
          <a:p>
            <a:pPr marL="1027113" indent="-225425" algn="r" rtl="1">
              <a:buFont typeface="Wingdings" panose="05000000000000000000" pitchFamily="2" charset="2"/>
              <a:buChar char="§"/>
            </a:pPr>
            <a:r>
              <a:rPr lang="en-US" dirty="0" smtClean="0"/>
              <a:t>N = 2</a:t>
            </a:r>
          </a:p>
          <a:p>
            <a:pPr marL="1084263" indent="-282575" algn="r" rtl="1">
              <a:buFont typeface="Wingdings" panose="05000000000000000000" pitchFamily="2" charset="2"/>
              <a:buChar char="§"/>
            </a:pPr>
            <a:r>
              <a:rPr lang="fa-IR" dirty="0" smtClean="0"/>
              <a:t>معیار : </a:t>
            </a:r>
            <a:r>
              <a:rPr lang="en-US" dirty="0" smtClean="0"/>
              <a:t>3s</a:t>
            </a:r>
            <a:r>
              <a:rPr lang="fa-IR" dirty="0" smtClean="0"/>
              <a:t> برای بالای 5 سیگما و </a:t>
            </a:r>
            <a:r>
              <a:rPr lang="en-US" dirty="0" smtClean="0"/>
              <a:t>2.5s</a:t>
            </a:r>
            <a:r>
              <a:rPr lang="fa-IR" dirty="0" smtClean="0"/>
              <a:t> برای زیر 5 سیگما</a:t>
            </a:r>
          </a:p>
          <a:p>
            <a:pPr algn="r" rtl="1">
              <a:spcBef>
                <a:spcPts val="2400"/>
              </a:spcBef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rgbClr val="F363D4"/>
                </a:solidFill>
              </a:rPr>
              <a:t>4 </a:t>
            </a:r>
            <a:r>
              <a:rPr lang="fa-IR" b="1" dirty="0">
                <a:solidFill>
                  <a:srgbClr val="F363D4"/>
                </a:solidFill>
              </a:rPr>
              <a:t>سیگما:</a:t>
            </a:r>
          </a:p>
          <a:p>
            <a:pPr marL="1027113" indent="-225425" algn="r" rtl="1">
              <a:buFont typeface="Wingdings" panose="05000000000000000000" pitchFamily="2" charset="2"/>
              <a:buChar char="§"/>
            </a:pPr>
            <a:r>
              <a:rPr lang="en-US" dirty="0"/>
              <a:t>N = </a:t>
            </a:r>
            <a:r>
              <a:rPr lang="en-US" dirty="0" smtClean="0"/>
              <a:t>4</a:t>
            </a:r>
            <a:endParaRPr lang="en-US" dirty="0"/>
          </a:p>
          <a:p>
            <a:pPr marL="1084263" indent="-282575" algn="r" rtl="1">
              <a:buFont typeface="Wingdings" panose="05000000000000000000" pitchFamily="2" charset="2"/>
              <a:buChar char="§"/>
            </a:pPr>
            <a:r>
              <a:rPr lang="fa-IR" dirty="0"/>
              <a:t>معیار </a:t>
            </a:r>
            <a:r>
              <a:rPr lang="fa-IR" dirty="0" smtClean="0"/>
              <a:t>: </a:t>
            </a:r>
            <a:r>
              <a:rPr lang="en-US" dirty="0" smtClean="0"/>
              <a:t>2.5s</a:t>
            </a:r>
            <a:r>
              <a:rPr lang="fa-IR" dirty="0" smtClean="0"/>
              <a:t> یا «</a:t>
            </a:r>
            <a:r>
              <a:rPr lang="fa-IR" dirty="0" smtClean="0">
                <a:solidFill>
                  <a:srgbClr val="FF0000"/>
                </a:solidFill>
              </a:rPr>
              <a:t>چندقانونی</a:t>
            </a:r>
            <a:r>
              <a:rPr lang="fa-IR" dirty="0" smtClean="0"/>
              <a:t>»؛ چندقانونی بهتر است و </a:t>
            </a:r>
            <a:r>
              <a:rPr lang="fa-IR" dirty="0"/>
              <a:t>می‌توان از مزیت افزودن قانون "پس‌نگر" نیز بهره‌مند شد.</a:t>
            </a:r>
            <a:endParaRPr lang="en-US" dirty="0"/>
          </a:p>
          <a:p>
            <a:pPr marL="1084263" indent="-282575" algn="r" rtl="1">
              <a:buFont typeface="Wingdings" panose="05000000000000000000" pitchFamily="2" charset="2"/>
              <a:buChar char="§"/>
            </a:pPr>
            <a:endParaRPr lang="en-US" dirty="0" smtClean="0"/>
          </a:p>
          <a:p>
            <a:pPr marL="1084263" indent="-282575" algn="r" rtl="1"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53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43996"/>
            <a:ext cx="9143999" cy="648072"/>
          </a:xfrm>
          <a:solidFill>
            <a:schemeClr val="accent6">
              <a:lumMod val="7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 rtl="1"/>
            <a:r>
              <a:rPr lang="fa-IR" sz="2800" dirty="0"/>
              <a:t>راهکار سرانگشتی وستگارد برای انتخاب </a:t>
            </a:r>
            <a:r>
              <a:rPr lang="en-US" sz="2800" dirty="0"/>
              <a:t>AQCS</a:t>
            </a:r>
            <a:r>
              <a:rPr lang="fa-IR" sz="2800" dirty="0"/>
              <a:t> بسته به کیفیت اجرا</a:t>
            </a:r>
            <a:endParaRPr lang="en-US" sz="2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0" y="692068"/>
            <a:ext cx="9144000" cy="616593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r" rtl="1">
              <a:spcAft>
                <a:spcPts val="3000"/>
              </a:spcAft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rgbClr val="F363D4"/>
                </a:solidFill>
              </a:rPr>
              <a:t> </a:t>
            </a:r>
            <a:r>
              <a:rPr lang="fa-IR" sz="3600" b="1" dirty="0" smtClean="0">
                <a:solidFill>
                  <a:srgbClr val="FF0000"/>
                </a:solidFill>
              </a:rPr>
              <a:t>زیر 4 </a:t>
            </a:r>
            <a:r>
              <a:rPr lang="fa-IR" sz="3600" b="1" dirty="0">
                <a:solidFill>
                  <a:srgbClr val="FF0000"/>
                </a:solidFill>
              </a:rPr>
              <a:t>سیگما:</a:t>
            </a:r>
            <a:endParaRPr lang="fa-IR" b="1" dirty="0">
              <a:solidFill>
                <a:srgbClr val="FF0000"/>
              </a:solidFill>
            </a:endParaRPr>
          </a:p>
          <a:p>
            <a:pPr marL="1027113" indent="-225425" algn="r" rtl="1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a-IR" dirty="0" smtClean="0"/>
              <a:t>حداکثر </a:t>
            </a:r>
            <a:r>
              <a:rPr lang="en-US" dirty="0" smtClean="0"/>
              <a:t>QC</a:t>
            </a:r>
            <a:r>
              <a:rPr lang="fa-IR" dirty="0" smtClean="0"/>
              <a:t> ممکن</a:t>
            </a:r>
            <a:endParaRPr lang="en-US" dirty="0" smtClean="0"/>
          </a:p>
          <a:p>
            <a:pPr marL="801688" indent="0" algn="ctr" rtl="1">
              <a:spcAft>
                <a:spcPts val="600"/>
              </a:spcAft>
              <a:buNone/>
            </a:pPr>
            <a:r>
              <a:rPr lang="en-US" dirty="0" smtClean="0">
                <a:solidFill>
                  <a:srgbClr val="FF0000"/>
                </a:solidFill>
              </a:rPr>
              <a:t>1:3s/2ofs:2s/R4s/3:1s/6X</a:t>
            </a:r>
            <a:r>
              <a:rPr lang="en-US" dirty="0" smtClean="0"/>
              <a:t>; Pfr = 6-7%</a:t>
            </a:r>
          </a:p>
          <a:p>
            <a:pPr marL="801688" indent="0" algn="ctr" rtl="1">
              <a:spcAft>
                <a:spcPts val="600"/>
              </a:spcAft>
              <a:buNone/>
            </a:pPr>
            <a:r>
              <a:rPr lang="en-US" dirty="0" smtClean="0">
                <a:solidFill>
                  <a:srgbClr val="FF0000"/>
                </a:solidFill>
              </a:rPr>
              <a:t>1:3s/2of</a:t>
            </a:r>
            <a:r>
              <a:rPr lang="en-US" sz="4000" b="1" u="sng" dirty="0" smtClean="0">
                <a:solidFill>
                  <a:srgbClr val="FF0000"/>
                </a:solidFill>
              </a:rPr>
              <a:t>8</a:t>
            </a:r>
            <a:r>
              <a:rPr lang="en-US" dirty="0" smtClean="0">
                <a:solidFill>
                  <a:srgbClr val="FF0000"/>
                </a:solidFill>
              </a:rPr>
              <a:t>:2s</a:t>
            </a:r>
            <a:r>
              <a:rPr lang="en-US" dirty="0" smtClean="0"/>
              <a:t>; Pfr = 2-3%</a:t>
            </a:r>
            <a:endParaRPr lang="fa-IR" dirty="0" smtClean="0"/>
          </a:p>
          <a:p>
            <a:pPr marL="1027113" indent="-225425" algn="r" rtl="1">
              <a:spcBef>
                <a:spcPts val="18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a-IR" dirty="0" smtClean="0"/>
              <a:t>حداکثر نگهداری پیشگیرانه</a:t>
            </a:r>
          </a:p>
          <a:p>
            <a:pPr marL="1027113" indent="-225425" algn="r" rtl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a-IR" dirty="0"/>
              <a:t>بررسی‌های اختصاصی دستگاه و کارکرد</a:t>
            </a:r>
            <a:endParaRPr lang="en-US" dirty="0"/>
          </a:p>
          <a:p>
            <a:pPr marL="1027113" indent="-225425" algn="r" rtl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a-IR" dirty="0" smtClean="0"/>
              <a:t>باتجربه‌ترین </a:t>
            </a:r>
            <a:r>
              <a:rPr lang="fa-IR" dirty="0"/>
              <a:t>کارمند</a:t>
            </a:r>
            <a:endParaRPr lang="en-US" dirty="0"/>
          </a:p>
          <a:p>
            <a:pPr marL="1027113" indent="-225425" algn="r" rtl="1">
              <a:buFont typeface="Wingdings" panose="05000000000000000000" pitchFamily="2" charset="2"/>
              <a:buChar char="§"/>
            </a:pPr>
            <a:endParaRPr lang="en-US" dirty="0" smtClean="0"/>
          </a:p>
          <a:p>
            <a:pPr marL="1084263" indent="-282575" algn="r" rtl="1"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2175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09728" indent="0" algn="ctr" rtl="1">
              <a:buNone/>
            </a:pPr>
            <a:r>
              <a:rPr lang="fa-IR" sz="3600" dirty="0" smtClean="0"/>
              <a:t>توصیه‌ی </a:t>
            </a:r>
            <a:r>
              <a:rPr lang="en-US" sz="3600" dirty="0" smtClean="0">
                <a:solidFill>
                  <a:srgbClr val="FF0000"/>
                </a:solidFill>
              </a:rPr>
              <a:t>Bio-Rad</a:t>
            </a:r>
            <a:r>
              <a:rPr lang="fa-IR" sz="3600" dirty="0" smtClean="0"/>
              <a:t> </a:t>
            </a:r>
            <a:r>
              <a:rPr lang="fa-IR" sz="3600" dirty="0" smtClean="0"/>
              <a:t>به مشتریانش برای </a:t>
            </a:r>
            <a:r>
              <a:rPr lang="fa-IR" sz="3600" dirty="0" smtClean="0"/>
              <a:t>پایش کیفیت </a:t>
            </a:r>
            <a:r>
              <a:rPr lang="en-US" sz="2400" dirty="0" smtClean="0"/>
              <a:t> </a:t>
            </a:r>
            <a:r>
              <a:rPr lang="en-US" sz="3600" b="1" i="1" dirty="0" smtClean="0">
                <a:solidFill>
                  <a:srgbClr val="7030A0"/>
                </a:solidFill>
              </a:rPr>
              <a:t>RIQC</a:t>
            </a:r>
            <a:endParaRPr lang="fa-IR" sz="3600" b="1" i="1" dirty="0" smtClean="0">
              <a:solidFill>
                <a:srgbClr val="7030A0"/>
              </a:solidFill>
            </a:endParaRPr>
          </a:p>
          <a:p>
            <a:pPr marL="109728" indent="0" algn="ctr" rtl="1">
              <a:buNone/>
            </a:pPr>
            <a:r>
              <a:rPr lang="fa-IR" sz="2400" b="1" i="1" dirty="0" smtClean="0">
                <a:solidFill>
                  <a:srgbClr val="7030A0"/>
                </a:solidFill>
              </a:rPr>
              <a:t>کنفرانس </a:t>
            </a:r>
            <a:r>
              <a:rPr lang="en-US" sz="2400" b="1" i="1" dirty="0" smtClean="0">
                <a:solidFill>
                  <a:srgbClr val="7030A0"/>
                </a:solidFill>
              </a:rPr>
              <a:t>AACC/ASCLS</a:t>
            </a:r>
            <a:r>
              <a:rPr lang="fa-IR" sz="2400" b="1" i="1" dirty="0" smtClean="0">
                <a:solidFill>
                  <a:srgbClr val="7030A0"/>
                </a:solidFill>
              </a:rPr>
              <a:t> – آگوست </a:t>
            </a:r>
            <a:r>
              <a:rPr lang="fa-IR" sz="2400" b="1" i="1" dirty="0" smtClean="0">
                <a:solidFill>
                  <a:srgbClr val="7030A0"/>
                </a:solidFill>
              </a:rPr>
              <a:t>2013 (شهریور 92)</a:t>
            </a:r>
            <a:endParaRPr lang="fa-IR" sz="2400" b="1" i="1" dirty="0" smtClean="0">
              <a:solidFill>
                <a:srgbClr val="7030A0"/>
              </a:solidFill>
            </a:endParaRPr>
          </a:p>
          <a:p>
            <a:pPr marL="109728" indent="0" algn="r" rtl="1">
              <a:buNone/>
            </a:pPr>
            <a:endParaRPr lang="fa-IR" sz="1400" dirty="0" smtClean="0"/>
          </a:p>
          <a:p>
            <a:pPr marL="109728" indent="0" algn="r" rtl="1">
              <a:buNone/>
            </a:pPr>
            <a:endParaRPr lang="fa-IR" sz="1400" dirty="0" smtClean="0"/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3600" dirty="0"/>
              <a:t>کیفیت </a:t>
            </a:r>
            <a:r>
              <a:rPr lang="fa-IR" sz="3600" b="1" dirty="0">
                <a:solidFill>
                  <a:srgbClr val="FF0000"/>
                </a:solidFill>
              </a:rPr>
              <a:t>بیش از 6 سیگما: </a:t>
            </a:r>
            <a:r>
              <a:rPr lang="fa-IR" sz="3600" dirty="0"/>
              <a:t>1 کنترل در </a:t>
            </a:r>
            <a:r>
              <a:rPr lang="fa-IR" sz="3600" dirty="0" smtClean="0"/>
              <a:t>روز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3600" dirty="0"/>
              <a:t>کیفیت </a:t>
            </a:r>
            <a:r>
              <a:rPr lang="fa-IR" sz="3600" b="1" dirty="0" smtClean="0">
                <a:solidFill>
                  <a:srgbClr val="FF0000"/>
                </a:solidFill>
              </a:rPr>
              <a:t>4 تا 6 </a:t>
            </a:r>
            <a:r>
              <a:rPr lang="fa-IR" sz="3600" b="1" dirty="0">
                <a:solidFill>
                  <a:srgbClr val="FF0000"/>
                </a:solidFill>
              </a:rPr>
              <a:t>سیگما: </a:t>
            </a:r>
            <a:r>
              <a:rPr lang="fa-IR" sz="3600" dirty="0" smtClean="0"/>
              <a:t>2 </a:t>
            </a:r>
            <a:r>
              <a:rPr lang="fa-IR" sz="3600" dirty="0"/>
              <a:t>کنترل در </a:t>
            </a:r>
            <a:r>
              <a:rPr lang="fa-IR" sz="3600" dirty="0" smtClean="0"/>
              <a:t>روز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3600" dirty="0"/>
              <a:t>کیفیت </a:t>
            </a:r>
            <a:r>
              <a:rPr lang="fa-IR" sz="3600" b="1" dirty="0" smtClean="0">
                <a:solidFill>
                  <a:srgbClr val="FF0000"/>
                </a:solidFill>
              </a:rPr>
              <a:t>3 تا 4 </a:t>
            </a:r>
            <a:r>
              <a:rPr lang="fa-IR" sz="3600" b="1" dirty="0">
                <a:solidFill>
                  <a:srgbClr val="FF0000"/>
                </a:solidFill>
              </a:rPr>
              <a:t>سیگما: </a:t>
            </a:r>
            <a:r>
              <a:rPr lang="fa-IR" sz="3600" dirty="0" smtClean="0"/>
              <a:t>4 </a:t>
            </a:r>
            <a:r>
              <a:rPr lang="fa-IR" sz="3600" dirty="0"/>
              <a:t>کنترل در </a:t>
            </a:r>
            <a:r>
              <a:rPr lang="fa-IR" sz="3600" dirty="0" smtClean="0"/>
              <a:t>روز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3600" dirty="0"/>
              <a:t>کیفیت </a:t>
            </a:r>
            <a:r>
              <a:rPr lang="fa-IR" sz="3600" b="1" dirty="0" smtClean="0">
                <a:solidFill>
                  <a:srgbClr val="FF0000"/>
                </a:solidFill>
              </a:rPr>
              <a:t>کمتر از 3 </a:t>
            </a:r>
            <a:r>
              <a:rPr lang="fa-IR" sz="3600" b="1" dirty="0">
                <a:solidFill>
                  <a:srgbClr val="FF0000"/>
                </a:solidFill>
              </a:rPr>
              <a:t>سیگما: </a:t>
            </a:r>
            <a:r>
              <a:rPr lang="fa-IR" sz="4400" b="1" u="sng" dirty="0" smtClean="0">
                <a:solidFill>
                  <a:srgbClr val="7030A0"/>
                </a:solidFill>
              </a:rPr>
              <a:t>9</a:t>
            </a:r>
            <a:r>
              <a:rPr lang="fa-IR" sz="3600" dirty="0" smtClean="0"/>
              <a:t> </a:t>
            </a:r>
            <a:r>
              <a:rPr lang="fa-IR" sz="3600" dirty="0"/>
              <a:t>کنترل در </a:t>
            </a:r>
            <a:r>
              <a:rPr lang="fa-IR" sz="3600" dirty="0" smtClean="0"/>
              <a:t>روز؛ </a:t>
            </a:r>
            <a:r>
              <a:rPr lang="fa-IR" sz="3600" dirty="0"/>
              <a:t>نمونه‌های بیماران </a:t>
            </a:r>
            <a:r>
              <a:rPr lang="fa-IR" sz="4400" b="1" u="sng" dirty="0">
                <a:solidFill>
                  <a:srgbClr val="7030A0"/>
                </a:solidFill>
              </a:rPr>
              <a:t>دوبار</a:t>
            </a:r>
            <a:r>
              <a:rPr lang="fa-IR" sz="3600" dirty="0"/>
              <a:t> آزمایش شود و میانگین گرفته شود.</a:t>
            </a:r>
            <a:endParaRPr lang="en-US" sz="3600" dirty="0"/>
          </a:p>
          <a:p>
            <a:pPr marL="109728" indent="0" algn="r" rtl="1">
              <a:buNone/>
            </a:pPr>
            <a:endParaRPr lang="en-US" dirty="0"/>
          </a:p>
          <a:p>
            <a:pPr algn="r" rtl="1">
              <a:buFont typeface="Wingdings" panose="05000000000000000000" pitchFamily="2" charset="2"/>
              <a:buChar char="v"/>
            </a:pPr>
            <a:endParaRPr lang="en-US" dirty="0"/>
          </a:p>
          <a:p>
            <a:pPr algn="r" rtl="1">
              <a:buFont typeface="Wingdings" panose="05000000000000000000" pitchFamily="2" charset="2"/>
              <a:buChar char="v"/>
            </a:pPr>
            <a:endParaRPr lang="en-US" dirty="0"/>
          </a:p>
          <a:p>
            <a:pPr algn="r" rtl="1">
              <a:buFont typeface="Wingdings" panose="05000000000000000000" pitchFamily="2" charset="2"/>
              <a:buChar char="v"/>
            </a:pPr>
            <a:endParaRPr lang="en-US" dirty="0"/>
          </a:p>
          <a:p>
            <a:pPr marL="109728" indent="0" algn="r" rtl="1">
              <a:buNone/>
            </a:pPr>
            <a:endParaRPr lang="fa-IR" sz="1400" dirty="0"/>
          </a:p>
          <a:p>
            <a:pPr marL="109728" indent="0" algn="r" rtl="1">
              <a:buNone/>
            </a:pPr>
            <a:endParaRPr lang="fa-IR" sz="1400" dirty="0" smtClean="0"/>
          </a:p>
          <a:p>
            <a:pPr marL="109728" indent="0" algn="r" rtl="1">
              <a:buNone/>
            </a:pPr>
            <a:endParaRPr lang="fa-IR" sz="1400" dirty="0"/>
          </a:p>
          <a:p>
            <a:pPr marL="109728" indent="0" algn="r" rtl="1">
              <a:buNone/>
            </a:pPr>
            <a:endParaRPr lang="fa-IR" sz="1400" dirty="0" smtClean="0"/>
          </a:p>
          <a:p>
            <a:pPr marL="109728" indent="0" algn="r" rtl="1">
              <a:buNone/>
            </a:pPr>
            <a:endParaRPr lang="fa-IR" sz="1400" dirty="0"/>
          </a:p>
          <a:p>
            <a:pPr marL="109728" indent="0" algn="r" rtl="1">
              <a:buNone/>
            </a:pPr>
            <a:endParaRPr lang="fa-IR" sz="1400" dirty="0" smtClean="0"/>
          </a:p>
          <a:p>
            <a:pPr marL="109728" indent="0" algn="r" rtl="1">
              <a:buNone/>
            </a:pPr>
            <a:endParaRPr lang="fa-IR" sz="1400" dirty="0" smtClean="0"/>
          </a:p>
          <a:p>
            <a:pPr marL="109728" indent="0" algn="r" rtl="1">
              <a:buNone/>
            </a:pPr>
            <a:endParaRPr lang="en-US" sz="1400" dirty="0"/>
          </a:p>
          <a:p>
            <a:pPr marL="109728" indent="0" algn="r" rtl="1">
              <a:buNone/>
            </a:pPr>
            <a:endParaRPr lang="fa-IR" sz="2000" dirty="0" smtClean="0">
              <a:solidFill>
                <a:srgbClr val="FF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34444" y="1732767"/>
            <a:ext cx="8229600" cy="76200"/>
          </a:xfrm>
          <a:prstGeom prst="line">
            <a:avLst/>
          </a:prstGeom>
          <a:ln w="381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733800"/>
            <a:ext cx="2743200" cy="2880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2894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146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4325859" y="533400"/>
            <a:ext cx="23221" cy="6322098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398517" y="481997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/>
              <a:t>+ TEa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91581" y="460590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- TEa</a:t>
            </a:r>
            <a:endParaRPr lang="en-US" sz="2000" b="1" dirty="0"/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5479317" y="5095935"/>
            <a:ext cx="1413" cy="1905000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Content Placeholder 51" descr="http://t2.gstatic.com/images?q=tbn:ANd9GcRQIVmFiKoxUwjTnJcXmFziM_xeJbVyV3e0wFXGf0uOcWzBgOmG"/>
          <p:cNvPicPr>
            <a:picLocks noGrp="1"/>
          </p:cNvPicPr>
          <p:nvPr>
            <p:ph idx="1"/>
          </p:nvPr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316536" y="5653196"/>
            <a:ext cx="10808663" cy="10762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0" name="Rectangle 69"/>
          <p:cNvSpPr/>
          <p:nvPr/>
        </p:nvSpPr>
        <p:spPr>
          <a:xfrm>
            <a:off x="3538736" y="-17249"/>
            <a:ext cx="1620688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 smtClean="0">
                <a:solidFill>
                  <a:srgbClr val="7030A0"/>
                </a:solidFill>
              </a:rPr>
              <a:t>هدف</a:t>
            </a:r>
            <a:endParaRPr lang="en-US" sz="2000" dirty="0">
              <a:solidFill>
                <a:srgbClr val="7030A0"/>
              </a:solidFill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>
            <a:off x="838200" y="461527"/>
            <a:ext cx="0" cy="64899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8458200" y="365530"/>
            <a:ext cx="0" cy="64899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V="1">
            <a:off x="5479317" y="5955626"/>
            <a:ext cx="2958447" cy="7249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>
            <a:off x="5479317" y="6248400"/>
            <a:ext cx="2989546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Content Placeholder 51" descr="http://t2.gstatic.com/images?q=tbn:ANd9GcRQIVmFiKoxUwjTnJcXmFziM_xeJbVyV3e0wFXGf0uOcWzBgOmG"/>
          <p:cNvPicPr>
            <a:picLocks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7696200" y="1074168"/>
            <a:ext cx="1039650" cy="39550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47" name="Straight Arrow Connector 46"/>
          <p:cNvCxnSpPr/>
          <p:nvPr/>
        </p:nvCxnSpPr>
        <p:spPr>
          <a:xfrm flipV="1">
            <a:off x="8204317" y="2267230"/>
            <a:ext cx="274320" cy="1296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H="1" flipV="1">
            <a:off x="8210865" y="882107"/>
            <a:ext cx="5160" cy="3994693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391908" y="822178"/>
            <a:ext cx="2834381" cy="685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SM = 1.65</a:t>
            </a:r>
            <a:endParaRPr lang="en-US" sz="2800" dirty="0">
              <a:solidFill>
                <a:schemeClr val="tx1"/>
              </a:solidFill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8221315" y="1980026"/>
            <a:ext cx="274320" cy="12969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2242824" y="1457758"/>
            <a:ext cx="6683026" cy="2050954"/>
          </a:xfrm>
          <a:prstGeom prst="ellipse">
            <a:avLst/>
          </a:prstGeom>
          <a:solidFill>
            <a:srgbClr val="E5E943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200" dirty="0" smtClean="0">
                <a:solidFill>
                  <a:schemeClr val="tx1"/>
                </a:solidFill>
              </a:rPr>
              <a:t>آیا </a:t>
            </a:r>
            <a:r>
              <a:rPr lang="fa-IR" sz="3200" dirty="0">
                <a:solidFill>
                  <a:schemeClr val="tx1"/>
                </a:solidFill>
              </a:rPr>
              <a:t>کیفیت این روش</a:t>
            </a:r>
            <a:r>
              <a:rPr lang="ar-SA" sz="3200" dirty="0">
                <a:solidFill>
                  <a:schemeClr val="tx1"/>
                </a:solidFill>
              </a:rPr>
              <a:t>‌ها "</a:t>
            </a:r>
            <a:r>
              <a:rPr lang="ar-SA" sz="3200" b="1" dirty="0">
                <a:solidFill>
                  <a:srgbClr val="FF0000"/>
                </a:solidFill>
              </a:rPr>
              <a:t>پذیرفتنی</a:t>
            </a:r>
            <a:r>
              <a:rPr lang="ar-SA" sz="3200" dirty="0">
                <a:solidFill>
                  <a:schemeClr val="tx1"/>
                </a:solidFill>
              </a:rPr>
              <a:t>" </a:t>
            </a:r>
            <a:r>
              <a:rPr lang="fa-IR" sz="3200" dirty="0" smtClean="0">
                <a:solidFill>
                  <a:schemeClr val="tx1"/>
                </a:solidFill>
              </a:rPr>
              <a:t>است</a:t>
            </a:r>
            <a:r>
              <a:rPr lang="ar-SA" sz="3200" dirty="0" smtClean="0">
                <a:solidFill>
                  <a:schemeClr val="tx1"/>
                </a:solidFill>
              </a:rPr>
              <a:t>؟</a:t>
            </a:r>
            <a:endParaRPr lang="fa-IR" sz="3200" dirty="0" smtClean="0">
              <a:solidFill>
                <a:schemeClr val="tx1"/>
              </a:solidFill>
            </a:endParaRPr>
          </a:p>
        </p:txBody>
      </p:sp>
      <p:sp>
        <p:nvSpPr>
          <p:cNvPr id="55" name="Oval 54"/>
          <p:cNvSpPr/>
          <p:nvPr/>
        </p:nvSpPr>
        <p:spPr>
          <a:xfrm>
            <a:off x="1589419" y="1941449"/>
            <a:ext cx="6683026" cy="2019191"/>
          </a:xfrm>
          <a:prstGeom prst="ellipse">
            <a:avLst/>
          </a:prstGeom>
          <a:solidFill>
            <a:srgbClr val="E5E943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200" dirty="0" smtClean="0">
                <a:solidFill>
                  <a:schemeClr val="tx1"/>
                </a:solidFill>
              </a:rPr>
              <a:t>آیا </a:t>
            </a:r>
            <a:r>
              <a:rPr lang="fa-IR" sz="3200" dirty="0">
                <a:solidFill>
                  <a:schemeClr val="tx1"/>
                </a:solidFill>
              </a:rPr>
              <a:t>کیفیت این </a:t>
            </a:r>
            <a:r>
              <a:rPr lang="fa-IR" sz="3200" dirty="0" smtClean="0">
                <a:solidFill>
                  <a:schemeClr val="tx1"/>
                </a:solidFill>
              </a:rPr>
              <a:t>روش</a:t>
            </a:r>
            <a:r>
              <a:rPr lang="ar-SA" sz="3200" dirty="0" smtClean="0">
                <a:solidFill>
                  <a:schemeClr val="tx1"/>
                </a:solidFill>
              </a:rPr>
              <a:t>‌ها "</a:t>
            </a:r>
            <a:r>
              <a:rPr lang="ar-SA" sz="3200" b="1" dirty="0">
                <a:solidFill>
                  <a:srgbClr val="FF0000"/>
                </a:solidFill>
              </a:rPr>
              <a:t>نگهداشتنی</a:t>
            </a:r>
            <a:r>
              <a:rPr lang="ar-SA" sz="3200" dirty="0" smtClean="0">
                <a:solidFill>
                  <a:schemeClr val="tx1"/>
                </a:solidFill>
              </a:rPr>
              <a:t>" </a:t>
            </a:r>
            <a:r>
              <a:rPr lang="fa-IR" sz="3200" dirty="0" smtClean="0">
                <a:solidFill>
                  <a:schemeClr val="tx1"/>
                </a:solidFill>
              </a:rPr>
              <a:t>است</a:t>
            </a:r>
            <a:r>
              <a:rPr lang="ar-SA" sz="3200" dirty="0" smtClean="0">
                <a:solidFill>
                  <a:schemeClr val="tx1"/>
                </a:solidFill>
              </a:rPr>
              <a:t>؟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1" name="Explosion 1 30"/>
          <p:cNvSpPr/>
          <p:nvPr/>
        </p:nvSpPr>
        <p:spPr>
          <a:xfrm>
            <a:off x="5440920" y="14691"/>
            <a:ext cx="3192115" cy="2001238"/>
          </a:xfrm>
          <a:prstGeom prst="irregularSeal1">
            <a:avLst/>
          </a:prstGeom>
          <a:solidFill>
            <a:srgbClr val="F363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b="1" i="1" dirty="0" smtClean="0">
                <a:solidFill>
                  <a:schemeClr val="tx1"/>
                </a:solidFill>
              </a:rPr>
              <a:t>پرسش!</a:t>
            </a:r>
            <a:endParaRPr lang="en-US" sz="3600" b="1" i="1" dirty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1061519" y="2254150"/>
            <a:ext cx="6683026" cy="4639355"/>
          </a:xfrm>
          <a:prstGeom prst="ellipse">
            <a:avLst/>
          </a:prstGeom>
          <a:solidFill>
            <a:srgbClr val="E5E943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4400" dirty="0" smtClean="0">
                <a:solidFill>
                  <a:schemeClr val="tx1"/>
                </a:solidFill>
              </a:rPr>
              <a:t>کی حاضره کیفیت روشی با کیفیت 1.65 سیگما رو </a:t>
            </a:r>
            <a:r>
              <a:rPr lang="ar-SA" sz="4400" dirty="0" smtClean="0">
                <a:solidFill>
                  <a:schemeClr val="tx1"/>
                </a:solidFill>
              </a:rPr>
              <a:t>"</a:t>
            </a:r>
            <a:r>
              <a:rPr lang="fa-IR" sz="4400" b="1" dirty="0" smtClean="0">
                <a:solidFill>
                  <a:srgbClr val="FF0000"/>
                </a:solidFill>
              </a:rPr>
              <a:t>تضمین</a:t>
            </a:r>
            <a:r>
              <a:rPr lang="ar-SA" sz="4400" dirty="0" smtClean="0">
                <a:solidFill>
                  <a:schemeClr val="tx1"/>
                </a:solidFill>
              </a:rPr>
              <a:t>"</a:t>
            </a:r>
            <a:r>
              <a:rPr lang="fa-IR" sz="4400" dirty="0" smtClean="0">
                <a:solidFill>
                  <a:schemeClr val="tx1"/>
                </a:solidFill>
              </a:rPr>
              <a:t> کنه</a:t>
            </a:r>
            <a:r>
              <a:rPr lang="ar-SA" sz="4400" dirty="0" smtClean="0">
                <a:solidFill>
                  <a:schemeClr val="tx1"/>
                </a:solidFill>
              </a:rPr>
              <a:t>؟</a:t>
            </a:r>
            <a:endParaRPr lang="fa-IR" sz="4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49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55" grpId="0" animBg="1"/>
      <p:bldP spid="27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fa-IR" sz="2400" b="1" dirty="0">
              <a:solidFill>
                <a:schemeClr val="dk1"/>
              </a:solidFill>
            </a:endParaRPr>
          </a:p>
          <a:p>
            <a:endParaRPr lang="en-US" sz="2400" b="1" dirty="0">
              <a:solidFill>
                <a:schemeClr val="dk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147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27437" y="723279"/>
            <a:ext cx="1656184" cy="100811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 smtClean="0"/>
              <a:t>گزینش روش سنجش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4882917" y="5630044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/>
              <a:t>گزارش نتیجه</a:t>
            </a:r>
            <a:endParaRPr lang="en-US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2642335" y="5613546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/>
              <a:t> </a:t>
            </a:r>
            <a:r>
              <a:rPr lang="fa-IR" sz="2400" b="1" dirty="0"/>
              <a:t>سنجش نمونه‌ها</a:t>
            </a:r>
            <a:endParaRPr 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413204" y="5613546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/>
              <a:t>نمونه‌گیری از بیماران</a:t>
            </a:r>
            <a:endParaRPr lang="en-US" sz="2400" b="1" dirty="0"/>
          </a:p>
        </p:txBody>
      </p:sp>
      <p:sp>
        <p:nvSpPr>
          <p:cNvPr id="12" name="Rectangle 11"/>
          <p:cNvSpPr/>
          <p:nvPr/>
        </p:nvSpPr>
        <p:spPr>
          <a:xfrm>
            <a:off x="2827437" y="2184232"/>
            <a:ext cx="165618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400" b="1" dirty="0"/>
              <a:t> </a:t>
            </a:r>
            <a:r>
              <a:rPr lang="fa-IR" sz="2400" b="1" dirty="0" smtClean="0"/>
              <a:t>ارزشیابی روش</a:t>
            </a:r>
            <a:endParaRPr lang="en-US" sz="2400" b="1" dirty="0"/>
          </a:p>
        </p:txBody>
      </p:sp>
      <p:cxnSp>
        <p:nvCxnSpPr>
          <p:cNvPr id="14" name="Straight Arrow Connector 13"/>
          <p:cNvCxnSpPr>
            <a:stCxn id="8" idx="3"/>
            <a:endCxn id="7" idx="1"/>
          </p:cNvCxnSpPr>
          <p:nvPr/>
        </p:nvCxnSpPr>
        <p:spPr>
          <a:xfrm>
            <a:off x="2069388" y="6117602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298519" y="6117602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5" idx="2"/>
            <a:endCxn id="12" idx="0"/>
          </p:cNvCxnSpPr>
          <p:nvPr/>
        </p:nvCxnSpPr>
        <p:spPr>
          <a:xfrm>
            <a:off x="3655529" y="1731391"/>
            <a:ext cx="0" cy="452841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840691" y="3628840"/>
            <a:ext cx="165618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400" b="1" dirty="0"/>
              <a:t> </a:t>
            </a:r>
            <a:r>
              <a:rPr lang="fa-IR" sz="2400" b="1" dirty="0" smtClean="0"/>
              <a:t>راه انداختن روش</a:t>
            </a:r>
            <a:endParaRPr lang="en-US" sz="2400" b="1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51760" y="5410200"/>
            <a:ext cx="8784976" cy="0"/>
          </a:xfrm>
          <a:prstGeom prst="line">
            <a:avLst/>
          </a:prstGeom>
          <a:ln w="571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655529" y="3192344"/>
            <a:ext cx="0" cy="452841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24-Point Star 19"/>
          <p:cNvSpPr/>
          <p:nvPr/>
        </p:nvSpPr>
        <p:spPr>
          <a:xfrm>
            <a:off x="5562600" y="152400"/>
            <a:ext cx="3200400" cy="3425409"/>
          </a:xfrm>
          <a:prstGeom prst="star24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2800" b="1" dirty="0"/>
              <a:t> </a:t>
            </a:r>
            <a:r>
              <a:rPr lang="fa-IR" sz="2800" b="1" dirty="0" smtClean="0">
                <a:solidFill>
                  <a:srgbClr val="7030A0"/>
                </a:solidFill>
              </a:rPr>
              <a:t>کیفیت:</a:t>
            </a:r>
          </a:p>
          <a:p>
            <a:pPr marL="342900" indent="-342900" algn="ctr" rtl="1">
              <a:buFontTx/>
              <a:buChar char="-"/>
            </a:pPr>
            <a:r>
              <a:rPr lang="en-US" sz="2800" b="1" dirty="0" smtClean="0">
                <a:solidFill>
                  <a:srgbClr val="7030A0"/>
                </a:solidFill>
              </a:rPr>
              <a:t>TEa</a:t>
            </a:r>
          </a:p>
          <a:p>
            <a:pPr marL="342900" indent="-342900" algn="ctr" rtl="1">
              <a:buFontTx/>
              <a:buChar char="-"/>
            </a:pPr>
            <a:r>
              <a:rPr lang="en-US" sz="2800" b="1" dirty="0" smtClean="0">
                <a:solidFill>
                  <a:srgbClr val="7030A0"/>
                </a:solidFill>
              </a:rPr>
              <a:t>95%</a:t>
            </a:r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11691" y="5315623"/>
            <a:ext cx="1469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b="1" i="1" dirty="0" smtClean="0">
                <a:solidFill>
                  <a:srgbClr val="FF0000"/>
                </a:solidFill>
              </a:rPr>
              <a:t>ایست!</a:t>
            </a:r>
            <a:endParaRPr lang="en-US" sz="4400" b="1" i="1" dirty="0">
              <a:solidFill>
                <a:srgbClr val="FF0000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H="1" flipV="1">
            <a:off x="7112000" y="5768622"/>
            <a:ext cx="50800" cy="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40508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fa-IR" sz="2400" b="1" dirty="0">
              <a:solidFill>
                <a:schemeClr val="dk1"/>
              </a:solidFill>
            </a:endParaRPr>
          </a:p>
          <a:p>
            <a:endParaRPr lang="en-US" sz="2400" b="1" dirty="0">
              <a:solidFill>
                <a:schemeClr val="dk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148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27437" y="723279"/>
            <a:ext cx="1656184" cy="100811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 smtClean="0"/>
              <a:t>گزینش روش سنجش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7109948" y="5649550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/>
              <a:t>گزارش نتیجه</a:t>
            </a:r>
            <a:endParaRPr lang="en-US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2642335" y="5613546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/>
              <a:t> </a:t>
            </a:r>
            <a:r>
              <a:rPr lang="fa-IR" sz="2400" b="1" dirty="0"/>
              <a:t>سنجش نمونه‌ها</a:t>
            </a:r>
            <a:endParaRPr 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413204" y="5613546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/>
              <a:t>نمونه‌گیری از بیماران</a:t>
            </a:r>
            <a:endParaRPr lang="en-US" sz="2400" b="1" dirty="0"/>
          </a:p>
        </p:txBody>
      </p:sp>
      <p:sp>
        <p:nvSpPr>
          <p:cNvPr id="12" name="Rectangle 11"/>
          <p:cNvSpPr/>
          <p:nvPr/>
        </p:nvSpPr>
        <p:spPr>
          <a:xfrm>
            <a:off x="2827437" y="2184232"/>
            <a:ext cx="165618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400" b="1" dirty="0"/>
              <a:t> </a:t>
            </a:r>
            <a:r>
              <a:rPr lang="fa-IR" sz="2400" b="1" dirty="0" smtClean="0"/>
              <a:t>ارزشیابی روش</a:t>
            </a:r>
            <a:endParaRPr lang="en-US" sz="2400" b="1" dirty="0"/>
          </a:p>
        </p:txBody>
      </p:sp>
      <p:cxnSp>
        <p:nvCxnSpPr>
          <p:cNvPr id="14" name="Straight Arrow Connector 13"/>
          <p:cNvCxnSpPr>
            <a:stCxn id="8" idx="3"/>
            <a:endCxn id="7" idx="1"/>
          </p:cNvCxnSpPr>
          <p:nvPr/>
        </p:nvCxnSpPr>
        <p:spPr>
          <a:xfrm>
            <a:off x="2069388" y="6117602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298519" y="6117602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5" idx="2"/>
            <a:endCxn id="12" idx="0"/>
          </p:cNvCxnSpPr>
          <p:nvPr/>
        </p:nvCxnSpPr>
        <p:spPr>
          <a:xfrm>
            <a:off x="3655529" y="1731391"/>
            <a:ext cx="0" cy="452841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840691" y="3628840"/>
            <a:ext cx="165618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400" b="1" dirty="0"/>
              <a:t> </a:t>
            </a:r>
            <a:r>
              <a:rPr lang="fa-IR" sz="2400" b="1" dirty="0" smtClean="0"/>
              <a:t>راه انداختن روش</a:t>
            </a:r>
            <a:endParaRPr lang="en-US" sz="2400" b="1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51760" y="5410200"/>
            <a:ext cx="8784976" cy="0"/>
          </a:xfrm>
          <a:prstGeom prst="line">
            <a:avLst/>
          </a:prstGeom>
          <a:ln w="571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655529" y="3192344"/>
            <a:ext cx="0" cy="452841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4871466" y="5649550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/>
              <a:t> </a:t>
            </a:r>
            <a:r>
              <a:rPr lang="fa-IR" sz="2400" b="1" dirty="0" smtClean="0"/>
              <a:t>پایش کیفیت؛</a:t>
            </a:r>
          </a:p>
          <a:p>
            <a:pPr algn="ctr" rtl="1"/>
            <a:r>
              <a:rPr lang="en-US" sz="2400" b="1" dirty="0" smtClean="0"/>
              <a:t>AQCS</a:t>
            </a:r>
            <a:endParaRPr lang="en-US" sz="2400" b="1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6527650" y="6155320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Down Arrow 32"/>
          <p:cNvSpPr/>
          <p:nvPr/>
        </p:nvSpPr>
        <p:spPr>
          <a:xfrm>
            <a:off x="3049863" y="4653297"/>
            <a:ext cx="1080120" cy="960249"/>
          </a:xfrm>
          <a:prstGeom prst="downArrow">
            <a:avLst/>
          </a:prstGeom>
          <a:solidFill>
            <a:srgbClr val="92D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24-Point Star 19"/>
          <p:cNvSpPr/>
          <p:nvPr/>
        </p:nvSpPr>
        <p:spPr>
          <a:xfrm>
            <a:off x="5562600" y="152400"/>
            <a:ext cx="3200400" cy="3425409"/>
          </a:xfrm>
          <a:prstGeom prst="star24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2800" b="1" dirty="0"/>
              <a:t> </a:t>
            </a:r>
            <a:r>
              <a:rPr lang="fa-IR" sz="2800" b="1" dirty="0" smtClean="0">
                <a:solidFill>
                  <a:srgbClr val="7030A0"/>
                </a:solidFill>
              </a:rPr>
              <a:t>کیفیت:</a:t>
            </a:r>
          </a:p>
          <a:p>
            <a:pPr marL="342900" indent="-342900" algn="ctr" rtl="1">
              <a:buFontTx/>
              <a:buChar char="-"/>
            </a:pPr>
            <a:r>
              <a:rPr lang="en-US" sz="2800" b="1" dirty="0" smtClean="0">
                <a:solidFill>
                  <a:srgbClr val="7030A0"/>
                </a:solidFill>
              </a:rPr>
              <a:t>TEa</a:t>
            </a:r>
          </a:p>
          <a:p>
            <a:pPr marL="342900" indent="-342900" algn="ctr" rtl="1">
              <a:buFontTx/>
              <a:buChar char="-"/>
            </a:pPr>
            <a:r>
              <a:rPr lang="en-US" sz="2800" b="1" dirty="0" smtClean="0">
                <a:solidFill>
                  <a:srgbClr val="7030A0"/>
                </a:solidFill>
              </a:rPr>
              <a:t>95%</a:t>
            </a:r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11691" y="5315623"/>
            <a:ext cx="1469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b="1" i="1" dirty="0" smtClean="0">
                <a:solidFill>
                  <a:srgbClr val="FF0000"/>
                </a:solidFill>
              </a:rPr>
              <a:t>ایست!</a:t>
            </a:r>
            <a:endParaRPr lang="en-US" sz="4400" b="1" i="1" dirty="0">
              <a:solidFill>
                <a:srgbClr val="FF0000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H="1" flipV="1">
            <a:off x="7112000" y="5768622"/>
            <a:ext cx="50800" cy="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4190900" y="5148876"/>
            <a:ext cx="561506" cy="46467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/>
          <p:nvPr/>
        </p:nvCxnSpPr>
        <p:spPr>
          <a:xfrm rot="10800000">
            <a:off x="4746427" y="5148876"/>
            <a:ext cx="1753059" cy="806107"/>
          </a:xfrm>
          <a:prstGeom prst="bentConnector3">
            <a:avLst>
              <a:gd name="adj1" fmla="val -21452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874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3" grpId="0" animBg="1"/>
      <p:bldP spid="21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4479925" y="2362200"/>
            <a:ext cx="184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endParaRPr lang="en-US" sz="7200" b="1">
              <a:solidFill>
                <a:srgbClr val="00B05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algn="ctr" rtl="1">
              <a:defRPr/>
            </a:pPr>
            <a:r>
              <a:rPr lang="en-US" sz="13800" b="1" dirty="0" smtClean="0">
                <a:solidFill>
                  <a:srgbClr val="006600"/>
                </a:solidFill>
                <a:latin typeface="Sakkal Majalla" pitchFamily="2" charset="-78"/>
                <a:cs typeface="Sakkal Majalla" pitchFamily="2" charset="-78"/>
              </a:rPr>
              <a:t/>
            </a:r>
            <a:br>
              <a:rPr lang="en-US" sz="13800" b="1" dirty="0" smtClean="0">
                <a:solidFill>
                  <a:srgbClr val="006600"/>
                </a:solidFill>
                <a:latin typeface="Sakkal Majalla" pitchFamily="2" charset="-78"/>
                <a:cs typeface="Sakkal Majalla" pitchFamily="2" charset="-78"/>
              </a:rPr>
            </a:br>
            <a:r>
              <a:rPr lang="en-US" sz="13800" b="1" dirty="0">
                <a:solidFill>
                  <a:srgbClr val="006600"/>
                </a:solidFill>
                <a:latin typeface="Sakkal Majalla" pitchFamily="2" charset="-78"/>
                <a:cs typeface="Sakkal Majalla" pitchFamily="2" charset="-78"/>
              </a:rPr>
              <a:t/>
            </a:r>
            <a:br>
              <a:rPr lang="en-US" sz="13800" b="1" dirty="0">
                <a:solidFill>
                  <a:srgbClr val="006600"/>
                </a:solidFill>
                <a:latin typeface="Sakkal Majalla" pitchFamily="2" charset="-78"/>
                <a:cs typeface="Sakkal Majalla" pitchFamily="2" charset="-78"/>
              </a:rPr>
            </a:br>
            <a:r>
              <a:rPr lang="fa-IR" sz="9600" b="1" dirty="0">
                <a:solidFill>
                  <a:srgbClr val="FF0000"/>
                </a:solidFill>
              </a:rPr>
              <a:t/>
            </a:r>
            <a:br>
              <a:rPr lang="fa-IR" sz="9600" b="1" dirty="0">
                <a:solidFill>
                  <a:srgbClr val="FF0000"/>
                </a:solidFill>
              </a:rPr>
            </a:br>
            <a:endParaRPr lang="en-US" sz="13800" b="1" dirty="0">
              <a:solidFill>
                <a:srgbClr val="006600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0588" y="227235"/>
            <a:ext cx="4038600" cy="685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تعیین کیفیت موردنظر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353506" y="893450"/>
            <a:ext cx="4038600" cy="685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انتخاب مجری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19200" y="3480325"/>
            <a:ext cx="5370688" cy="6148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800" dirty="0" smtClean="0">
                <a:solidFill>
                  <a:schemeClr val="tx1"/>
                </a:solidFill>
              </a:rPr>
              <a:t>پایش کیفیت: پیشگیری/زنگ هشدار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0" name="Down Arrow 19"/>
          <p:cNvSpPr/>
          <p:nvPr/>
        </p:nvSpPr>
        <p:spPr>
          <a:xfrm>
            <a:off x="3293533" y="4118327"/>
            <a:ext cx="914400" cy="2137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>
            <a:off x="3314700" y="3069623"/>
            <a:ext cx="914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1219200" y="4339744"/>
            <a:ext cx="5370689" cy="5167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800" dirty="0" smtClean="0">
                <a:solidFill>
                  <a:schemeClr val="tx1"/>
                </a:solidFill>
              </a:rPr>
              <a:t>اجرای کار: تولید محصول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97567" y="6024619"/>
            <a:ext cx="4038600" cy="64633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3600" b="1" i="1" dirty="0" smtClean="0">
                <a:solidFill>
                  <a:srgbClr val="FF0000"/>
                </a:solidFill>
              </a:rPr>
              <a:t>نه! </a:t>
            </a:r>
            <a:r>
              <a:rPr lang="fa-IR" sz="3200" dirty="0" smtClean="0"/>
              <a:t>برو به گام بعدی</a:t>
            </a:r>
            <a:endParaRPr lang="en-US" sz="3200" dirty="0"/>
          </a:p>
        </p:txBody>
      </p:sp>
      <p:sp>
        <p:nvSpPr>
          <p:cNvPr id="23" name="Down Arrow 22"/>
          <p:cNvSpPr/>
          <p:nvPr/>
        </p:nvSpPr>
        <p:spPr>
          <a:xfrm>
            <a:off x="3259667" y="4889621"/>
            <a:ext cx="914400" cy="2858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1258711" y="5223590"/>
            <a:ext cx="5370689" cy="60459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800" dirty="0" smtClean="0">
                <a:solidFill>
                  <a:schemeClr val="tx1"/>
                </a:solidFill>
              </a:rPr>
              <a:t>تحویل محصول به مشتری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399781" y="1432374"/>
            <a:ext cx="4038600" cy="685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ارزشیابی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0" name="Diamond 29"/>
          <p:cNvSpPr/>
          <p:nvPr/>
        </p:nvSpPr>
        <p:spPr>
          <a:xfrm>
            <a:off x="1803524" y="2002636"/>
            <a:ext cx="4021970" cy="605820"/>
          </a:xfrm>
          <a:prstGeom prst="diamond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تصمیم؟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258711" y="2541307"/>
            <a:ext cx="4953000" cy="6058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ارزیابی تهدیدها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1" name="Double Wave 20"/>
          <p:cNvSpPr/>
          <p:nvPr/>
        </p:nvSpPr>
        <p:spPr>
          <a:xfrm>
            <a:off x="2015503" y="279122"/>
            <a:ext cx="6032175" cy="1944266"/>
          </a:xfrm>
          <a:prstGeom prst="doubleWave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b="1" dirty="0" smtClean="0">
                <a:solidFill>
                  <a:srgbClr val="FF0000"/>
                </a:solidFill>
              </a:rPr>
              <a:t>برای چی؟</a:t>
            </a:r>
          </a:p>
          <a:p>
            <a:pPr marL="342900" indent="-342900" rtl="1"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schemeClr val="tx1"/>
                </a:solidFill>
              </a:rPr>
              <a:t>تا حالا بررسی‌ها و تصمیم‌ها بر اساس </a:t>
            </a:r>
            <a:r>
              <a:rPr lang="fa-IR" sz="2400" b="1" i="1" dirty="0">
                <a:solidFill>
                  <a:srgbClr val="FF0000"/>
                </a:solidFill>
              </a:rPr>
              <a:t>ذهنیات</a:t>
            </a:r>
            <a:r>
              <a:rPr lang="fa-IR" sz="2400" dirty="0">
                <a:solidFill>
                  <a:schemeClr val="tx1"/>
                </a:solidFill>
              </a:rPr>
              <a:t> بود</a:t>
            </a:r>
            <a:r>
              <a:rPr lang="fa-IR" sz="2400" dirty="0" smtClean="0">
                <a:solidFill>
                  <a:schemeClr val="tx1"/>
                </a:solidFill>
              </a:rPr>
              <a:t>.</a:t>
            </a:r>
          </a:p>
          <a:p>
            <a:pPr marL="342900" indent="-342900" algn="ctr" rtl="1">
              <a:buFont typeface="Wingdings" panose="05000000000000000000" pitchFamily="2" charset="2"/>
              <a:buChar char="v"/>
            </a:pPr>
            <a:r>
              <a:rPr lang="fa-IR" sz="3200" dirty="0">
                <a:solidFill>
                  <a:schemeClr val="tx1"/>
                </a:solidFill>
              </a:rPr>
              <a:t>حالا در میدان </a:t>
            </a:r>
            <a:r>
              <a:rPr lang="fa-IR" sz="3200" i="1" dirty="0">
                <a:solidFill>
                  <a:srgbClr val="FF0000"/>
                </a:solidFill>
              </a:rPr>
              <a:t>عمل</a:t>
            </a:r>
            <a:r>
              <a:rPr lang="fa-IR" sz="3200" dirty="0">
                <a:solidFill>
                  <a:schemeClr val="tx1"/>
                </a:solidFill>
              </a:rPr>
              <a:t> بررسی کن</a:t>
            </a:r>
            <a:r>
              <a:rPr lang="fa-IR" sz="3200" dirty="0" smtClean="0">
                <a:solidFill>
                  <a:schemeClr val="tx1"/>
                </a:solidFill>
              </a:rPr>
              <a:t>!</a:t>
            </a:r>
            <a:endParaRPr lang="en-US" sz="3200" dirty="0">
              <a:solidFill>
                <a:schemeClr val="tx1"/>
              </a:solidFill>
            </a:endParaRPr>
          </a:p>
          <a:p>
            <a:pPr algn="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5" name="Double Wave 44"/>
          <p:cNvSpPr/>
          <p:nvPr/>
        </p:nvSpPr>
        <p:spPr>
          <a:xfrm>
            <a:off x="1220510" y="1098108"/>
            <a:ext cx="6032175" cy="2769118"/>
          </a:xfrm>
          <a:prstGeom prst="doubleWave">
            <a:avLst/>
          </a:prstGeom>
          <a:solidFill>
            <a:srgbClr val="D4ECBA"/>
          </a:solidFill>
          <a:ln w="57150">
            <a:solidFill>
              <a:srgbClr val="F363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b="1" dirty="0" smtClean="0">
                <a:solidFill>
                  <a:srgbClr val="FF0000"/>
                </a:solidFill>
              </a:rPr>
              <a:t>هدف؟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schemeClr val="tx1"/>
                </a:solidFill>
              </a:rPr>
              <a:t>پیدا کردن </a:t>
            </a:r>
            <a:r>
              <a:rPr lang="fa-IR" sz="2400" dirty="0" smtClean="0">
                <a:solidFill>
                  <a:srgbClr val="FF0000"/>
                </a:solidFill>
              </a:rPr>
              <a:t>اشکال‌ها</a:t>
            </a:r>
            <a:r>
              <a:rPr lang="fa-IR" sz="2400" dirty="0" smtClean="0">
                <a:solidFill>
                  <a:schemeClr val="tx1"/>
                </a:solidFill>
              </a:rPr>
              <a:t>یی که در بررسی کوتاه مدت دیده نشده بود؛</a:t>
            </a:r>
            <a:endParaRPr lang="fa-IR" sz="2400" dirty="0" smtClean="0">
              <a:solidFill>
                <a:srgbClr val="FF0000"/>
              </a:solidFill>
            </a:endParaRPr>
          </a:p>
          <a:p>
            <a:pPr marL="342900" indent="-342900" algn="ctr" rtl="1">
              <a:buFont typeface="Wingdings" panose="05000000000000000000" pitchFamily="2" charset="2"/>
              <a:buChar char="v"/>
            </a:pPr>
            <a:r>
              <a:rPr lang="fa-IR" sz="3200" dirty="0">
                <a:solidFill>
                  <a:schemeClr val="tx1"/>
                </a:solidFill>
              </a:rPr>
              <a:t>پیدا کردن </a:t>
            </a:r>
            <a:r>
              <a:rPr lang="fa-IR" sz="3200" dirty="0">
                <a:solidFill>
                  <a:srgbClr val="FF0000"/>
                </a:solidFill>
              </a:rPr>
              <a:t>فرصت‌های</a:t>
            </a:r>
            <a:r>
              <a:rPr lang="fa-IR" sz="3200" dirty="0">
                <a:solidFill>
                  <a:schemeClr val="tx1"/>
                </a:solidFill>
              </a:rPr>
              <a:t> بهترکردن عملکرد</a:t>
            </a:r>
            <a:endParaRPr lang="en-US" sz="3200" dirty="0">
              <a:solidFill>
                <a:schemeClr val="tx1"/>
              </a:solidFill>
            </a:endParaRPr>
          </a:p>
          <a:p>
            <a:pPr algn="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Double Wave 17"/>
          <p:cNvSpPr/>
          <p:nvPr/>
        </p:nvSpPr>
        <p:spPr>
          <a:xfrm>
            <a:off x="546357" y="3332199"/>
            <a:ext cx="6032175" cy="2110195"/>
          </a:xfrm>
          <a:prstGeom prst="doubleWave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a-IR" sz="2800" b="1" dirty="0" smtClean="0">
              <a:solidFill>
                <a:srgbClr val="FF0000"/>
              </a:solidFill>
            </a:endParaRPr>
          </a:p>
          <a:p>
            <a:pPr algn="r"/>
            <a:r>
              <a:rPr lang="fa-IR" sz="2800" b="1" dirty="0" smtClean="0">
                <a:solidFill>
                  <a:srgbClr val="002060"/>
                </a:solidFill>
              </a:rPr>
              <a:t>چه جوری؟</a:t>
            </a:r>
            <a:endParaRPr lang="fa-IR" sz="2800" b="1" dirty="0">
              <a:solidFill>
                <a:srgbClr val="002060"/>
              </a:solidFill>
            </a:endParaRPr>
          </a:p>
          <a:p>
            <a:pPr algn="ctr"/>
            <a:r>
              <a:rPr lang="fa-IR" sz="6600" b="1" dirty="0">
                <a:solidFill>
                  <a:srgbClr val="FF0000"/>
                </a:solidFill>
              </a:rPr>
              <a:t>ارزیابی کیفیت</a:t>
            </a:r>
            <a:endParaRPr lang="en-US" sz="6600" b="1" dirty="0">
              <a:solidFill>
                <a:srgbClr val="FF0000"/>
              </a:solidFill>
            </a:endParaRPr>
          </a:p>
          <a:p>
            <a:pPr algn="r"/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5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45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r" rtl="1" fontAlgn="auto">
              <a:spcAft>
                <a:spcPts val="0"/>
              </a:spcAft>
              <a:defRPr/>
            </a:pPr>
            <a:r>
              <a:rPr lang="fa-IR" sz="3200" b="1" dirty="0" smtClean="0">
                <a:solidFill>
                  <a:srgbClr val="7030A0"/>
                </a:solidFill>
              </a:rPr>
              <a:t>طبقه‌بندی کنفرانس توافقی استکهلم:</a:t>
            </a:r>
            <a:endParaRPr lang="en-US" sz="3200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6388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marL="0" indent="0" algn="r" rtl="1" fontAlgn="auto">
              <a:spcAft>
                <a:spcPts val="1200"/>
              </a:spcAft>
              <a:buFont typeface="Arial" pitchFamily="34" charset="0"/>
              <a:buNone/>
              <a:defRPr/>
            </a:pPr>
            <a:r>
              <a:rPr lang="fa-IR" sz="2400" dirty="0" smtClean="0"/>
              <a:t>1- </a:t>
            </a:r>
            <a:r>
              <a:rPr lang="fa-IR" sz="2400" dirty="0" smtClean="0">
                <a:solidFill>
                  <a:srgbClr val="7030A0"/>
                </a:solidFill>
              </a:rPr>
              <a:t>بررسی </a:t>
            </a:r>
            <a:r>
              <a:rPr lang="fa-IR" sz="2400" dirty="0">
                <a:solidFill>
                  <a:srgbClr val="7030A0"/>
                </a:solidFill>
              </a:rPr>
              <a:t>تاثیر اجرای سنجش بر </a:t>
            </a:r>
            <a:r>
              <a:rPr lang="fa-IR" sz="2400" b="1" dirty="0">
                <a:solidFill>
                  <a:srgbClr val="00FF99"/>
                </a:solidFill>
              </a:rPr>
              <a:t>پیامدهای بالینی</a:t>
            </a:r>
            <a:r>
              <a:rPr lang="fa-IR" sz="2400" dirty="0">
                <a:solidFill>
                  <a:srgbClr val="7030A0"/>
                </a:solidFill>
              </a:rPr>
              <a:t> در یک وضعیت بالینی </a:t>
            </a:r>
            <a:r>
              <a:rPr lang="fa-IR" sz="2400" dirty="0" smtClean="0">
                <a:solidFill>
                  <a:srgbClr val="7030A0"/>
                </a:solidFill>
              </a:rPr>
              <a:t>خاص</a:t>
            </a:r>
            <a:endParaRPr lang="en-US" sz="2400" dirty="0">
              <a:solidFill>
                <a:srgbClr val="7030A0"/>
              </a:solidFill>
            </a:endParaRPr>
          </a:p>
          <a:p>
            <a:pPr marL="0" indent="0" algn="r" rt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400" dirty="0" smtClean="0"/>
              <a:t>2- بررسی </a:t>
            </a:r>
            <a:r>
              <a:rPr lang="fa-IR" sz="2400" dirty="0"/>
              <a:t>تاثیر اجرای سنجش بر تصمیم بالینی به طور کلی:</a:t>
            </a:r>
            <a:endParaRPr lang="en-US" sz="2400" dirty="0"/>
          </a:p>
          <a:p>
            <a:pPr algn="r" rtl="1">
              <a:buFont typeface="Arial" pitchFamily="34" charset="0"/>
              <a:buChar char="•"/>
              <a:defRPr/>
            </a:pPr>
            <a:r>
              <a:rPr lang="fa-IR" sz="2400" dirty="0" smtClean="0"/>
              <a:t>  الف- </a:t>
            </a:r>
            <a:r>
              <a:rPr lang="fa-IR" sz="2400" dirty="0"/>
              <a:t>بر </a:t>
            </a:r>
            <a:r>
              <a:rPr lang="fa-IR" sz="2400" dirty="0" smtClean="0"/>
              <a:t>پایه‌ی </a:t>
            </a:r>
            <a:r>
              <a:rPr lang="fa-IR" sz="2400" b="1" dirty="0" smtClean="0">
                <a:solidFill>
                  <a:srgbClr val="00FF99"/>
                </a:solidFill>
              </a:rPr>
              <a:t>دگرگونی </a:t>
            </a:r>
            <a:r>
              <a:rPr lang="fa-IR" sz="2400" b="1" dirty="0">
                <a:solidFill>
                  <a:srgbClr val="00FF99"/>
                </a:solidFill>
              </a:rPr>
              <a:t>زیستی </a:t>
            </a:r>
            <a:r>
              <a:rPr lang="en-US" sz="2400" b="1" dirty="0">
                <a:solidFill>
                  <a:srgbClr val="00FF99"/>
                </a:solidFill>
              </a:rPr>
              <a:t>(Biological Variation)</a:t>
            </a:r>
          </a:p>
          <a:p>
            <a:pPr algn="r" rtl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fa-IR" sz="2400" dirty="0"/>
              <a:t>  ب- بر </a:t>
            </a:r>
            <a:r>
              <a:rPr lang="fa-IR" sz="2400" dirty="0" smtClean="0"/>
              <a:t>پایه‌ی </a:t>
            </a:r>
            <a:r>
              <a:rPr lang="fa-IR" sz="2400" b="1" dirty="0" smtClean="0">
                <a:solidFill>
                  <a:srgbClr val="00FF99"/>
                </a:solidFill>
              </a:rPr>
              <a:t>نظرسنجی </a:t>
            </a:r>
            <a:r>
              <a:rPr lang="fa-IR" sz="2400" b="1" dirty="0">
                <a:solidFill>
                  <a:srgbClr val="00FF99"/>
                </a:solidFill>
              </a:rPr>
              <a:t>از پزشکان</a:t>
            </a:r>
            <a:endParaRPr lang="en-US" sz="2400" b="1" dirty="0">
              <a:solidFill>
                <a:srgbClr val="00FF99"/>
              </a:solidFill>
            </a:endParaRPr>
          </a:p>
          <a:p>
            <a:pPr marL="0" indent="0" algn="r" rt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400" dirty="0" smtClean="0"/>
              <a:t>3- </a:t>
            </a:r>
            <a:r>
              <a:rPr lang="fa-IR" sz="2400" dirty="0" smtClean="0">
                <a:solidFill>
                  <a:srgbClr val="7030A0"/>
                </a:solidFill>
              </a:rPr>
              <a:t>توصیه‌های </a:t>
            </a:r>
            <a:r>
              <a:rPr lang="fa-IR" sz="2400" dirty="0">
                <a:solidFill>
                  <a:srgbClr val="7030A0"/>
                </a:solidFill>
              </a:rPr>
              <a:t>حرفه‌‌ای منتشر شده:</a:t>
            </a:r>
            <a:endParaRPr lang="en-US" sz="2400" dirty="0">
              <a:solidFill>
                <a:srgbClr val="7030A0"/>
              </a:solidFill>
            </a:endParaRPr>
          </a:p>
          <a:p>
            <a:pPr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2400" dirty="0">
                <a:solidFill>
                  <a:srgbClr val="7030A0"/>
                </a:solidFill>
              </a:rPr>
              <a:t>الف- از طرف سازمان‌های </a:t>
            </a:r>
            <a:r>
              <a:rPr lang="fa-IR" sz="2400" b="1" dirty="0">
                <a:solidFill>
                  <a:srgbClr val="00FF99"/>
                </a:solidFill>
              </a:rPr>
              <a:t>صاحبنظر</a:t>
            </a:r>
            <a:r>
              <a:rPr lang="fa-IR" sz="2400" dirty="0">
                <a:solidFill>
                  <a:srgbClr val="7030A0"/>
                </a:solidFill>
              </a:rPr>
              <a:t> </a:t>
            </a:r>
            <a:r>
              <a:rPr lang="fa-IR" sz="2400" b="1" dirty="0">
                <a:solidFill>
                  <a:srgbClr val="00FF99"/>
                </a:solidFill>
              </a:rPr>
              <a:t>ملی و بین‌المللی</a:t>
            </a:r>
            <a:endParaRPr lang="en-US" sz="2400" b="1" dirty="0">
              <a:solidFill>
                <a:srgbClr val="00FF99"/>
              </a:solidFill>
            </a:endParaRPr>
          </a:p>
          <a:p>
            <a:pPr algn="r" rtl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fa-IR" sz="2400" dirty="0">
                <a:solidFill>
                  <a:srgbClr val="7030A0"/>
                </a:solidFill>
              </a:rPr>
              <a:t>ب- از طرف </a:t>
            </a:r>
            <a:r>
              <a:rPr lang="fa-IR" sz="2400" dirty="0" smtClean="0">
                <a:solidFill>
                  <a:srgbClr val="7030A0"/>
                </a:solidFill>
              </a:rPr>
              <a:t>گروه‌ها</a:t>
            </a:r>
            <a:r>
              <a:rPr lang="en-US" sz="2400" dirty="0" smtClean="0">
                <a:solidFill>
                  <a:srgbClr val="7030A0"/>
                </a:solidFill>
              </a:rPr>
              <a:t> </a:t>
            </a:r>
            <a:r>
              <a:rPr lang="fa-IR" sz="2400" dirty="0" smtClean="0">
                <a:solidFill>
                  <a:srgbClr val="7030A0"/>
                </a:solidFill>
              </a:rPr>
              <a:t>یا </a:t>
            </a:r>
            <a:r>
              <a:rPr lang="fa-IR" sz="2400" dirty="0">
                <a:solidFill>
                  <a:srgbClr val="7030A0"/>
                </a:solidFill>
              </a:rPr>
              <a:t>افراد </a:t>
            </a:r>
            <a:r>
              <a:rPr lang="fa-IR" sz="2400" b="1" dirty="0" smtClean="0">
                <a:solidFill>
                  <a:srgbClr val="00FF99"/>
                </a:solidFill>
              </a:rPr>
              <a:t>صاحبنظر محلی</a:t>
            </a:r>
            <a:endParaRPr lang="en-US" sz="2400" b="1" dirty="0">
              <a:solidFill>
                <a:srgbClr val="00FF99"/>
              </a:solidFill>
            </a:endParaRPr>
          </a:p>
          <a:p>
            <a:pPr marL="0" indent="0" algn="r" rtl="1">
              <a:buNone/>
              <a:defRPr/>
            </a:pPr>
            <a:r>
              <a:rPr lang="fa-IR" sz="2400" dirty="0" smtClean="0"/>
              <a:t>4- هدف‌های </a:t>
            </a:r>
            <a:r>
              <a:rPr lang="fa-IR" sz="2400" dirty="0"/>
              <a:t>اجرایی بنا شده به </a:t>
            </a:r>
            <a:r>
              <a:rPr lang="fa-IR" sz="2400" dirty="0" smtClean="0"/>
              <a:t>وسیله‌ی نهادهای مسئول:</a:t>
            </a:r>
            <a:endParaRPr lang="en-US" sz="2400" dirty="0"/>
          </a:p>
          <a:p>
            <a:pPr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2400" dirty="0"/>
              <a:t>الف- </a:t>
            </a:r>
            <a:r>
              <a:rPr lang="fa-IR" sz="2400" dirty="0" smtClean="0"/>
              <a:t>سازمان‌های نظارتی</a:t>
            </a:r>
            <a:endParaRPr lang="en-US" sz="2400" dirty="0"/>
          </a:p>
          <a:p>
            <a:pPr algn="r" rtl="1" fontAlgn="auto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fa-IR" sz="2400" dirty="0"/>
              <a:t>ب- </a:t>
            </a:r>
            <a:r>
              <a:rPr lang="fa-IR" sz="2400" dirty="0" smtClean="0"/>
              <a:t>برنامه‌های ارزیابی کیفیت </a:t>
            </a:r>
            <a:r>
              <a:rPr lang="fa-IR" sz="2400" dirty="0"/>
              <a:t>بیرونی </a:t>
            </a:r>
            <a:r>
              <a:rPr lang="en-US" sz="2400" dirty="0"/>
              <a:t>(EQA)</a:t>
            </a:r>
          </a:p>
          <a:p>
            <a:pPr marL="0" indent="0" algn="r" rt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400" dirty="0" smtClean="0"/>
              <a:t>5- </a:t>
            </a:r>
            <a:r>
              <a:rPr lang="fa-IR" sz="2400" dirty="0" smtClean="0">
                <a:solidFill>
                  <a:srgbClr val="7030A0"/>
                </a:solidFill>
              </a:rPr>
              <a:t>هدف‌های </a:t>
            </a:r>
            <a:r>
              <a:rPr lang="fa-IR" sz="2400" dirty="0">
                <a:solidFill>
                  <a:srgbClr val="7030A0"/>
                </a:solidFill>
              </a:rPr>
              <a:t>بنا شده بر وضعیت کنونی </a:t>
            </a:r>
            <a:r>
              <a:rPr lang="fa-IR" sz="2400" dirty="0" smtClean="0">
                <a:solidFill>
                  <a:srgbClr val="7030A0"/>
                </a:solidFill>
              </a:rPr>
              <a:t>تکنولوژی (</a:t>
            </a:r>
            <a:r>
              <a:rPr lang="en-US" sz="2400" dirty="0" smtClean="0">
                <a:solidFill>
                  <a:srgbClr val="7030A0"/>
                </a:solidFill>
              </a:rPr>
              <a:t>State of the art</a:t>
            </a:r>
            <a:r>
              <a:rPr lang="fa-IR" sz="2400" dirty="0" smtClean="0">
                <a:solidFill>
                  <a:srgbClr val="7030A0"/>
                </a:solidFill>
              </a:rPr>
              <a:t>)</a:t>
            </a:r>
            <a:endParaRPr lang="en-US" sz="2400" dirty="0">
              <a:solidFill>
                <a:srgbClr val="7030A0"/>
              </a:solidFill>
            </a:endParaRPr>
          </a:p>
          <a:p>
            <a:pPr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2400" dirty="0">
                <a:solidFill>
                  <a:srgbClr val="7030A0"/>
                </a:solidFill>
              </a:rPr>
              <a:t>الف- </a:t>
            </a:r>
            <a:r>
              <a:rPr lang="fa-IR" sz="2400" dirty="0" smtClean="0">
                <a:solidFill>
                  <a:srgbClr val="7030A0"/>
                </a:solidFill>
              </a:rPr>
              <a:t>از </a:t>
            </a:r>
            <a:r>
              <a:rPr lang="fa-IR" sz="2400" dirty="0">
                <a:solidFill>
                  <a:srgbClr val="7030A0"/>
                </a:solidFill>
              </a:rPr>
              <a:t>داده‌های </a:t>
            </a:r>
            <a:r>
              <a:rPr lang="en-US" sz="2400" dirty="0">
                <a:solidFill>
                  <a:srgbClr val="7030A0"/>
                </a:solidFill>
              </a:rPr>
              <a:t>EQA</a:t>
            </a:r>
            <a:r>
              <a:rPr lang="fa-IR" sz="2400" dirty="0">
                <a:solidFill>
                  <a:srgbClr val="7030A0"/>
                </a:solidFill>
              </a:rPr>
              <a:t> یا برنامه‌های </a:t>
            </a:r>
            <a:r>
              <a:rPr lang="fa-IR" sz="2400" dirty="0" smtClean="0">
                <a:solidFill>
                  <a:srgbClr val="7030A0"/>
                </a:solidFill>
              </a:rPr>
              <a:t>مهارت‌سنجی</a:t>
            </a:r>
            <a:endParaRPr lang="en-US" sz="2400" dirty="0">
              <a:solidFill>
                <a:srgbClr val="7030A0"/>
              </a:solidFill>
            </a:endParaRPr>
          </a:p>
          <a:p>
            <a:pPr algn="r" rtl="1">
              <a:buFont typeface="Arial" pitchFamily="34" charset="0"/>
              <a:buChar char="•"/>
              <a:defRPr/>
            </a:pPr>
            <a:r>
              <a:rPr lang="fa-IR" sz="2400" dirty="0">
                <a:solidFill>
                  <a:srgbClr val="7030A0"/>
                </a:solidFill>
              </a:rPr>
              <a:t>ب- </a:t>
            </a:r>
            <a:r>
              <a:rPr lang="fa-IR" sz="2400" dirty="0" smtClean="0">
                <a:solidFill>
                  <a:srgbClr val="7030A0"/>
                </a:solidFill>
              </a:rPr>
              <a:t>مطلب‌های </a:t>
            </a:r>
            <a:r>
              <a:rPr lang="fa-IR" sz="2400" dirty="0">
                <a:solidFill>
                  <a:srgbClr val="7030A0"/>
                </a:solidFill>
              </a:rPr>
              <a:t>منتشر </a:t>
            </a:r>
            <a:r>
              <a:rPr lang="fa-IR" sz="2400" dirty="0" smtClean="0">
                <a:solidFill>
                  <a:srgbClr val="7030A0"/>
                </a:solidFill>
              </a:rPr>
              <a:t>شده‌ی </a:t>
            </a:r>
            <a:r>
              <a:rPr lang="fa-IR" sz="2400" dirty="0">
                <a:solidFill>
                  <a:srgbClr val="7030A0"/>
                </a:solidFill>
              </a:rPr>
              <a:t>اخیر در باره‌ی </a:t>
            </a:r>
            <a:r>
              <a:rPr lang="fa-IR" sz="2400" dirty="0" smtClean="0">
                <a:solidFill>
                  <a:srgbClr val="7030A0"/>
                </a:solidFill>
              </a:rPr>
              <a:t>روش‌</a:t>
            </a:r>
            <a:r>
              <a:rPr lang="fa-IR" sz="2400" dirty="0"/>
              <a:t> </a:t>
            </a:r>
            <a:endParaRPr lang="en-US" sz="2400" dirty="0" smtClean="0"/>
          </a:p>
        </p:txBody>
      </p:sp>
      <p:sp>
        <p:nvSpPr>
          <p:cNvPr id="4" name="Down Arrow 3"/>
          <p:cNvSpPr/>
          <p:nvPr/>
        </p:nvSpPr>
        <p:spPr>
          <a:xfrm rot="1503358">
            <a:off x="3593950" y="3917388"/>
            <a:ext cx="2667000" cy="1371600"/>
          </a:xfrm>
          <a:prstGeom prst="downArrow">
            <a:avLst>
              <a:gd name="adj1" fmla="val 50000"/>
              <a:gd name="adj2" fmla="val 33085"/>
            </a:avLst>
          </a:prstGeom>
          <a:solidFill>
            <a:srgbClr val="F363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Hb A1C</a:t>
            </a: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533400" y="2514600"/>
            <a:ext cx="8077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9957871">
            <a:off x="570604" y="3253771"/>
            <a:ext cx="3740778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sz="3200" dirty="0"/>
              <a:t>وستگارد:</a:t>
            </a:r>
          </a:p>
          <a:p>
            <a:pPr algn="ctr" rtl="1"/>
            <a:r>
              <a:rPr lang="fa-IR" sz="3200" dirty="0">
                <a:solidFill>
                  <a:srgbClr val="FF0000"/>
                </a:solidFill>
              </a:rPr>
              <a:t>«پایش همینطوری» </a:t>
            </a:r>
            <a:r>
              <a:rPr lang="fa-IR" sz="3200" dirty="0">
                <a:solidFill>
                  <a:srgbClr val="7030A0"/>
                </a:solidFill>
              </a:rPr>
              <a:t>به جای «پایش کیفیت»!</a:t>
            </a:r>
            <a:endParaRPr lang="en-US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69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6 L 0.01111 -0.6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" y="-3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4479925" y="2362200"/>
            <a:ext cx="184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endParaRPr lang="en-US" sz="7200" b="1">
              <a:solidFill>
                <a:srgbClr val="00B05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algn="ctr" rtl="1">
              <a:defRPr/>
            </a:pPr>
            <a:r>
              <a:rPr lang="en-US" sz="13800" b="1" dirty="0" smtClean="0">
                <a:solidFill>
                  <a:srgbClr val="006600"/>
                </a:solidFill>
                <a:latin typeface="Sakkal Majalla" pitchFamily="2" charset="-78"/>
                <a:cs typeface="Sakkal Majalla" pitchFamily="2" charset="-78"/>
              </a:rPr>
              <a:t/>
            </a:r>
            <a:br>
              <a:rPr lang="en-US" sz="13800" b="1" dirty="0" smtClean="0">
                <a:solidFill>
                  <a:srgbClr val="006600"/>
                </a:solidFill>
                <a:latin typeface="Sakkal Majalla" pitchFamily="2" charset="-78"/>
                <a:cs typeface="Sakkal Majalla" pitchFamily="2" charset="-78"/>
              </a:rPr>
            </a:br>
            <a:r>
              <a:rPr lang="en-US" sz="13800" b="1" dirty="0">
                <a:solidFill>
                  <a:srgbClr val="006600"/>
                </a:solidFill>
                <a:latin typeface="Sakkal Majalla" pitchFamily="2" charset="-78"/>
                <a:cs typeface="Sakkal Majalla" pitchFamily="2" charset="-78"/>
              </a:rPr>
              <a:t/>
            </a:r>
            <a:br>
              <a:rPr lang="en-US" sz="13800" b="1" dirty="0">
                <a:solidFill>
                  <a:srgbClr val="006600"/>
                </a:solidFill>
                <a:latin typeface="Sakkal Majalla" pitchFamily="2" charset="-78"/>
                <a:cs typeface="Sakkal Majalla" pitchFamily="2" charset="-78"/>
              </a:rPr>
            </a:br>
            <a:r>
              <a:rPr lang="fa-IR" sz="9600" b="1" dirty="0">
                <a:solidFill>
                  <a:srgbClr val="FF0000"/>
                </a:solidFill>
              </a:rPr>
              <a:t/>
            </a:r>
            <a:br>
              <a:rPr lang="fa-IR" sz="9600" b="1" dirty="0">
                <a:solidFill>
                  <a:srgbClr val="FF0000"/>
                </a:solidFill>
              </a:rPr>
            </a:br>
            <a:endParaRPr lang="en-US" sz="13800" b="1" dirty="0">
              <a:solidFill>
                <a:srgbClr val="006600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0588" y="227235"/>
            <a:ext cx="4038600" cy="685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tx1"/>
                </a:solidFill>
              </a:rPr>
              <a:t>تعیین کیفیت موردنظر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353506" y="893450"/>
            <a:ext cx="4038600" cy="685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tx1"/>
                </a:solidFill>
              </a:rPr>
              <a:t>انتخاب مجری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19200" y="3480325"/>
            <a:ext cx="5370688" cy="61482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800" dirty="0" smtClean="0">
                <a:solidFill>
                  <a:schemeClr val="tx1"/>
                </a:solidFill>
              </a:rPr>
              <a:t>پایش کیفیت: پیشگیری/زنگ هشدار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0" name="Down Arrow 19"/>
          <p:cNvSpPr/>
          <p:nvPr/>
        </p:nvSpPr>
        <p:spPr>
          <a:xfrm>
            <a:off x="3293533" y="4118327"/>
            <a:ext cx="914400" cy="2137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>
            <a:off x="3314700" y="3069623"/>
            <a:ext cx="914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1219200" y="4339744"/>
            <a:ext cx="5370689" cy="51679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800" dirty="0" smtClean="0">
                <a:solidFill>
                  <a:schemeClr val="tx1"/>
                </a:solidFill>
              </a:rPr>
              <a:t>اجرای کار: تولید محصول</a:t>
            </a:r>
            <a:endParaRPr lang="en-US" sz="2800" dirty="0">
              <a:solidFill>
                <a:schemeClr val="tx1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5220962" y="6368694"/>
            <a:ext cx="1772506" cy="8938"/>
          </a:xfrm>
          <a:prstGeom prst="line">
            <a:avLst/>
          </a:prstGeom>
          <a:ln w="57150">
            <a:solidFill>
              <a:srgbClr val="005C2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 flipV="1">
            <a:off x="6993468" y="3260123"/>
            <a:ext cx="16932" cy="3072097"/>
          </a:xfrm>
          <a:prstGeom prst="line">
            <a:avLst/>
          </a:prstGeom>
          <a:ln w="57150">
            <a:solidFill>
              <a:srgbClr val="005C2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857955" y="3314700"/>
            <a:ext cx="6172200" cy="0"/>
          </a:xfrm>
          <a:prstGeom prst="line">
            <a:avLst/>
          </a:prstGeom>
          <a:ln w="57150">
            <a:solidFill>
              <a:srgbClr val="005C2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821268" y="3314700"/>
            <a:ext cx="16932" cy="3017520"/>
          </a:xfrm>
          <a:prstGeom prst="line">
            <a:avLst/>
          </a:prstGeom>
          <a:ln w="57150">
            <a:solidFill>
              <a:srgbClr val="005C2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Down Arrow 22"/>
          <p:cNvSpPr/>
          <p:nvPr/>
        </p:nvSpPr>
        <p:spPr>
          <a:xfrm>
            <a:off x="3259667" y="4889621"/>
            <a:ext cx="914400" cy="2858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1258711" y="5223590"/>
            <a:ext cx="5370689" cy="604593"/>
          </a:xfrm>
          <a:prstGeom prst="rect">
            <a:avLst/>
          </a:prstGeom>
          <a:solidFill>
            <a:srgbClr val="E5E94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800" dirty="0" smtClean="0">
                <a:solidFill>
                  <a:schemeClr val="tx1"/>
                </a:solidFill>
              </a:rPr>
              <a:t>تحویل محصول به مشتری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399781" y="1432374"/>
            <a:ext cx="4038600" cy="685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ارزشیابی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0" name="Diamond 29"/>
          <p:cNvSpPr/>
          <p:nvPr/>
        </p:nvSpPr>
        <p:spPr>
          <a:xfrm>
            <a:off x="1808007" y="2051528"/>
            <a:ext cx="4021970" cy="605820"/>
          </a:xfrm>
          <a:prstGeom prst="diamond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تصمیم؟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258711" y="2541307"/>
            <a:ext cx="4953000" cy="6058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ارزیابی تهدیدها</a:t>
            </a:r>
            <a:endParaRPr lang="en-US" sz="2800" dirty="0">
              <a:solidFill>
                <a:srgbClr val="FF0000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915760" y="6328004"/>
            <a:ext cx="1637107" cy="22104"/>
          </a:xfrm>
          <a:prstGeom prst="line">
            <a:avLst/>
          </a:prstGeom>
          <a:ln w="57150">
            <a:solidFill>
              <a:srgbClr val="005C2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7637984" y="2895600"/>
            <a:ext cx="1428404" cy="348203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6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6">
                  <a:lumMod val="20000"/>
                  <a:lumOff val="80000"/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200" b="1" dirty="0" smtClean="0">
                <a:solidFill>
                  <a:srgbClr val="FF0000"/>
                </a:solidFill>
              </a:rPr>
              <a:t>بهبود کیفیت:</a:t>
            </a:r>
          </a:p>
          <a:p>
            <a:pPr algn="ctr" rtl="1"/>
            <a:r>
              <a:rPr lang="fa-IR" sz="3200" dirty="0" smtClean="0">
                <a:solidFill>
                  <a:schemeClr val="tx1"/>
                </a:solidFill>
              </a:rPr>
              <a:t>ریشه‌یابی </a:t>
            </a:r>
            <a:r>
              <a:rPr lang="fa-IR" sz="3200" dirty="0">
                <a:solidFill>
                  <a:schemeClr val="tx1"/>
                </a:solidFill>
              </a:rPr>
              <a:t>علت اشکال‌ها</a:t>
            </a:r>
            <a:endParaRPr lang="en-US" sz="3200" dirty="0">
              <a:solidFill>
                <a:schemeClr val="tx1"/>
              </a:solidFill>
            </a:endParaRPr>
          </a:p>
          <a:p>
            <a:pPr algn="ctr" rtl="1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421751" y="6045528"/>
            <a:ext cx="2802467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600" b="1" i="1">
                <a:solidFill>
                  <a:srgbClr val="FF0000"/>
                </a:solidFill>
              </a:defRPr>
            </a:lvl1pPr>
          </a:lstStyle>
          <a:p>
            <a:r>
              <a:rPr lang="fa-IR" dirty="0"/>
              <a:t>ارزیابی کیفیت!</a:t>
            </a:r>
            <a:endParaRPr lang="en-US" dirty="0"/>
          </a:p>
        </p:txBody>
      </p:sp>
      <p:sp>
        <p:nvSpPr>
          <p:cNvPr id="37" name="Down Arrow 36"/>
          <p:cNvSpPr/>
          <p:nvPr/>
        </p:nvSpPr>
        <p:spPr>
          <a:xfrm rot="7270295">
            <a:off x="7016516" y="1331323"/>
            <a:ext cx="538097" cy="2268007"/>
          </a:xfrm>
          <a:prstGeom prst="downArrow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Down Arrow 37"/>
          <p:cNvSpPr/>
          <p:nvPr/>
        </p:nvSpPr>
        <p:spPr>
          <a:xfrm rot="16200000">
            <a:off x="6611104" y="5344425"/>
            <a:ext cx="1502638" cy="5796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8109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3" grpId="0" animBg="1"/>
      <p:bldP spid="37" grpId="0" animBg="1"/>
      <p:bldP spid="38" grpId="0" animBg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fa-IR" sz="2400" b="1" dirty="0">
              <a:solidFill>
                <a:schemeClr val="dk1"/>
              </a:solidFill>
            </a:endParaRPr>
          </a:p>
          <a:p>
            <a:endParaRPr lang="en-US" sz="2400" b="1" dirty="0">
              <a:solidFill>
                <a:schemeClr val="dk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151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27437" y="723279"/>
            <a:ext cx="1656184" cy="100811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 smtClean="0"/>
              <a:t>گزینش روش سنجش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7308304" y="5265204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/>
              <a:t>گزارش نتیجه</a:t>
            </a:r>
            <a:endParaRPr lang="en-US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2840691" y="5229200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/>
              <a:t> </a:t>
            </a:r>
            <a:r>
              <a:rPr lang="fa-IR" sz="2400" b="1" dirty="0"/>
              <a:t>سنجش نمونه‌ها</a:t>
            </a:r>
            <a:endParaRPr 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611560" y="5229200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/>
              <a:t>نمونه‌گیری از بیماران</a:t>
            </a:r>
            <a:endParaRPr lang="en-US" sz="2400" b="1" dirty="0"/>
          </a:p>
        </p:txBody>
      </p:sp>
      <p:sp>
        <p:nvSpPr>
          <p:cNvPr id="12" name="Rectangle 11"/>
          <p:cNvSpPr/>
          <p:nvPr/>
        </p:nvSpPr>
        <p:spPr>
          <a:xfrm>
            <a:off x="2827437" y="2184232"/>
            <a:ext cx="165618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400" b="1" dirty="0"/>
              <a:t> </a:t>
            </a:r>
            <a:r>
              <a:rPr lang="fa-IR" sz="2400" b="1" dirty="0" smtClean="0"/>
              <a:t>ارزشیابی روش</a:t>
            </a:r>
            <a:endParaRPr lang="en-US" sz="2400" b="1" dirty="0"/>
          </a:p>
        </p:txBody>
      </p:sp>
      <p:cxnSp>
        <p:nvCxnSpPr>
          <p:cNvPr id="14" name="Straight Arrow Connector 13"/>
          <p:cNvCxnSpPr>
            <a:stCxn id="8" idx="3"/>
            <a:endCxn id="7" idx="1"/>
          </p:cNvCxnSpPr>
          <p:nvPr/>
        </p:nvCxnSpPr>
        <p:spPr>
          <a:xfrm>
            <a:off x="2267744" y="5733256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496875" y="5733256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5" idx="2"/>
            <a:endCxn id="12" idx="0"/>
          </p:cNvCxnSpPr>
          <p:nvPr/>
        </p:nvCxnSpPr>
        <p:spPr>
          <a:xfrm>
            <a:off x="3655529" y="1731391"/>
            <a:ext cx="0" cy="452841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840691" y="3628840"/>
            <a:ext cx="165618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400" b="1" dirty="0"/>
              <a:t> </a:t>
            </a:r>
            <a:r>
              <a:rPr lang="fa-IR" sz="2400" b="1" dirty="0" smtClean="0"/>
              <a:t>راه انداختن روش</a:t>
            </a:r>
            <a:endParaRPr lang="en-US" sz="2400" b="1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3655529" y="3192344"/>
            <a:ext cx="0" cy="452841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5069822" y="5265204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/>
              <a:t> </a:t>
            </a:r>
            <a:r>
              <a:rPr lang="fa-IR" sz="2400" b="1" dirty="0" smtClean="0"/>
              <a:t>پایش کیفیت؛</a:t>
            </a:r>
          </a:p>
          <a:p>
            <a:pPr algn="ctr" rtl="1"/>
            <a:r>
              <a:rPr lang="en-US" sz="2400" b="1" dirty="0" smtClean="0"/>
              <a:t>AQCS</a:t>
            </a:r>
            <a:endParaRPr lang="en-US" sz="2400" b="1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6726006" y="5770974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Down Arrow 32"/>
          <p:cNvSpPr/>
          <p:nvPr/>
        </p:nvSpPr>
        <p:spPr>
          <a:xfrm>
            <a:off x="3059832" y="4653297"/>
            <a:ext cx="1080120" cy="575903"/>
          </a:xfrm>
          <a:prstGeom prst="downArrow">
            <a:avLst/>
          </a:prstGeom>
          <a:solidFill>
            <a:srgbClr val="92D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24-Point Star 19"/>
          <p:cNvSpPr/>
          <p:nvPr/>
        </p:nvSpPr>
        <p:spPr>
          <a:xfrm>
            <a:off x="5853560" y="-109051"/>
            <a:ext cx="3200400" cy="3425409"/>
          </a:xfrm>
          <a:prstGeom prst="star24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2800" b="1" dirty="0"/>
              <a:t> </a:t>
            </a:r>
            <a:r>
              <a:rPr lang="fa-IR" sz="2800" b="1" dirty="0" smtClean="0">
                <a:solidFill>
                  <a:srgbClr val="7030A0"/>
                </a:solidFill>
              </a:rPr>
              <a:t>کیفیت:</a:t>
            </a:r>
          </a:p>
          <a:p>
            <a:pPr marL="342900" indent="-342900" algn="ctr" rtl="1">
              <a:buFontTx/>
              <a:buChar char="-"/>
            </a:pPr>
            <a:r>
              <a:rPr lang="en-US" sz="2800" b="1" dirty="0" smtClean="0">
                <a:solidFill>
                  <a:srgbClr val="7030A0"/>
                </a:solidFill>
              </a:rPr>
              <a:t>TEa</a:t>
            </a:r>
          </a:p>
          <a:p>
            <a:pPr marL="342900" indent="-342900" algn="ctr" rtl="1">
              <a:buFontTx/>
              <a:buChar char="-"/>
            </a:pPr>
            <a:r>
              <a:rPr lang="en-US" sz="2800" b="1" dirty="0" smtClean="0">
                <a:solidFill>
                  <a:srgbClr val="7030A0"/>
                </a:solidFill>
              </a:rPr>
              <a:t>95%</a:t>
            </a:r>
            <a:endParaRPr lang="en-US" sz="2800" b="1" dirty="0">
              <a:solidFill>
                <a:srgbClr val="7030A0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H="1" flipV="1">
            <a:off x="7112000" y="5768622"/>
            <a:ext cx="50800" cy="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4339854" y="5142767"/>
            <a:ext cx="486641" cy="280523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413248" y="6669902"/>
            <a:ext cx="6646652" cy="0"/>
          </a:xfrm>
          <a:prstGeom prst="line">
            <a:avLst/>
          </a:prstGeom>
          <a:ln w="5715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9059900" y="4941248"/>
            <a:ext cx="0" cy="1728654"/>
          </a:xfrm>
          <a:prstGeom prst="line">
            <a:avLst/>
          </a:prstGeom>
          <a:ln w="5715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497348" y="4901737"/>
            <a:ext cx="6467140" cy="39511"/>
          </a:xfrm>
          <a:prstGeom prst="line">
            <a:avLst/>
          </a:prstGeom>
          <a:ln w="5715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 flipV="1">
            <a:off x="2413247" y="4941248"/>
            <a:ext cx="1" cy="1694787"/>
          </a:xfrm>
          <a:prstGeom prst="line">
            <a:avLst/>
          </a:prstGeom>
          <a:ln w="5715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-102060" y="66631"/>
            <a:ext cx="3012869" cy="5755422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pPr algn="r" rtl="1">
              <a:spcAft>
                <a:spcPts val="1200"/>
              </a:spcAft>
            </a:pPr>
            <a:r>
              <a:rPr lang="fa-IR" sz="2800" b="1" dirty="0" smtClean="0">
                <a:solidFill>
                  <a:srgbClr val="FF0000"/>
                </a:solidFill>
              </a:rPr>
              <a:t>ابزار ارزیابی کیفیت:</a:t>
            </a:r>
          </a:p>
          <a:p>
            <a:pPr marL="285750" indent="-285750" algn="r" rtl="1">
              <a:spcAft>
                <a:spcPts val="1800"/>
              </a:spcAft>
              <a:buFontTx/>
              <a:buChar char="-"/>
            </a:pPr>
            <a:r>
              <a:rPr lang="en-US" sz="2800" dirty="0">
                <a:solidFill>
                  <a:schemeClr val="accent4">
                    <a:lumMod val="50000"/>
                  </a:schemeClr>
                </a:solidFill>
              </a:rPr>
              <a:t>EQA</a:t>
            </a:r>
            <a:r>
              <a:rPr lang="fa-IR" sz="2800" dirty="0" smtClean="0">
                <a:solidFill>
                  <a:schemeClr val="accent4">
                    <a:lumMod val="50000"/>
                  </a:schemeClr>
                </a:solidFill>
              </a:rPr>
              <a:t>، 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PT</a:t>
            </a:r>
            <a:r>
              <a:rPr lang="fa-IR" sz="2800" dirty="0" smtClean="0">
                <a:solidFill>
                  <a:schemeClr val="accent4">
                    <a:lumMod val="50000"/>
                  </a:schemeClr>
                </a:solidFill>
              </a:rPr>
              <a:t>، همگروه</a:t>
            </a:r>
            <a:endParaRPr lang="en-US" sz="28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285750" indent="-285750" algn="r" rtl="1">
              <a:spcAft>
                <a:spcPts val="1800"/>
              </a:spcAft>
              <a:buFontTx/>
              <a:buChar char="-"/>
            </a:pPr>
            <a:r>
              <a:rPr lang="fa-IR" sz="2800" dirty="0" smtClean="0">
                <a:solidFill>
                  <a:schemeClr val="accent4">
                    <a:lumMod val="50000"/>
                  </a:schemeClr>
                </a:solidFill>
              </a:rPr>
              <a:t>بررسی گزارش مصرف کنندگان آزمایش</a:t>
            </a:r>
          </a:p>
          <a:p>
            <a:pPr marL="285750" indent="-285750" algn="r" rtl="1">
              <a:spcAft>
                <a:spcPts val="1800"/>
              </a:spcAft>
              <a:buFontTx/>
              <a:buChar char="-"/>
            </a:pPr>
            <a:r>
              <a:rPr lang="fa-IR" sz="2800" dirty="0" smtClean="0">
                <a:solidFill>
                  <a:schemeClr val="accent4">
                    <a:lumMod val="50000"/>
                  </a:schemeClr>
                </a:solidFill>
              </a:rPr>
              <a:t>بررسی گزارش‌های مربوط به اجرا</a:t>
            </a:r>
          </a:p>
          <a:p>
            <a:pPr marL="285750" indent="-285750" algn="r" rtl="1">
              <a:spcAft>
                <a:spcPts val="1800"/>
              </a:spcAft>
              <a:buFontTx/>
              <a:buChar char="-"/>
            </a:pPr>
            <a:r>
              <a:rPr lang="fa-IR" sz="2800" dirty="0">
                <a:solidFill>
                  <a:schemeClr val="accent4">
                    <a:lumMod val="50000"/>
                  </a:schemeClr>
                </a:solidFill>
              </a:rPr>
              <a:t>بررسی گزارش‌های مربوط به 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QC</a:t>
            </a:r>
          </a:p>
          <a:p>
            <a:pPr marL="285750" indent="-285750" algn="r" rtl="1">
              <a:buFontTx/>
              <a:buChar char="-"/>
            </a:pP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…</a:t>
            </a:r>
            <a:endParaRPr lang="fa-IR" sz="2800" dirty="0">
              <a:solidFill>
                <a:schemeClr val="accent4">
                  <a:lumMod val="50000"/>
                </a:schemeClr>
              </a:solidFill>
            </a:endParaRPr>
          </a:p>
          <a:p>
            <a:pPr marL="285750" indent="-285750" algn="r" rtl="1">
              <a:buFontTx/>
              <a:buChar char="-"/>
            </a:pP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5298459" y="3165578"/>
            <a:ext cx="165618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400" b="1" dirty="0"/>
              <a:t> </a:t>
            </a:r>
            <a:r>
              <a:rPr lang="fa-IR" sz="2400" b="1" dirty="0" smtClean="0"/>
              <a:t>بهبود کیفیت</a:t>
            </a:r>
            <a:endParaRPr lang="en-US" sz="2400" b="1" dirty="0"/>
          </a:p>
        </p:txBody>
      </p:sp>
      <p:cxnSp>
        <p:nvCxnSpPr>
          <p:cNvPr id="30" name="Straight Arrow Connector 29"/>
          <p:cNvCxnSpPr/>
          <p:nvPr/>
        </p:nvCxnSpPr>
        <p:spPr>
          <a:xfrm flipV="1">
            <a:off x="5885497" y="4103791"/>
            <a:ext cx="3" cy="565989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4471470" y="2459437"/>
            <a:ext cx="1414027" cy="6513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7112000" y="4315480"/>
            <a:ext cx="2001511" cy="68961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400" b="1" dirty="0"/>
              <a:t> </a:t>
            </a:r>
            <a:r>
              <a:rPr lang="fa-IR" sz="2400" b="1" dirty="0" smtClean="0"/>
              <a:t>ارزیابی کیفیت</a:t>
            </a:r>
            <a:endParaRPr lang="en-US" sz="2400" b="1" dirty="0"/>
          </a:p>
        </p:txBody>
      </p:sp>
      <p:cxnSp>
        <p:nvCxnSpPr>
          <p:cNvPr id="36" name="Elbow Connector 35"/>
          <p:cNvCxnSpPr/>
          <p:nvPr/>
        </p:nvCxnSpPr>
        <p:spPr>
          <a:xfrm rot="10800000">
            <a:off x="4812602" y="5169069"/>
            <a:ext cx="1913405" cy="383154"/>
          </a:xfrm>
          <a:prstGeom prst="bentConnector3">
            <a:avLst>
              <a:gd name="adj1" fmla="val -14155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51360" y="4669780"/>
            <a:ext cx="1280160" cy="0"/>
          </a:xfrm>
          <a:prstGeom prst="line">
            <a:avLst/>
          </a:prstGeom>
          <a:ln w="57150">
            <a:solidFill>
              <a:srgbClr val="005C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5853560" y="2437532"/>
            <a:ext cx="0" cy="750318"/>
          </a:xfrm>
          <a:prstGeom prst="line">
            <a:avLst/>
          </a:prstGeom>
          <a:ln w="57150">
            <a:solidFill>
              <a:srgbClr val="005C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lowchart: Punched Tape 49"/>
          <p:cNvSpPr/>
          <p:nvPr/>
        </p:nvSpPr>
        <p:spPr>
          <a:xfrm>
            <a:off x="2349019" y="1597041"/>
            <a:ext cx="4295711" cy="1385050"/>
          </a:xfrm>
          <a:prstGeom prst="flowChartPunchedTape">
            <a:avLst/>
          </a:prstGeom>
          <a:gradFill flip="none" rotWithShape="1">
            <a:gsLst>
              <a:gs pos="0">
                <a:schemeClr val="accent6">
                  <a:lumMod val="50000"/>
                  <a:tint val="66000"/>
                  <a:satMod val="160000"/>
                </a:schemeClr>
              </a:gs>
              <a:gs pos="50000">
                <a:schemeClr val="accent6">
                  <a:lumMod val="50000"/>
                  <a:tint val="44500"/>
                  <a:satMod val="160000"/>
                </a:schemeClr>
              </a:gs>
              <a:gs pos="100000">
                <a:schemeClr val="accent6">
                  <a:lumMod val="5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b="1" i="1" dirty="0" smtClean="0">
                <a:solidFill>
                  <a:srgbClr val="7030A0"/>
                </a:solidFill>
              </a:rPr>
              <a:t>ناآسودگی همیشگی!</a:t>
            </a:r>
            <a:endParaRPr lang="en-US" sz="4400" b="1" i="1" dirty="0">
              <a:solidFill>
                <a:srgbClr val="7030A0"/>
              </a:solidFill>
            </a:endParaRPr>
          </a:p>
        </p:txBody>
      </p:sp>
      <p:sp>
        <p:nvSpPr>
          <p:cNvPr id="51" name="Flowchart: Punched Tape 50"/>
          <p:cNvSpPr/>
          <p:nvPr/>
        </p:nvSpPr>
        <p:spPr>
          <a:xfrm>
            <a:off x="274158" y="2768089"/>
            <a:ext cx="8013179" cy="1889106"/>
          </a:xfrm>
          <a:prstGeom prst="flowChartPunchedTape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3200" dirty="0">
                <a:solidFill>
                  <a:schemeClr val="tx1"/>
                </a:solidFill>
              </a:rPr>
              <a:t>استن </a:t>
            </a:r>
            <a:r>
              <a:rPr lang="fa-IR" sz="3200" dirty="0" smtClean="0">
                <a:solidFill>
                  <a:schemeClr val="tx1"/>
                </a:solidFill>
              </a:rPr>
              <a:t>وستگارد:</a:t>
            </a:r>
          </a:p>
          <a:p>
            <a:pPr algn="ctr"/>
            <a:r>
              <a:rPr lang="fa-IR" sz="4000" dirty="0" smtClean="0">
                <a:solidFill>
                  <a:srgbClr val="7030A0"/>
                </a:solidFill>
              </a:rPr>
              <a:t>بهای کیفیت، مانند آزادی،</a:t>
            </a:r>
            <a:r>
              <a:rPr lang="fa-IR" sz="4000" dirty="0" smtClean="0">
                <a:solidFill>
                  <a:schemeClr val="tx1"/>
                </a:solidFill>
              </a:rPr>
              <a:t> </a:t>
            </a:r>
            <a:r>
              <a:rPr lang="fa-IR" sz="4000" b="1" i="1" dirty="0" smtClean="0">
                <a:solidFill>
                  <a:srgbClr val="FF0000"/>
                </a:solidFill>
              </a:rPr>
              <a:t>پایش پیوسته </a:t>
            </a:r>
            <a:r>
              <a:rPr lang="fa-IR" sz="4000" dirty="0">
                <a:solidFill>
                  <a:srgbClr val="7030A0"/>
                </a:solidFill>
              </a:rPr>
              <a:t>است</a:t>
            </a:r>
            <a:r>
              <a:rPr lang="fa-IR" sz="4000" dirty="0" smtClean="0">
                <a:solidFill>
                  <a:srgbClr val="7030A0"/>
                </a:solidFill>
              </a:rPr>
              <a:t>.</a:t>
            </a:r>
            <a:endParaRPr lang="fa-IR" sz="3200" dirty="0" smtClean="0">
              <a:solidFill>
                <a:schemeClr val="tx1"/>
              </a:solidFill>
            </a:endParaRPr>
          </a:p>
          <a:p>
            <a:pPr algn="ctr" rtl="1"/>
            <a:r>
              <a:rPr lang="fa-IR" sz="3200" dirty="0" smtClean="0">
                <a:solidFill>
                  <a:schemeClr val="tx1"/>
                </a:solidFill>
              </a:rPr>
              <a:t>                                          </a:t>
            </a:r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60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9" grpId="0" animBg="1"/>
      <p:bldP spid="37" grpId="0" animBg="1"/>
      <p:bldP spid="50" grpId="0" animBg="1"/>
      <p:bldP spid="51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853" y="329219"/>
            <a:ext cx="9144000" cy="6489968"/>
          </a:xfrm>
          <a:solidFill>
            <a:schemeClr val="bg1">
              <a:lumMod val="7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109728" indent="0" algn="ctr" rtl="1">
              <a:buNone/>
            </a:pPr>
            <a:r>
              <a:rPr lang="fa-IR" b="1" i="1" dirty="0"/>
              <a:t>جمع بندی</a:t>
            </a:r>
          </a:p>
          <a:p>
            <a:pPr marL="109728" indent="0" algn="r" rtl="1">
              <a:buNone/>
            </a:pPr>
            <a:endParaRPr lang="fa-IR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152</a:t>
            </a:fld>
            <a:endParaRPr lang="en-US" dirty="0"/>
          </a:p>
        </p:txBody>
      </p:sp>
      <p:sp>
        <p:nvSpPr>
          <p:cNvPr id="14" name="Circular Arrow 13"/>
          <p:cNvSpPr/>
          <p:nvPr/>
        </p:nvSpPr>
        <p:spPr>
          <a:xfrm rot="14785948">
            <a:off x="1969372" y="2611468"/>
            <a:ext cx="1238224" cy="1313213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094700"/>
              <a:gd name="adj5" fmla="val 13261"/>
            </a:avLst>
          </a:prstGeom>
          <a:solidFill>
            <a:srgbClr val="F363D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5" name="Circular Arrow 14"/>
          <p:cNvSpPr/>
          <p:nvPr/>
        </p:nvSpPr>
        <p:spPr>
          <a:xfrm rot="2159820">
            <a:off x="5836741" y="2134984"/>
            <a:ext cx="1390904" cy="124985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649104"/>
              <a:gd name="adj5" fmla="val 17295"/>
            </a:avLst>
          </a:prstGeom>
          <a:solidFill>
            <a:srgbClr val="F363D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6" name="Circular Arrow 15"/>
          <p:cNvSpPr/>
          <p:nvPr/>
        </p:nvSpPr>
        <p:spPr>
          <a:xfrm rot="5400000">
            <a:off x="5651164" y="4159859"/>
            <a:ext cx="1317236" cy="1374479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873717"/>
              <a:gd name="adj5" fmla="val 12500"/>
            </a:avLst>
          </a:prstGeom>
          <a:solidFill>
            <a:srgbClr val="F363D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7" name="Circular Arrow 16"/>
          <p:cNvSpPr/>
          <p:nvPr/>
        </p:nvSpPr>
        <p:spPr>
          <a:xfrm rot="10800000">
            <a:off x="2348287" y="4423197"/>
            <a:ext cx="1080120" cy="115212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649104"/>
              <a:gd name="adj5" fmla="val 12500"/>
            </a:avLst>
          </a:prstGeom>
          <a:solidFill>
            <a:srgbClr val="F363D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19907" y="4030418"/>
            <a:ext cx="2647148" cy="77408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>
                <a:solidFill>
                  <a:srgbClr val="0070C0"/>
                </a:solidFill>
              </a:rPr>
              <a:t>ارزیابی کیفیت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3347863" y="4993525"/>
            <a:ext cx="2536031" cy="77408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>
                <a:solidFill>
                  <a:srgbClr val="0070C0"/>
                </a:solidFill>
              </a:rPr>
              <a:t>پایش کیفیت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802335" y="3220436"/>
            <a:ext cx="2579665" cy="777805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>
                <a:solidFill>
                  <a:srgbClr val="0070C0"/>
                </a:solidFill>
              </a:rPr>
              <a:t>فرآیندهای کیفیت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460007" y="1610827"/>
            <a:ext cx="2814464" cy="77408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>
                <a:solidFill>
                  <a:srgbClr val="0070C0"/>
                </a:solidFill>
              </a:rPr>
              <a:t>بهبود کیفیت</a:t>
            </a:r>
          </a:p>
        </p:txBody>
      </p:sp>
      <p:sp>
        <p:nvSpPr>
          <p:cNvPr id="24" name="24-Point Star 23"/>
          <p:cNvSpPr/>
          <p:nvPr/>
        </p:nvSpPr>
        <p:spPr>
          <a:xfrm>
            <a:off x="3056551" y="2066226"/>
            <a:ext cx="2623026" cy="2764731"/>
          </a:xfrm>
          <a:prstGeom prst="star24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800" b="1" dirty="0"/>
              <a:t> </a:t>
            </a:r>
            <a:r>
              <a:rPr lang="fa-IR" sz="3200" b="1" i="1" dirty="0" smtClean="0">
                <a:solidFill>
                  <a:srgbClr val="FF0000"/>
                </a:solidFill>
              </a:rPr>
              <a:t>کیفیت موردنظر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5586479" y="822454"/>
            <a:ext cx="2984714" cy="77408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>
                <a:solidFill>
                  <a:srgbClr val="0070C0"/>
                </a:solidFill>
              </a:rPr>
              <a:t>طراحی کیفیت </a:t>
            </a:r>
          </a:p>
        </p:txBody>
      </p:sp>
      <p:sp>
        <p:nvSpPr>
          <p:cNvPr id="30" name="Double Wave 29"/>
          <p:cNvSpPr/>
          <p:nvPr/>
        </p:nvSpPr>
        <p:spPr>
          <a:xfrm>
            <a:off x="239657" y="1511342"/>
            <a:ext cx="8662980" cy="2211319"/>
          </a:xfrm>
          <a:prstGeom prst="doubleWave">
            <a:avLst/>
          </a:prstGeom>
          <a:solidFill>
            <a:schemeClr val="accent3">
              <a:lumMod val="75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3200" dirty="0"/>
              <a:t>ایندیرا گاندی:</a:t>
            </a:r>
            <a:endParaRPr lang="en-US" sz="3200" dirty="0"/>
          </a:p>
          <a:p>
            <a:pPr marL="338138" indent="-338138" algn="r" rtl="1"/>
            <a:r>
              <a:rPr lang="en-US" sz="3200" dirty="0" smtClean="0"/>
              <a:t>	</a:t>
            </a:r>
            <a:r>
              <a:rPr lang="fa-IR" sz="3200" dirty="0" smtClean="0"/>
              <a:t>اگر </a:t>
            </a:r>
            <a:r>
              <a:rPr lang="fa-IR" sz="3200" dirty="0"/>
              <a:t>می‌خواهیم به جایی برسیم غیر از جایی که اکنون هستیم، باید از راهی غیر از آنچه تا کنون رفته‌ایم برویم</a:t>
            </a:r>
            <a:r>
              <a:rPr lang="fa-IR" sz="32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5211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0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853" y="329219"/>
            <a:ext cx="9144000" cy="6489968"/>
          </a:xfrm>
          <a:solidFill>
            <a:schemeClr val="bg1">
              <a:lumMod val="7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109728" indent="0" algn="ctr" rtl="1">
              <a:buNone/>
            </a:pPr>
            <a:r>
              <a:rPr lang="fa-IR" b="1" i="1" dirty="0"/>
              <a:t>جمع بندی</a:t>
            </a:r>
          </a:p>
          <a:p>
            <a:pPr marL="109728" indent="0" algn="r" rtl="1">
              <a:buNone/>
            </a:pPr>
            <a:endParaRPr lang="fa-IR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153</a:t>
            </a:fld>
            <a:endParaRPr lang="en-US" dirty="0"/>
          </a:p>
        </p:txBody>
      </p:sp>
      <p:sp>
        <p:nvSpPr>
          <p:cNvPr id="14" name="Circular Arrow 13"/>
          <p:cNvSpPr/>
          <p:nvPr/>
        </p:nvSpPr>
        <p:spPr>
          <a:xfrm rot="14785948">
            <a:off x="1969372" y="2611468"/>
            <a:ext cx="1238224" cy="1313213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094700"/>
              <a:gd name="adj5" fmla="val 13261"/>
            </a:avLst>
          </a:prstGeom>
          <a:solidFill>
            <a:srgbClr val="F363D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5" name="Circular Arrow 14"/>
          <p:cNvSpPr/>
          <p:nvPr/>
        </p:nvSpPr>
        <p:spPr>
          <a:xfrm rot="2159820">
            <a:off x="5836741" y="2134984"/>
            <a:ext cx="1390904" cy="124985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649104"/>
              <a:gd name="adj5" fmla="val 17295"/>
            </a:avLst>
          </a:prstGeom>
          <a:solidFill>
            <a:srgbClr val="F363D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6" name="Circular Arrow 15"/>
          <p:cNvSpPr/>
          <p:nvPr/>
        </p:nvSpPr>
        <p:spPr>
          <a:xfrm rot="5400000">
            <a:off x="5651164" y="4159859"/>
            <a:ext cx="1317236" cy="1374479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873717"/>
              <a:gd name="adj5" fmla="val 12500"/>
            </a:avLst>
          </a:prstGeom>
          <a:solidFill>
            <a:srgbClr val="F363D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7" name="Circular Arrow 16"/>
          <p:cNvSpPr/>
          <p:nvPr/>
        </p:nvSpPr>
        <p:spPr>
          <a:xfrm rot="10800000">
            <a:off x="2348287" y="4423197"/>
            <a:ext cx="1080120" cy="115212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649104"/>
              <a:gd name="adj5" fmla="val 12500"/>
            </a:avLst>
          </a:prstGeom>
          <a:solidFill>
            <a:srgbClr val="F363D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8" name="Circular Arrow 17"/>
          <p:cNvSpPr/>
          <p:nvPr/>
        </p:nvSpPr>
        <p:spPr>
          <a:xfrm rot="19370607">
            <a:off x="3281881" y="1246214"/>
            <a:ext cx="1484419" cy="132087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334106"/>
              <a:gd name="adj5" fmla="val 15475"/>
            </a:avLst>
          </a:prstGeom>
          <a:solidFill>
            <a:srgbClr val="F363D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19907" y="4030418"/>
            <a:ext cx="2647148" cy="77408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>
                <a:solidFill>
                  <a:srgbClr val="0070C0"/>
                </a:solidFill>
              </a:rPr>
              <a:t>ارزیابی کیفیت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3347863" y="4993525"/>
            <a:ext cx="2536031" cy="77408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>
                <a:solidFill>
                  <a:srgbClr val="0070C0"/>
                </a:solidFill>
              </a:rPr>
              <a:t>پایش کیفیت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802335" y="3220436"/>
            <a:ext cx="2579665" cy="777805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>
                <a:solidFill>
                  <a:srgbClr val="0070C0"/>
                </a:solidFill>
              </a:rPr>
              <a:t>فرآیندهای کیفیت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460007" y="1610827"/>
            <a:ext cx="2814464" cy="77408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>
                <a:solidFill>
                  <a:srgbClr val="0070C0"/>
                </a:solidFill>
              </a:rPr>
              <a:t>بهبود کیفیت</a:t>
            </a:r>
          </a:p>
        </p:txBody>
      </p:sp>
      <p:sp>
        <p:nvSpPr>
          <p:cNvPr id="24" name="24-Point Star 23"/>
          <p:cNvSpPr/>
          <p:nvPr/>
        </p:nvSpPr>
        <p:spPr>
          <a:xfrm>
            <a:off x="3056551" y="2066226"/>
            <a:ext cx="2623026" cy="2764731"/>
          </a:xfrm>
          <a:prstGeom prst="star24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800" b="1" dirty="0"/>
              <a:t> </a:t>
            </a:r>
            <a:r>
              <a:rPr lang="fa-IR" sz="3200" b="1" i="1" dirty="0" smtClean="0">
                <a:solidFill>
                  <a:srgbClr val="FF0000"/>
                </a:solidFill>
              </a:rPr>
              <a:t>کیفیت موردنظر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5586479" y="822454"/>
            <a:ext cx="2984714" cy="77408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>
                <a:solidFill>
                  <a:srgbClr val="0070C0"/>
                </a:solidFill>
              </a:rPr>
              <a:t>طراحی کیفیت 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4912058" y="1469402"/>
            <a:ext cx="2984714" cy="77408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>
                <a:solidFill>
                  <a:srgbClr val="0070C0"/>
                </a:solidFill>
              </a:rPr>
              <a:t>بازطراحی کیفیت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5994887"/>
            <a:ext cx="9144000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sz="4800" b="1" dirty="0" smtClean="0">
                <a:solidFill>
                  <a:schemeClr val="bg1"/>
                </a:solidFill>
              </a:rPr>
              <a:t>مدیریت کیفیت کل؛ </a:t>
            </a:r>
            <a:r>
              <a:rPr lang="en-US" sz="4800" b="1" i="1" dirty="0" smtClean="0">
                <a:solidFill>
                  <a:schemeClr val="bg1"/>
                </a:solidFill>
              </a:rPr>
              <a:t>TQM</a:t>
            </a:r>
            <a:endParaRPr lang="en-US" sz="4800" b="1" i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816" y="374880"/>
            <a:ext cx="5333143" cy="70788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i="1" dirty="0">
                <a:solidFill>
                  <a:schemeClr val="bg1"/>
                </a:solidFill>
              </a:rPr>
              <a:t>بهبود کیفیت پیوسته</a:t>
            </a:r>
            <a:r>
              <a:rPr lang="fa-IR" sz="4000" b="1" dirty="0" smtClean="0">
                <a:solidFill>
                  <a:schemeClr val="bg1"/>
                </a:solidFill>
              </a:rPr>
              <a:t>؛ </a:t>
            </a:r>
            <a:r>
              <a:rPr lang="en-US" sz="4000" b="1" i="1" dirty="0" smtClean="0">
                <a:solidFill>
                  <a:schemeClr val="bg1"/>
                </a:solidFill>
              </a:rPr>
              <a:t>CQI</a:t>
            </a:r>
            <a:endParaRPr lang="en-US" sz="4000" b="1" i="1" dirty="0">
              <a:solidFill>
                <a:schemeClr val="bg1"/>
              </a:solidFill>
            </a:endParaRPr>
          </a:p>
        </p:txBody>
      </p:sp>
      <p:sp>
        <p:nvSpPr>
          <p:cNvPr id="29" name="Sun 28"/>
          <p:cNvSpPr/>
          <p:nvPr/>
        </p:nvSpPr>
        <p:spPr>
          <a:xfrm>
            <a:off x="566842" y="349518"/>
            <a:ext cx="7942119" cy="6477000"/>
          </a:xfrm>
          <a:prstGeom prst="sun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0" scaled="1"/>
            <a:tileRect/>
          </a:gradFill>
          <a:ln w="76200">
            <a:solidFill>
              <a:srgbClr val="00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7200" b="1" i="1" dirty="0" smtClean="0">
                <a:solidFill>
                  <a:srgbClr val="7030A0"/>
                </a:solidFill>
              </a:rPr>
              <a:t>تضمین کیفیت</a:t>
            </a:r>
            <a:endParaRPr lang="en-US" sz="72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2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" y="0"/>
            <a:ext cx="5888735" cy="247414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/>
            <a:r>
              <a:rPr lang="fa-IR" dirty="0" smtClean="0">
                <a:solidFill>
                  <a:srgbClr val="00B0F0"/>
                </a:solidFill>
              </a:rPr>
              <a:t>سخن آخر: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0" y="2474147"/>
            <a:ext cx="9144000" cy="438385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09728" indent="0" algn="r" rtl="1">
              <a:buNone/>
            </a:pPr>
            <a:r>
              <a:rPr lang="fa-IR" b="1" dirty="0">
                <a:solidFill>
                  <a:srgbClr val="FF0000"/>
                </a:solidFill>
              </a:rPr>
              <a:t>کیفیت</a:t>
            </a:r>
            <a:r>
              <a:rPr lang="fa-IR" dirty="0" smtClean="0"/>
              <a:t> خودبخود </a:t>
            </a:r>
            <a:r>
              <a:rPr lang="fa-IR" dirty="0"/>
              <a:t>به دست </a:t>
            </a:r>
            <a:r>
              <a:rPr lang="fa-IR" dirty="0" smtClean="0"/>
              <a:t>نمی‌آید؛</a:t>
            </a:r>
          </a:p>
          <a:p>
            <a:pPr marL="109728" indent="0" algn="r" rtl="1">
              <a:buNone/>
            </a:pPr>
            <a:r>
              <a:rPr lang="fa-IR" dirty="0" smtClean="0"/>
              <a:t>بلکه از راه </a:t>
            </a:r>
            <a:r>
              <a:rPr lang="fa-IR" b="1" dirty="0" smtClean="0">
                <a:solidFill>
                  <a:srgbClr val="C00000"/>
                </a:solidFill>
              </a:rPr>
              <a:t>برنامه‌هایی</a:t>
            </a:r>
            <a:r>
              <a:rPr lang="fa-IR" dirty="0" smtClean="0"/>
              <a:t> که: </a:t>
            </a:r>
          </a:p>
          <a:p>
            <a:pPr algn="r" rtl="1">
              <a:lnSpc>
                <a:spcPct val="150000"/>
              </a:lnSpc>
              <a:buFont typeface="Wingdings" pitchFamily="2" charset="2"/>
              <a:buChar char="§"/>
            </a:pPr>
            <a:r>
              <a:rPr lang="fa-IR" dirty="0" smtClean="0"/>
              <a:t>به خوبی </a:t>
            </a:r>
            <a:r>
              <a:rPr lang="fa-IR" b="1" dirty="0" smtClean="0">
                <a:solidFill>
                  <a:srgbClr val="FF0000"/>
                </a:solidFill>
              </a:rPr>
              <a:t>طراحی</a:t>
            </a:r>
            <a:r>
              <a:rPr lang="fa-IR" dirty="0" smtClean="0"/>
              <a:t> می شوند،</a:t>
            </a:r>
          </a:p>
          <a:p>
            <a:pPr marL="569913" indent="-225425" algn="r" rtl="1">
              <a:lnSpc>
                <a:spcPct val="150000"/>
              </a:lnSpc>
              <a:buFont typeface="Wingdings" pitchFamily="2" charset="2"/>
              <a:buChar char="§"/>
            </a:pPr>
            <a:r>
              <a:rPr lang="fa-IR" dirty="0" smtClean="0"/>
              <a:t>به طور کامل </a:t>
            </a:r>
            <a:r>
              <a:rPr lang="fa-IR" b="1" dirty="0" smtClean="0">
                <a:solidFill>
                  <a:srgbClr val="FF0000"/>
                </a:solidFill>
              </a:rPr>
              <a:t>اجرا</a:t>
            </a:r>
            <a:r>
              <a:rPr lang="fa-IR" dirty="0" smtClean="0">
                <a:solidFill>
                  <a:srgbClr val="005C2A"/>
                </a:solidFill>
              </a:rPr>
              <a:t> </a:t>
            </a:r>
            <a:r>
              <a:rPr lang="fa-IR" dirty="0" smtClean="0"/>
              <a:t>می‌شوند،</a:t>
            </a:r>
          </a:p>
          <a:p>
            <a:pPr marL="795338" indent="-225425" algn="r" rtl="1">
              <a:lnSpc>
                <a:spcPct val="150000"/>
              </a:lnSpc>
              <a:buFont typeface="Wingdings" pitchFamily="2" charset="2"/>
              <a:buChar char="§"/>
            </a:pPr>
            <a:r>
              <a:rPr lang="fa-IR" dirty="0" smtClean="0"/>
              <a:t>به درستی </a:t>
            </a:r>
            <a:r>
              <a:rPr lang="fa-IR" b="1" dirty="0" smtClean="0">
                <a:solidFill>
                  <a:srgbClr val="FF0000"/>
                </a:solidFill>
              </a:rPr>
              <a:t>پایش</a:t>
            </a:r>
            <a:r>
              <a:rPr lang="fa-IR" dirty="0" smtClean="0">
                <a:solidFill>
                  <a:srgbClr val="FF0000"/>
                </a:solidFill>
              </a:rPr>
              <a:t> </a:t>
            </a:r>
            <a:r>
              <a:rPr lang="fa-IR" dirty="0" smtClean="0"/>
              <a:t>می‌شوند،</a:t>
            </a:r>
          </a:p>
          <a:p>
            <a:pPr marL="973138" indent="-225425" algn="r" rtl="1">
              <a:lnSpc>
                <a:spcPct val="150000"/>
              </a:lnSpc>
              <a:buFont typeface="Wingdings" pitchFamily="2" charset="2"/>
              <a:buChar char="§"/>
            </a:pPr>
            <a:r>
              <a:rPr lang="fa-IR" dirty="0" smtClean="0"/>
              <a:t>با تیزبینی </a:t>
            </a:r>
            <a:r>
              <a:rPr lang="fa-IR" b="1" dirty="0" smtClean="0">
                <a:solidFill>
                  <a:srgbClr val="FF0000"/>
                </a:solidFill>
              </a:rPr>
              <a:t>ارزیابی</a:t>
            </a:r>
            <a:r>
              <a:rPr lang="fa-IR" dirty="0" smtClean="0">
                <a:solidFill>
                  <a:srgbClr val="005C2A"/>
                </a:solidFill>
              </a:rPr>
              <a:t> </a:t>
            </a:r>
            <a:r>
              <a:rPr lang="fa-IR" dirty="0" smtClean="0"/>
              <a:t>می‌شوند،</a:t>
            </a:r>
          </a:p>
          <a:p>
            <a:pPr marL="1200150" indent="-227013" algn="r" rtl="1">
              <a:lnSpc>
                <a:spcPct val="150000"/>
              </a:lnSpc>
              <a:buFont typeface="Wingdings" pitchFamily="2" charset="2"/>
              <a:buChar char="§"/>
            </a:pPr>
            <a:r>
              <a:rPr lang="fa-IR" dirty="0" smtClean="0"/>
              <a:t>و پیوسته </a:t>
            </a:r>
            <a:r>
              <a:rPr lang="fa-IR" b="1" dirty="0" smtClean="0">
                <a:solidFill>
                  <a:srgbClr val="FF0000"/>
                </a:solidFill>
              </a:rPr>
              <a:t>بهبود</a:t>
            </a:r>
            <a:r>
              <a:rPr lang="fa-IR" dirty="0" smtClean="0"/>
              <a:t> داده می‌شوند،</a:t>
            </a:r>
          </a:p>
          <a:p>
            <a:pPr marL="109728" indent="0" algn="r" rtl="1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154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28629" y="1652312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solidFill>
                  <a:srgbClr val="002060"/>
                </a:solidFill>
              </a:rPr>
              <a:t>Dr. J. O. </a:t>
            </a:r>
            <a:r>
              <a:rPr lang="en-US" sz="3200" b="1" i="1" dirty="0" smtClean="0">
                <a:solidFill>
                  <a:srgbClr val="002060"/>
                </a:solidFill>
              </a:rPr>
              <a:t>Westgard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rot="19901987">
            <a:off x="-2160560" y="3120706"/>
            <a:ext cx="930862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solidFill>
                  <a:srgbClr val="7030A0"/>
                </a:solidFill>
              </a:rPr>
              <a:t>باید کیفیت </a:t>
            </a:r>
            <a:r>
              <a:rPr lang="fa-IR" sz="8000" dirty="0" smtClean="0">
                <a:solidFill>
                  <a:srgbClr val="7030A0"/>
                </a:solidFill>
              </a:rPr>
              <a:t>را</a:t>
            </a:r>
          </a:p>
          <a:p>
            <a:pPr algn="ctr"/>
            <a:r>
              <a:rPr lang="fa-IR" sz="8000" dirty="0" smtClean="0">
                <a:solidFill>
                  <a:srgbClr val="FF0000"/>
                </a:solidFill>
              </a:rPr>
              <a:t>به </a:t>
            </a:r>
            <a:r>
              <a:rPr lang="fa-IR" sz="8000" dirty="0">
                <a:solidFill>
                  <a:srgbClr val="FF0000"/>
                </a:solidFill>
              </a:rPr>
              <a:t>چنگ </a:t>
            </a:r>
            <a:r>
              <a:rPr lang="fa-IR" sz="8000" dirty="0" smtClean="0">
                <a:solidFill>
                  <a:srgbClr val="FF0000"/>
                </a:solidFill>
              </a:rPr>
              <a:t>آورد</a:t>
            </a:r>
            <a:r>
              <a:rPr lang="fa-IR" sz="5400" dirty="0" smtClean="0">
                <a:solidFill>
                  <a:srgbClr val="FF0000"/>
                </a:solidFill>
              </a:rPr>
              <a:t>!</a:t>
            </a:r>
            <a:endParaRPr lang="en-US" sz="5400" dirty="0">
              <a:solidFill>
                <a:srgbClr val="FF0000"/>
              </a:solidFill>
            </a:endParaRPr>
          </a:p>
        </p:txBody>
      </p:sp>
      <p:pic>
        <p:nvPicPr>
          <p:cNvPr id="8" name="Picture 7" descr="IMG_0140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736" y="-1"/>
            <a:ext cx="3246360" cy="24741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10733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-76200"/>
            <a:ext cx="9111343" cy="69342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 flipV="1">
            <a:off x="0" y="6857999"/>
            <a:ext cx="9144000" cy="45719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109728" indent="0" algn="r" rtl="1">
              <a:buNone/>
            </a:pPr>
            <a:endParaRPr lang="en-US" sz="3200" dirty="0">
              <a:solidFill>
                <a:srgbClr val="7030A0"/>
              </a:solidFill>
            </a:endParaRPr>
          </a:p>
          <a:p>
            <a:pPr marL="109728" indent="0" algn="r" rtl="1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155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" y="5706087"/>
            <a:ext cx="7519112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/>
                <a:solidFill>
                  <a:schemeClr val="accent3"/>
                </a:solidFill>
              </a:rPr>
              <a:t>www.westgard.com</a:t>
            </a:r>
            <a:endParaRPr lang="en-US" sz="5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20579941">
            <a:off x="6219551" y="468500"/>
            <a:ext cx="2286736" cy="815979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fa-IR" sz="3200" b="1" i="1" spc="50" dirty="0" smtClean="0">
                <a:ln w="9525" cmpd="sng">
                  <a:solidFill>
                    <a:schemeClr val="tx1"/>
                  </a:solidFill>
                  <a:prstDash val="solid"/>
                </a:ln>
                <a:solidFill>
                  <a:srgbClr val="F363D4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+mj-cs"/>
              </a:rPr>
              <a:t>من</a:t>
            </a:r>
            <a:r>
              <a:rPr lang="fa-IR" sz="3200" b="1" i="1" spc="50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rgbClr val="F363D4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+mj-cs"/>
              </a:rPr>
              <a:t>ا</a:t>
            </a:r>
            <a:r>
              <a:rPr lang="fa-IR" sz="3200" b="1" i="1" spc="50" dirty="0" smtClean="0">
                <a:ln w="9525" cmpd="sng">
                  <a:solidFill>
                    <a:schemeClr val="tx1"/>
                  </a:solidFill>
                  <a:prstDash val="solid"/>
                </a:ln>
                <a:solidFill>
                  <a:srgbClr val="F363D4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+mj-cs"/>
              </a:rPr>
              <a:t>بع:</a:t>
            </a:r>
            <a:endParaRPr lang="en-US" sz="3200" b="1" i="1" spc="50" dirty="0">
              <a:ln w="9525" cmpd="sng">
                <a:solidFill>
                  <a:schemeClr val="tx1"/>
                </a:solidFill>
                <a:prstDash val="solid"/>
              </a:ln>
              <a:solidFill>
                <a:srgbClr val="F363D4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cs typeface="+mj-cs"/>
            </a:endParaRPr>
          </a:p>
        </p:txBody>
      </p:sp>
      <p:pic>
        <p:nvPicPr>
          <p:cNvPr id="10" name="Picture 9" descr="Dr. Westgard and his Bobblehead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35807"/>
            <a:ext cx="2594540" cy="3770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http://westgard.com/images/phocagallery/WestgardTravels/thumbs/phoca_thumb_l_SAW-JGRAS-2010-Belgium.jpg">
            <a:hlinkClick r:id="rId4"/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60" t="2254"/>
          <a:stretch/>
        </p:blipFill>
        <p:spPr bwMode="auto">
          <a:xfrm>
            <a:off x="3782658" y="3124200"/>
            <a:ext cx="1932342" cy="22695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8154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-76200"/>
            <a:ext cx="9111343" cy="6934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 flipV="1">
            <a:off x="0" y="6857999"/>
            <a:ext cx="9144000" cy="45719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109728" indent="0" algn="r" rtl="1">
              <a:buNone/>
            </a:pPr>
            <a:endParaRPr lang="en-US" sz="3200" dirty="0">
              <a:solidFill>
                <a:srgbClr val="7030A0"/>
              </a:solidFill>
            </a:endParaRPr>
          </a:p>
          <a:p>
            <a:pPr marL="109728" indent="0" algn="r" rtl="1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156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2400" y="5396526"/>
            <a:ext cx="75191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800" dirty="0" smtClean="0">
                <a:solidFill>
                  <a:srgbClr val="F363D4"/>
                </a:solidFill>
              </a:rPr>
              <a:t>پیروز باشید </a:t>
            </a:r>
            <a:r>
              <a:rPr lang="fa-IR" sz="8800" dirty="0" smtClean="0">
                <a:solidFill>
                  <a:srgbClr val="F363D4"/>
                </a:solidFill>
              </a:rPr>
              <a:t>...</a:t>
            </a:r>
            <a:endParaRPr lang="en-US" sz="8800" dirty="0">
              <a:solidFill>
                <a:srgbClr val="F363D4"/>
              </a:solidFill>
            </a:endParaRPr>
          </a:p>
        </p:txBody>
      </p:sp>
      <p:pic>
        <p:nvPicPr>
          <p:cNvPr id="13" name="Picture 12" descr="James O. Westgar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21327"/>
            <a:ext cx="3810000" cy="4953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874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0668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r"/>
            <a:r>
              <a:rPr lang="fa-IR" dirty="0" smtClean="0"/>
              <a:t>خوب باشه یعنی چی؟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44168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109728" indent="0" algn="r" rtl="1">
              <a:buNone/>
            </a:pPr>
            <a:r>
              <a:rPr lang="fa-IR" sz="4000" dirty="0" smtClean="0"/>
              <a:t>1) چقدر </a:t>
            </a:r>
            <a:r>
              <a:rPr lang="fa-IR" sz="4000" b="1" dirty="0" smtClean="0">
                <a:solidFill>
                  <a:srgbClr val="C00000"/>
                </a:solidFill>
              </a:rPr>
              <a:t>«</a:t>
            </a:r>
            <a:r>
              <a:rPr lang="fa-IR" sz="4000" b="1" i="1" dirty="0" smtClean="0">
                <a:solidFill>
                  <a:srgbClr val="C00000"/>
                </a:solidFill>
              </a:rPr>
              <a:t>کم و زیاد» </a:t>
            </a:r>
            <a:r>
              <a:rPr lang="fa-IR" sz="4000" dirty="0" smtClean="0"/>
              <a:t>اشکال نداره؟</a:t>
            </a:r>
            <a:endParaRPr lang="en-US" sz="4000" dirty="0" smtClean="0"/>
          </a:p>
          <a:p>
            <a:pPr marL="1255713" indent="-628650" algn="r" rtl="1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v"/>
            </a:pPr>
            <a:r>
              <a:rPr lang="fa-IR" sz="3600" b="1" dirty="0" smtClean="0">
                <a:solidFill>
                  <a:srgbClr val="005C2A"/>
                </a:solidFill>
              </a:rPr>
              <a:t>حلقه‌ی </a:t>
            </a:r>
            <a:r>
              <a:rPr lang="fa-IR" sz="3600" b="1" dirty="0">
                <a:solidFill>
                  <a:srgbClr val="005C2A"/>
                </a:solidFill>
              </a:rPr>
              <a:t>بازی بچه‌ها</a:t>
            </a:r>
            <a:r>
              <a:rPr lang="fa-IR" sz="3600" dirty="0" smtClean="0"/>
              <a:t>: تا 10% اشکال نداره</a:t>
            </a:r>
          </a:p>
          <a:p>
            <a:pPr marL="1255713" indent="-628650" algn="r" rtl="1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v"/>
            </a:pPr>
            <a:r>
              <a:rPr lang="fa-IR" sz="3600" b="1" dirty="0" smtClean="0">
                <a:solidFill>
                  <a:srgbClr val="005C2A"/>
                </a:solidFill>
              </a:rPr>
              <a:t>رینگ </a:t>
            </a:r>
            <a:r>
              <a:rPr lang="fa-IR" sz="3600" b="1" dirty="0">
                <a:solidFill>
                  <a:srgbClr val="005C2A"/>
                </a:solidFill>
              </a:rPr>
              <a:t>موتور</a:t>
            </a:r>
            <a:r>
              <a:rPr lang="fa-IR" sz="3600" dirty="0"/>
              <a:t>: تا </a:t>
            </a:r>
            <a:r>
              <a:rPr lang="fa-IR" sz="3600" dirty="0" smtClean="0">
                <a:solidFill>
                  <a:srgbClr val="FF0000"/>
                </a:solidFill>
              </a:rPr>
              <a:t>0.1</a:t>
            </a:r>
            <a:r>
              <a:rPr lang="fa-IR" sz="3600" dirty="0"/>
              <a:t>% اشکال نداره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457200" y="3886200"/>
            <a:ext cx="7632848" cy="2304256"/>
          </a:xfrm>
          <a:prstGeom prst="roundRect">
            <a:avLst/>
          </a:prstGeom>
          <a:solidFill>
            <a:srgbClr val="BCE292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r" rtl="1"/>
            <a:r>
              <a:rPr lang="fa-IR" sz="4000" b="1" i="1" dirty="0" smtClean="0">
                <a:solidFill>
                  <a:srgbClr val="7030A0"/>
                </a:solidFill>
              </a:rPr>
              <a:t>خطای کل مجاز</a:t>
            </a:r>
          </a:p>
          <a:p>
            <a:pPr algn="l"/>
            <a:r>
              <a:rPr lang="en-US" sz="4000" b="1" i="1" dirty="0" smtClean="0">
                <a:solidFill>
                  <a:srgbClr val="7030A0"/>
                </a:solidFill>
              </a:rPr>
              <a:t>Allowable Total Error; </a:t>
            </a:r>
            <a:r>
              <a:rPr lang="en-US" sz="4000" b="1" i="1" dirty="0" smtClean="0">
                <a:solidFill>
                  <a:srgbClr val="C00000"/>
                </a:solidFill>
              </a:rPr>
              <a:t>TE</a:t>
            </a:r>
            <a:r>
              <a:rPr lang="en-US" sz="4000" b="1" i="1" baseline="-25000" dirty="0" smtClean="0">
                <a:solidFill>
                  <a:srgbClr val="C00000"/>
                </a:solidFill>
              </a:rPr>
              <a:t>a</a:t>
            </a:r>
            <a:r>
              <a:rPr lang="fa-IR" sz="4000" b="1" i="1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en-US" sz="4800" b="1" i="1" dirty="0" smtClean="0">
                <a:solidFill>
                  <a:srgbClr val="C00000"/>
                </a:solidFill>
              </a:rPr>
              <a:t>ATE</a:t>
            </a:r>
            <a:endParaRPr lang="fa-IR" sz="4000" b="1" i="1" dirty="0" smtClean="0">
              <a:solidFill>
                <a:srgbClr val="C00000"/>
              </a:solidFill>
            </a:endParaRPr>
          </a:p>
          <a:p>
            <a:pPr algn="r" rtl="1"/>
            <a:r>
              <a:rPr lang="fa-IR" sz="4000" b="1" i="1" dirty="0" smtClean="0">
                <a:solidFill>
                  <a:srgbClr val="7030A0"/>
                </a:solidFill>
              </a:rPr>
              <a:t> </a:t>
            </a:r>
            <a:endParaRPr lang="en-US" sz="40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8741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پرسش: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r" rtl="1"/>
            <a:endParaRPr lang="fa-IR" dirty="0"/>
          </a:p>
          <a:p>
            <a:pPr marL="109728" indent="0" algn="ctr" rtl="1">
              <a:buNone/>
            </a:pPr>
            <a:r>
              <a:rPr lang="fa-IR" sz="4400" dirty="0" smtClean="0">
                <a:solidFill>
                  <a:srgbClr val="FF0000"/>
                </a:solidFill>
              </a:rPr>
              <a:t>خطای مجاز!؟</a:t>
            </a:r>
          </a:p>
          <a:p>
            <a:pPr marL="109728" indent="0" algn="ctr" rtl="1">
              <a:buNone/>
            </a:pPr>
            <a:r>
              <a:rPr lang="fa-IR" sz="4400" dirty="0" smtClean="0">
                <a:solidFill>
                  <a:schemeClr val="accent2">
                    <a:lumMod val="50000"/>
                  </a:schemeClr>
                </a:solidFill>
              </a:rPr>
              <a:t>خطا هم مگه مجاز و غیر مجاز داره؟</a:t>
            </a:r>
            <a:endParaRPr lang="fa-IR" sz="4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28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96493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109728" indent="0" algn="r" rtl="1">
              <a:spcBef>
                <a:spcPts val="3000"/>
              </a:spcBef>
              <a:spcAft>
                <a:spcPts val="2400"/>
              </a:spcAft>
              <a:buNone/>
            </a:pPr>
            <a:r>
              <a:rPr lang="fa-IR" sz="4400" b="1" i="1" dirty="0" smtClean="0">
                <a:solidFill>
                  <a:srgbClr val="7030A0"/>
                </a:solidFill>
              </a:rPr>
              <a:t>خطای مجاز:</a:t>
            </a:r>
          </a:p>
          <a:p>
            <a:pPr algn="justLow" rtl="1">
              <a:buNone/>
            </a:pPr>
            <a:r>
              <a:rPr lang="fa-IR" sz="4400" b="1" dirty="0" smtClean="0"/>
              <a:t> </a:t>
            </a:r>
            <a:r>
              <a:rPr lang="fa-IR" sz="4400" b="1" dirty="0" smtClean="0">
                <a:solidFill>
                  <a:srgbClr val="FF0000"/>
                </a:solidFill>
              </a:rPr>
              <a:t>کم و زیاد </a:t>
            </a:r>
            <a:r>
              <a:rPr lang="fa-IR" sz="4400" dirty="0" smtClean="0"/>
              <a:t>بودن یک فرآورده از اندازه‌ی مورد نظر (هدف) تا جایی که به </a:t>
            </a:r>
            <a:r>
              <a:rPr lang="fa-IR" sz="4400" b="1" dirty="0" smtClean="0">
                <a:solidFill>
                  <a:srgbClr val="FF0000"/>
                </a:solidFill>
              </a:rPr>
              <a:t>کاربرد</a:t>
            </a:r>
            <a:r>
              <a:rPr lang="fa-IR" sz="4400" dirty="0" smtClean="0"/>
              <a:t> آن کالا برای هدف مورد نظر آسیب نرساند.</a:t>
            </a:r>
            <a:endParaRPr lang="en-US" sz="4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28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451824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pPr algn="r" rtl="1"/>
            <a:r>
              <a:rPr lang="fa-IR" dirty="0" smtClean="0">
                <a:solidFill>
                  <a:schemeClr val="tx1"/>
                </a:solidFill>
              </a:rPr>
              <a:t>مثال:</a:t>
            </a:r>
            <a:br>
              <a:rPr lang="fa-IR" dirty="0" smtClean="0">
                <a:solidFill>
                  <a:schemeClr val="tx1"/>
                </a:solidFill>
              </a:rPr>
            </a:br>
            <a:r>
              <a:rPr lang="fa-IR" dirty="0" smtClean="0">
                <a:solidFill>
                  <a:schemeClr val="tx1"/>
                </a:solidFill>
              </a:rPr>
              <a:t/>
            </a:r>
            <a:br>
              <a:rPr lang="fa-IR" dirty="0" smtClean="0">
                <a:solidFill>
                  <a:schemeClr val="tx1"/>
                </a:solidFill>
              </a:rPr>
            </a:br>
            <a:r>
              <a:rPr lang="fa-IR" dirty="0" smtClean="0">
                <a:solidFill>
                  <a:schemeClr val="tx1"/>
                </a:solidFill>
              </a:rPr>
              <a:t>با فرض </a:t>
            </a:r>
            <a:r>
              <a:rPr lang="en-US" dirty="0" smtClean="0">
                <a:solidFill>
                  <a:schemeClr val="tx1"/>
                </a:solidFill>
              </a:rPr>
              <a:t>TE</a:t>
            </a:r>
            <a:r>
              <a:rPr lang="en-US" baseline="-25000" dirty="0" smtClean="0">
                <a:solidFill>
                  <a:schemeClr val="tx1"/>
                </a:solidFill>
              </a:rPr>
              <a:t>a</a:t>
            </a:r>
            <a:r>
              <a:rPr lang="fa-IR" baseline="-25000" dirty="0" smtClean="0">
                <a:solidFill>
                  <a:schemeClr val="tx1"/>
                </a:solidFill>
              </a:rPr>
              <a:t> </a:t>
            </a:r>
            <a:r>
              <a:rPr lang="fa-IR" dirty="0">
                <a:solidFill>
                  <a:schemeClr val="tx1"/>
                </a:solidFill>
              </a:rPr>
              <a:t>برابر</a:t>
            </a:r>
            <a:r>
              <a:rPr lang="fa-IR" dirty="0" smtClean="0">
                <a:solidFill>
                  <a:schemeClr val="tx1"/>
                </a:solidFill>
              </a:rPr>
              <a:t> </a:t>
            </a:r>
            <a:r>
              <a:rPr lang="fa-IR" b="1" dirty="0" smtClean="0">
                <a:solidFill>
                  <a:srgbClr val="C00000"/>
                </a:solidFill>
              </a:rPr>
              <a:t>10%</a:t>
            </a:r>
            <a:r>
              <a:rPr lang="fa-IR" dirty="0" smtClean="0">
                <a:solidFill>
                  <a:schemeClr val="tx1"/>
                </a:solidFill>
              </a:rPr>
              <a:t>، در ساخت </a:t>
            </a:r>
            <a:r>
              <a:rPr lang="fa-IR" dirty="0">
                <a:solidFill>
                  <a:schemeClr val="tx1"/>
                </a:solidFill>
              </a:rPr>
              <a:t>حلقه‌ی </a:t>
            </a:r>
            <a:r>
              <a:rPr lang="fa-IR" b="1" dirty="0">
                <a:solidFill>
                  <a:srgbClr val="C00000"/>
                </a:solidFill>
              </a:rPr>
              <a:t>80</a:t>
            </a:r>
            <a:r>
              <a:rPr lang="fa-IR" dirty="0">
                <a:solidFill>
                  <a:schemeClr val="tx1"/>
                </a:solidFill>
              </a:rPr>
              <a:t> </a:t>
            </a:r>
            <a:r>
              <a:rPr lang="fa-IR" dirty="0" smtClean="0">
                <a:solidFill>
                  <a:schemeClr val="tx1"/>
                </a:solidFill>
              </a:rPr>
              <a:t>سانتی‌متری، </a:t>
            </a:r>
            <a:r>
              <a:rPr lang="fa-IR" dirty="0">
                <a:solidFill>
                  <a:schemeClr val="tx1"/>
                </a:solidFill>
              </a:rPr>
              <a:t>چه اندازه‌هایی پذیرفتنی است؟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8622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4479925" y="2362200"/>
            <a:ext cx="184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endParaRPr lang="en-US" sz="7200" b="1">
              <a:solidFill>
                <a:srgbClr val="00B05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marL="338138" indent="-338138" algn="r" rtl="1" fontAlgn="auto">
              <a:spcAft>
                <a:spcPts val="0"/>
              </a:spcAft>
              <a:tabLst>
                <a:tab pos="463550" algn="l"/>
              </a:tabLst>
              <a:defRPr/>
            </a:pPr>
            <a:r>
              <a:rPr lang="fa-IR" sz="13800" b="1" dirty="0" smtClean="0">
                <a:solidFill>
                  <a:srgbClr val="006600"/>
                </a:solidFill>
                <a:latin typeface="Sakkal Majalla" pitchFamily="2" charset="-78"/>
                <a:cs typeface="Sakkal Majalla" pitchFamily="2" charset="-78"/>
              </a:rPr>
              <a:t/>
            </a:r>
            <a:br>
              <a:rPr lang="fa-IR" sz="13800" b="1" dirty="0" smtClean="0">
                <a:solidFill>
                  <a:srgbClr val="006600"/>
                </a:solidFill>
                <a:latin typeface="Sakkal Majalla" pitchFamily="2" charset="-78"/>
                <a:cs typeface="Sakkal Majalla" pitchFamily="2" charset="-78"/>
              </a:rPr>
            </a:br>
            <a:r>
              <a:rPr lang="fa-IR" sz="13800" b="1" dirty="0">
                <a:solidFill>
                  <a:srgbClr val="006600"/>
                </a:solidFill>
                <a:latin typeface="Sakkal Majalla" pitchFamily="2" charset="-78"/>
                <a:cs typeface="Sakkal Majalla" pitchFamily="2" charset="-78"/>
              </a:rPr>
              <a:t/>
            </a:r>
            <a:br>
              <a:rPr lang="fa-IR" sz="13800" b="1" dirty="0">
                <a:solidFill>
                  <a:srgbClr val="006600"/>
                </a:solidFill>
                <a:latin typeface="Sakkal Majalla" pitchFamily="2" charset="-78"/>
                <a:cs typeface="Sakkal Majalla" pitchFamily="2" charset="-78"/>
              </a:rPr>
            </a:br>
            <a:r>
              <a:rPr lang="fa-IR" sz="13800" b="1" dirty="0" smtClean="0">
                <a:solidFill>
                  <a:srgbClr val="006600"/>
                </a:solidFill>
                <a:latin typeface="Sakkal Majalla" pitchFamily="2" charset="-78"/>
                <a:cs typeface="Sakkal Majalla" pitchFamily="2" charset="-78"/>
              </a:rPr>
              <a:t/>
            </a:r>
            <a:br>
              <a:rPr lang="fa-IR" sz="13800" b="1" dirty="0" smtClean="0">
                <a:solidFill>
                  <a:srgbClr val="006600"/>
                </a:solidFill>
                <a:latin typeface="Sakkal Majalla" pitchFamily="2" charset="-78"/>
                <a:cs typeface="Sakkal Majalla" pitchFamily="2" charset="-78"/>
              </a:rPr>
            </a:br>
            <a:endParaRPr lang="en-US" sz="1028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208330"/>
            <a:ext cx="7620000" cy="378565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9600" b="1" dirty="0">
                <a:solidFill>
                  <a:srgbClr val="005C2A"/>
                </a:solidFill>
                <a:cs typeface="Sakkal Majalla" pitchFamily="2" charset="-78"/>
              </a:rPr>
              <a:t>کیفیت </a:t>
            </a:r>
            <a:r>
              <a:rPr lang="fa-IR" sz="9600" b="1" dirty="0">
                <a:solidFill>
                  <a:srgbClr val="FF0000"/>
                </a:solidFill>
                <a:cs typeface="Sakkal Majalla" pitchFamily="2" charset="-78"/>
              </a:rPr>
              <a:t>خودبخود</a:t>
            </a:r>
            <a:r>
              <a:rPr lang="fa-IR" sz="9600" b="1" dirty="0">
                <a:solidFill>
                  <a:srgbClr val="006600"/>
                </a:solidFill>
                <a:cs typeface="Sakkal Majalla" pitchFamily="2" charset="-78"/>
              </a:rPr>
              <a:t> به دست نمی‌آید</a:t>
            </a:r>
            <a:r>
              <a:rPr lang="fa-IR" sz="9600" b="1" dirty="0" smtClean="0">
                <a:solidFill>
                  <a:srgbClr val="006600"/>
                </a:solidFill>
                <a:cs typeface="Sakkal Majalla" pitchFamily="2" charset="-78"/>
              </a:rPr>
              <a:t>!</a:t>
            </a:r>
          </a:p>
          <a:p>
            <a:r>
              <a:rPr lang="fa-IR" sz="3600" dirty="0">
                <a:solidFill>
                  <a:schemeClr val="accent2">
                    <a:lumMod val="50000"/>
                  </a:schemeClr>
                </a:solidFill>
              </a:rPr>
              <a:t>حسن بیات</a:t>
            </a:r>
            <a:r>
              <a:rPr lang="fa-IR" sz="3600" dirty="0">
                <a:solidFill>
                  <a:srgbClr val="006600"/>
                </a:solidFill>
              </a:rPr>
              <a:t/>
            </a:r>
            <a:br>
              <a:rPr lang="fa-IR" sz="3600" dirty="0">
                <a:solidFill>
                  <a:srgbClr val="006600"/>
                </a:solidFill>
              </a:rPr>
            </a:br>
            <a:endParaRPr lang="en-US" sz="600" dirty="0"/>
          </a:p>
        </p:txBody>
      </p:sp>
      <p:sp>
        <p:nvSpPr>
          <p:cNvPr id="7" name="TextBox 6"/>
          <p:cNvSpPr txBox="1"/>
          <p:nvPr/>
        </p:nvSpPr>
        <p:spPr>
          <a:xfrm>
            <a:off x="1076194" y="4154666"/>
            <a:ext cx="7798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r" rtl="1">
              <a:buFont typeface="Wingdings" panose="05000000000000000000" pitchFamily="2" charset="2"/>
              <a:buChar char="v"/>
            </a:pPr>
            <a:r>
              <a:rPr lang="fa-IR" sz="4800" dirty="0">
                <a:solidFill>
                  <a:srgbClr val="7030A0"/>
                </a:solidFill>
              </a:rPr>
              <a:t>ویژه‌ی کیفیت در مرحله‌ی </a:t>
            </a:r>
            <a:r>
              <a:rPr lang="fa-IR" sz="4800" dirty="0" smtClean="0">
                <a:solidFill>
                  <a:srgbClr val="7030A0"/>
                </a:solidFill>
              </a:rPr>
              <a:t>سنجش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82874" y="5045025"/>
            <a:ext cx="83014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8975" indent="-688975" algn="r" rtl="1">
              <a:buFont typeface="Wingdings" panose="05000000000000000000" pitchFamily="2" charset="2"/>
              <a:buChar char="v"/>
            </a:pPr>
            <a:r>
              <a:rPr lang="fa-IR" sz="4800" dirty="0" smtClean="0">
                <a:solidFill>
                  <a:srgbClr val="7030A0"/>
                </a:solidFill>
              </a:rPr>
              <a:t>هدف: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5886460"/>
            <a:ext cx="87183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7030A0"/>
                </a:solidFill>
              </a:rPr>
              <a:t>نگاه کلی به </a:t>
            </a:r>
            <a:r>
              <a:rPr lang="fa-IR" sz="4000" b="1" dirty="0" smtClean="0">
                <a:solidFill>
                  <a:srgbClr val="FF0000"/>
                </a:solidFill>
              </a:rPr>
              <a:t>کیفیت و پایش آن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39552" y="548680"/>
            <a:ext cx="8229600" cy="6192688"/>
          </a:xfr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rmAutofit fontScale="92500" lnSpcReduction="10000"/>
          </a:bodyPr>
          <a:lstStyle/>
          <a:p>
            <a:pPr algn="r" rtl="1">
              <a:spcBef>
                <a:spcPts val="1200"/>
              </a:spcBef>
              <a:buFont typeface="Wingdings" pitchFamily="2" charset="2"/>
              <a:buChar char="v"/>
            </a:pPr>
            <a:r>
              <a:rPr lang="fa-IR" dirty="0" smtClean="0">
                <a:solidFill>
                  <a:schemeClr val="tx1"/>
                </a:solidFill>
              </a:rPr>
              <a:t> </a:t>
            </a:r>
            <a:r>
              <a:rPr lang="fa-IR" sz="3200" b="1" dirty="0" smtClean="0">
                <a:solidFill>
                  <a:schemeClr val="tx1"/>
                </a:solidFill>
              </a:rPr>
              <a:t>قطر هدف </a:t>
            </a:r>
            <a:r>
              <a:rPr lang="fa-IR" sz="3200" b="1" dirty="0" smtClean="0">
                <a:solidFill>
                  <a:srgbClr val="C00000"/>
                </a:solidFill>
              </a:rPr>
              <a:t>حلقه </a:t>
            </a:r>
            <a:r>
              <a:rPr lang="fa-IR" sz="3200" b="1" dirty="0" smtClean="0">
                <a:solidFill>
                  <a:schemeClr val="tx1"/>
                </a:solidFill>
              </a:rPr>
              <a:t>= 80: </a:t>
            </a:r>
          </a:p>
          <a:p>
            <a:pPr marL="109728" indent="0">
              <a:spcBef>
                <a:spcPts val="1200"/>
              </a:spcBef>
              <a:buNone/>
            </a:pPr>
            <a:r>
              <a:rPr lang="en-US" sz="3500" dirty="0" smtClean="0">
                <a:solidFill>
                  <a:schemeClr val="tx1"/>
                </a:solidFill>
              </a:rPr>
              <a:t>80 </a:t>
            </a:r>
            <a:r>
              <a:rPr lang="fa-IR" sz="3500" dirty="0" smtClean="0">
                <a:solidFill>
                  <a:schemeClr val="tx1"/>
                </a:solidFill>
              </a:rPr>
              <a:t>×</a:t>
            </a:r>
            <a:r>
              <a:rPr lang="en-US" sz="3500" dirty="0" smtClean="0">
                <a:solidFill>
                  <a:schemeClr val="tx1"/>
                </a:solidFill>
              </a:rPr>
              <a:t> 10% = 8</a:t>
            </a:r>
            <a:endParaRPr lang="fa-IR" sz="3500" dirty="0" smtClean="0">
              <a:solidFill>
                <a:schemeClr val="tx1"/>
              </a:solidFill>
            </a:endParaRPr>
          </a:p>
          <a:p>
            <a:pPr marL="109728" indent="0" algn="ctr" rtl="1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None/>
            </a:pPr>
            <a:r>
              <a:rPr lang="fa-IR" sz="3200" b="1" dirty="0">
                <a:solidFill>
                  <a:srgbClr val="7030A0"/>
                </a:solidFill>
              </a:rPr>
              <a:t>72</a:t>
            </a:r>
            <a:r>
              <a:rPr lang="fa-IR" sz="3200" b="1" dirty="0" smtClean="0">
                <a:solidFill>
                  <a:schemeClr val="tx1"/>
                </a:solidFill>
              </a:rPr>
              <a:t> </a:t>
            </a:r>
            <a:r>
              <a:rPr lang="fa-IR" sz="3200" b="1" dirty="0">
                <a:solidFill>
                  <a:srgbClr val="005C2A"/>
                </a:solidFill>
              </a:rPr>
              <a:t>تا</a:t>
            </a:r>
            <a:r>
              <a:rPr lang="fa-IR" sz="3200" b="1" dirty="0" smtClean="0">
                <a:solidFill>
                  <a:schemeClr val="tx1"/>
                </a:solidFill>
              </a:rPr>
              <a:t> </a:t>
            </a:r>
            <a:r>
              <a:rPr lang="fa-IR" sz="3200" b="1" dirty="0">
                <a:solidFill>
                  <a:srgbClr val="7030A0"/>
                </a:solidFill>
              </a:rPr>
              <a:t>88</a:t>
            </a:r>
            <a:r>
              <a:rPr lang="fa-IR" sz="3200" b="1" dirty="0">
                <a:solidFill>
                  <a:srgbClr val="005C2A"/>
                </a:solidFill>
              </a:rPr>
              <a:t> پذیرفتنی است</a:t>
            </a:r>
          </a:p>
          <a:p>
            <a:pPr algn="r" rtl="1">
              <a:spcBef>
                <a:spcPts val="2400"/>
              </a:spcBef>
              <a:buFont typeface="Wingdings" pitchFamily="2" charset="2"/>
              <a:buChar char="v"/>
            </a:pPr>
            <a:r>
              <a:rPr lang="fa-IR" sz="3200" b="1" dirty="0" smtClean="0">
                <a:solidFill>
                  <a:schemeClr val="tx1"/>
                </a:solidFill>
              </a:rPr>
              <a:t>غلظت هدف </a:t>
            </a:r>
            <a:r>
              <a:rPr lang="fa-IR" sz="3200" b="1" dirty="0" smtClean="0">
                <a:solidFill>
                  <a:srgbClr val="C00000"/>
                </a:solidFill>
              </a:rPr>
              <a:t>گلوکز </a:t>
            </a:r>
            <a:r>
              <a:rPr lang="fa-IR" sz="3200" b="1" dirty="0">
                <a:solidFill>
                  <a:schemeClr val="tx1"/>
                </a:solidFill>
              </a:rPr>
              <a:t>= </a:t>
            </a:r>
            <a:r>
              <a:rPr lang="fa-IR" sz="3200" b="1" dirty="0" smtClean="0">
                <a:solidFill>
                  <a:schemeClr val="tx1"/>
                </a:solidFill>
              </a:rPr>
              <a:t>120</a:t>
            </a:r>
            <a:r>
              <a:rPr lang="en-US" sz="3200" b="1" dirty="0" smtClean="0">
                <a:solidFill>
                  <a:schemeClr val="tx1"/>
                </a:solidFill>
              </a:rPr>
              <a:t>:</a:t>
            </a:r>
          </a:p>
          <a:p>
            <a:pPr marL="109728" indent="0">
              <a:spcBef>
                <a:spcPts val="1200"/>
              </a:spcBef>
              <a:buNone/>
            </a:pPr>
            <a:r>
              <a:rPr lang="en-US" sz="3600" dirty="0">
                <a:solidFill>
                  <a:schemeClr val="tx1"/>
                </a:solidFill>
              </a:rPr>
              <a:t>120 </a:t>
            </a:r>
            <a:r>
              <a:rPr lang="fa-IR" sz="3600" dirty="0">
                <a:solidFill>
                  <a:schemeClr val="tx1"/>
                </a:solidFill>
              </a:rPr>
              <a:t>×</a:t>
            </a:r>
            <a:r>
              <a:rPr lang="en-US" sz="3600" dirty="0">
                <a:solidFill>
                  <a:schemeClr val="tx1"/>
                </a:solidFill>
              </a:rPr>
              <a:t> 10% = </a:t>
            </a:r>
            <a:r>
              <a:rPr lang="en-US" sz="3600" dirty="0" smtClean="0">
                <a:solidFill>
                  <a:schemeClr val="tx1"/>
                </a:solidFill>
              </a:rPr>
              <a:t>12</a:t>
            </a:r>
            <a:endParaRPr lang="fa-IR" sz="3600" dirty="0">
              <a:solidFill>
                <a:schemeClr val="tx1"/>
              </a:solidFill>
            </a:endParaRPr>
          </a:p>
          <a:p>
            <a:pPr marL="109728" indent="0" algn="ctr" rtl="1">
              <a:spcBef>
                <a:spcPts val="1800"/>
              </a:spcBef>
              <a:spcAft>
                <a:spcPts val="1800"/>
              </a:spcAft>
              <a:buNone/>
            </a:pPr>
            <a:r>
              <a:rPr lang="fa-IR" sz="3200" b="1" dirty="0" smtClean="0">
                <a:solidFill>
                  <a:srgbClr val="7030A0"/>
                </a:solidFill>
              </a:rPr>
              <a:t>108</a:t>
            </a:r>
            <a:r>
              <a:rPr lang="fa-IR" sz="3200" b="1" dirty="0" smtClean="0">
                <a:solidFill>
                  <a:srgbClr val="005C2A"/>
                </a:solidFill>
              </a:rPr>
              <a:t> </a:t>
            </a:r>
            <a:r>
              <a:rPr lang="fa-IR" sz="3200" b="1" dirty="0">
                <a:solidFill>
                  <a:srgbClr val="005C2A"/>
                </a:solidFill>
              </a:rPr>
              <a:t>تا </a:t>
            </a:r>
            <a:r>
              <a:rPr lang="fa-IR" sz="3200" b="1" dirty="0">
                <a:solidFill>
                  <a:srgbClr val="7030A0"/>
                </a:solidFill>
              </a:rPr>
              <a:t>132</a:t>
            </a:r>
            <a:r>
              <a:rPr lang="fa-IR" sz="3200" b="1" dirty="0">
                <a:solidFill>
                  <a:srgbClr val="005C2A"/>
                </a:solidFill>
              </a:rPr>
              <a:t> پذیرفتنی است</a:t>
            </a:r>
          </a:p>
          <a:p>
            <a:pPr algn="r" rtl="1">
              <a:spcBef>
                <a:spcPts val="2400"/>
              </a:spcBef>
              <a:buFont typeface="Wingdings" pitchFamily="2" charset="2"/>
              <a:buChar char="v"/>
            </a:pPr>
            <a:r>
              <a:rPr lang="fa-IR" sz="3200" b="1" dirty="0" smtClean="0">
                <a:solidFill>
                  <a:schemeClr val="tx1"/>
                </a:solidFill>
              </a:rPr>
              <a:t>غلظت هدف </a:t>
            </a:r>
            <a:r>
              <a:rPr lang="en-US" sz="3200" b="1" dirty="0" smtClean="0">
                <a:solidFill>
                  <a:srgbClr val="C00000"/>
                </a:solidFill>
              </a:rPr>
              <a:t>PT</a:t>
            </a:r>
            <a:r>
              <a:rPr lang="fa-IR" sz="3200" b="1" dirty="0" smtClean="0">
                <a:solidFill>
                  <a:srgbClr val="C00000"/>
                </a:solidFill>
              </a:rPr>
              <a:t> </a:t>
            </a:r>
            <a:r>
              <a:rPr lang="fa-IR" sz="3200" b="1" dirty="0">
                <a:solidFill>
                  <a:schemeClr val="tx1"/>
                </a:solidFill>
              </a:rPr>
              <a:t>=</a:t>
            </a:r>
            <a:r>
              <a:rPr lang="fa-IR" sz="3200" b="1" dirty="0" smtClean="0">
                <a:solidFill>
                  <a:srgbClr val="C00000"/>
                </a:solidFill>
              </a:rPr>
              <a:t> </a:t>
            </a:r>
            <a:r>
              <a:rPr lang="fa-IR" sz="3200" b="1" dirty="0" smtClean="0">
                <a:solidFill>
                  <a:schemeClr val="tx1"/>
                </a:solidFill>
              </a:rPr>
              <a:t>20؛ </a:t>
            </a:r>
            <a:r>
              <a:rPr lang="en-US" sz="3200" b="1" dirty="0" smtClean="0">
                <a:solidFill>
                  <a:srgbClr val="00B0F0"/>
                </a:solidFill>
              </a:rPr>
              <a:t>ATE = 15%</a:t>
            </a:r>
            <a:r>
              <a:rPr lang="fa-IR" sz="3200" b="1" dirty="0" smtClean="0">
                <a:solidFill>
                  <a:schemeClr val="tx1"/>
                </a:solidFill>
              </a:rPr>
              <a:t>:</a:t>
            </a:r>
          </a:p>
          <a:p>
            <a:pPr marL="109728" indent="0">
              <a:spcBef>
                <a:spcPts val="1200"/>
              </a:spcBef>
              <a:buNone/>
            </a:pPr>
            <a:r>
              <a:rPr lang="en-US" sz="3600" dirty="0" smtClean="0">
                <a:solidFill>
                  <a:schemeClr val="tx1"/>
                </a:solidFill>
              </a:rPr>
              <a:t>20 </a:t>
            </a:r>
            <a:r>
              <a:rPr lang="fa-IR" sz="3600" dirty="0" smtClean="0">
                <a:solidFill>
                  <a:schemeClr val="tx1"/>
                </a:solidFill>
              </a:rPr>
              <a:t>×</a:t>
            </a:r>
            <a:r>
              <a:rPr lang="en-US" sz="3600" dirty="0" smtClean="0">
                <a:solidFill>
                  <a:schemeClr val="tx1"/>
                </a:solidFill>
              </a:rPr>
              <a:t> 15% = 3</a:t>
            </a:r>
            <a:endParaRPr lang="fa-IR" sz="3600" dirty="0" smtClean="0">
              <a:solidFill>
                <a:schemeClr val="tx1"/>
              </a:solidFill>
            </a:endParaRPr>
          </a:p>
          <a:p>
            <a:pPr marL="109728" indent="0" algn="ctr" rtl="1">
              <a:spcBef>
                <a:spcPts val="1800"/>
              </a:spcBef>
              <a:spcAft>
                <a:spcPts val="1800"/>
              </a:spcAft>
              <a:buNone/>
            </a:pPr>
            <a:r>
              <a:rPr lang="fa-IR" b="1" dirty="0" smtClean="0">
                <a:solidFill>
                  <a:schemeClr val="tx1"/>
                </a:solidFill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</a:rPr>
              <a:t>17</a:t>
            </a:r>
            <a:r>
              <a:rPr lang="fa-IR" b="1" dirty="0" smtClean="0">
                <a:solidFill>
                  <a:schemeClr val="tx1"/>
                </a:solidFill>
              </a:rPr>
              <a:t> </a:t>
            </a:r>
            <a:r>
              <a:rPr lang="fa-IR" sz="3200" b="1" dirty="0">
                <a:solidFill>
                  <a:srgbClr val="005C2A"/>
                </a:solidFill>
              </a:rPr>
              <a:t>تا </a:t>
            </a:r>
            <a:r>
              <a:rPr lang="en-US" sz="3200" b="1" dirty="0" smtClean="0">
                <a:solidFill>
                  <a:srgbClr val="7030A0"/>
                </a:solidFill>
              </a:rPr>
              <a:t>23</a:t>
            </a:r>
            <a:r>
              <a:rPr lang="fa-IR" sz="3200" b="1" dirty="0" smtClean="0">
                <a:solidFill>
                  <a:srgbClr val="7030A0"/>
                </a:solidFill>
              </a:rPr>
              <a:t> </a:t>
            </a:r>
            <a:r>
              <a:rPr lang="fa-IR" sz="3200" b="1" dirty="0" smtClean="0">
                <a:solidFill>
                  <a:srgbClr val="005C2A"/>
                </a:solidFill>
              </a:rPr>
              <a:t>پذیرفتنی </a:t>
            </a:r>
            <a:r>
              <a:rPr lang="fa-IR" sz="3200" b="1" dirty="0">
                <a:solidFill>
                  <a:srgbClr val="005C2A"/>
                </a:solidFill>
              </a:rPr>
              <a:t>است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20</a:t>
            </a:fld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609600" y="2590800"/>
            <a:ext cx="8077200" cy="1588"/>
          </a:xfrm>
          <a:prstGeom prst="line">
            <a:avLst/>
          </a:prstGeom>
          <a:ln w="28575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09600" y="4800600"/>
            <a:ext cx="8077200" cy="76200"/>
          </a:xfrm>
          <a:prstGeom prst="line">
            <a:avLst/>
          </a:prstGeom>
          <a:ln w="28575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48741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r" rtl="1"/>
            <a:r>
              <a:rPr lang="fa-IR" dirty="0" smtClean="0"/>
              <a:t>خطای مجاز آزمایش‌ها</a:t>
            </a:r>
            <a:r>
              <a:rPr lang="en-US" dirty="0" smtClean="0"/>
              <a:t> </a:t>
            </a:r>
            <a:r>
              <a:rPr lang="fa-IR" dirty="0" smtClean="0"/>
              <a:t>را چه کسی تعیین می‌کند؟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l">
              <a:buFont typeface="Wingdings" pitchFamily="2" charset="2"/>
              <a:buChar char="v"/>
            </a:pPr>
            <a:r>
              <a:rPr lang="fa-IR" dirty="0" smtClean="0"/>
              <a:t> </a:t>
            </a:r>
            <a:r>
              <a:rPr lang="en-US" dirty="0" smtClean="0"/>
              <a:t>CLIA</a:t>
            </a:r>
          </a:p>
          <a:p>
            <a:pPr marL="109728" indent="0" algn="l">
              <a:buNone/>
            </a:pPr>
            <a:r>
              <a:rPr lang="en-US" dirty="0" smtClean="0"/>
              <a:t>Clinical Laboratory Improvement Amendments</a:t>
            </a:r>
          </a:p>
          <a:p>
            <a:pPr marL="860425" indent="-341313">
              <a:buFont typeface="Wingdings" pitchFamily="2" charset="2"/>
              <a:buChar char="q"/>
              <a:tabLst>
                <a:tab pos="682625" algn="l"/>
              </a:tabLst>
            </a:pPr>
            <a:r>
              <a:rPr lang="en-US" dirty="0" smtClean="0"/>
              <a:t>ALT: 20%</a:t>
            </a:r>
          </a:p>
          <a:p>
            <a:pPr marL="860425" indent="-341313">
              <a:buFont typeface="Wingdings" pitchFamily="2" charset="2"/>
              <a:buChar char="q"/>
              <a:tabLst>
                <a:tab pos="682625" algn="l"/>
              </a:tabLst>
            </a:pPr>
            <a:r>
              <a:rPr lang="en-US" dirty="0"/>
              <a:t>ALB: 10%</a:t>
            </a:r>
          </a:p>
          <a:p>
            <a:pPr marL="860425" indent="-341313">
              <a:buFont typeface="Wingdings" pitchFamily="2" charset="2"/>
              <a:buChar char="q"/>
              <a:tabLst>
                <a:tab pos="682625" algn="l"/>
              </a:tabLst>
            </a:pPr>
            <a:r>
              <a:rPr lang="en-US" dirty="0"/>
              <a:t>ALP: 30%</a:t>
            </a:r>
          </a:p>
          <a:p>
            <a:pPr marL="860425" indent="-341313">
              <a:buFont typeface="Wingdings" pitchFamily="2" charset="2"/>
              <a:buChar char="q"/>
              <a:tabLst>
                <a:tab pos="682625" algn="l"/>
              </a:tabLst>
            </a:pPr>
            <a:r>
              <a:rPr lang="en-US" dirty="0" smtClean="0"/>
              <a:t>G</a:t>
            </a:r>
            <a:r>
              <a:rPr lang="en-US" dirty="0"/>
              <a:t>lucose: </a:t>
            </a:r>
            <a:r>
              <a:rPr lang="en-US" dirty="0">
                <a:solidFill>
                  <a:schemeClr val="tx1"/>
                </a:solidFill>
              </a:rPr>
              <a:t>6 mg/dL or 10% </a:t>
            </a:r>
            <a:r>
              <a:rPr lang="en-US" dirty="0"/>
              <a:t>(each one </a:t>
            </a:r>
            <a:r>
              <a:rPr lang="en-US" dirty="0" smtClean="0"/>
              <a:t>higher)</a:t>
            </a:r>
            <a:endParaRPr lang="fa-IR" dirty="0"/>
          </a:p>
          <a:p>
            <a:pPr marL="860425" indent="-341313">
              <a:buFont typeface="Wingdings" pitchFamily="2" charset="2"/>
              <a:buChar char="q"/>
              <a:tabLst>
                <a:tab pos="682625" algn="l"/>
              </a:tabLst>
            </a:pPr>
            <a:r>
              <a:rPr lang="en-US" dirty="0"/>
              <a:t>Hb/HCT: 6%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3097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r" rtl="1"/>
            <a:r>
              <a:rPr lang="fa-IR" dirty="0" smtClean="0"/>
              <a:t>خطای مجاز آزمایش‌ها</a:t>
            </a:r>
            <a:r>
              <a:rPr lang="en-US" dirty="0" smtClean="0"/>
              <a:t> </a:t>
            </a:r>
            <a:r>
              <a:rPr lang="fa-IR" dirty="0" smtClean="0"/>
              <a:t>را چه کسی تعیین می‌کند؟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algn="l">
              <a:spcBef>
                <a:spcPts val="200"/>
              </a:spcBef>
              <a:buFont typeface="Wingdings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</a:rPr>
              <a:t>CLIA</a:t>
            </a:r>
            <a:endParaRPr lang="fa-IR" dirty="0" smtClean="0">
              <a:solidFill>
                <a:schemeClr val="tx1"/>
              </a:solidFill>
            </a:endParaRPr>
          </a:p>
          <a:p>
            <a:pPr algn="l">
              <a:spcBef>
                <a:spcPts val="200"/>
              </a:spcBef>
              <a:buNone/>
            </a:pPr>
            <a:r>
              <a:rPr lang="en-US" dirty="0" smtClean="0">
                <a:solidFill>
                  <a:schemeClr val="tx1"/>
                </a:solidFill>
                <a:hlinkClick r:id="rId2"/>
              </a:rPr>
              <a:t>http://www.westgard.com/clia.htm</a:t>
            </a:r>
            <a:endParaRPr lang="en-US" dirty="0" smtClean="0">
              <a:solidFill>
                <a:schemeClr val="tx1"/>
              </a:solidFill>
            </a:endParaRPr>
          </a:p>
          <a:p>
            <a:pPr algn="l">
              <a:spcBef>
                <a:spcPts val="1800"/>
              </a:spcBef>
              <a:buFont typeface="Wingdings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</a:rPr>
              <a:t>European Recommendations for Biologic Goals for Imprecision and Inaccuracy</a:t>
            </a:r>
          </a:p>
          <a:p>
            <a:pPr>
              <a:spcBef>
                <a:spcPts val="1800"/>
              </a:spcBef>
              <a:buNone/>
            </a:pPr>
            <a:r>
              <a:rPr lang="en-US" dirty="0" smtClean="0">
                <a:solidFill>
                  <a:schemeClr val="tx1"/>
                </a:solidFill>
                <a:hlinkClick r:id="rId3"/>
              </a:rPr>
              <a:t>http://www.westgard.com/europe.htm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spcBef>
                <a:spcPts val="1800"/>
              </a:spcBef>
              <a:buNone/>
            </a:pPr>
            <a:r>
              <a:rPr lang="en-US" dirty="0">
                <a:solidFill>
                  <a:schemeClr val="tx1"/>
                </a:solidFill>
                <a:hlinkClick r:id="rId3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3"/>
              </a:rPr>
              <a:t>www.westgard.com/biodatabase1.htm</a:t>
            </a:r>
            <a:endParaRPr lang="en-US" dirty="0" smtClean="0">
              <a:solidFill>
                <a:schemeClr val="tx1"/>
              </a:solidFill>
            </a:endParaRPr>
          </a:p>
          <a:p>
            <a:pPr algn="l">
              <a:spcBef>
                <a:spcPts val="1800"/>
              </a:spcBef>
              <a:buFont typeface="Wingdings" pitchFamily="2" charset="2"/>
              <a:buChar char="v"/>
            </a:pPr>
            <a:r>
              <a:rPr lang="en-US" dirty="0" err="1" smtClean="0">
                <a:solidFill>
                  <a:schemeClr val="tx1"/>
                </a:solidFill>
              </a:rPr>
              <a:t>Rililbak</a:t>
            </a:r>
            <a:r>
              <a:rPr lang="en-US" dirty="0" smtClean="0">
                <a:solidFill>
                  <a:schemeClr val="tx1"/>
                </a:solidFill>
              </a:rPr>
              <a:t> – German Guidelines for Quality</a:t>
            </a:r>
          </a:p>
          <a:p>
            <a:pPr algn="l">
              <a:spcBef>
                <a:spcPts val="1800"/>
              </a:spcBef>
              <a:buFont typeface="Wingdings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</a:rPr>
              <a:t>RCPA Quality requirements</a:t>
            </a:r>
          </a:p>
          <a:p>
            <a:pPr algn="l">
              <a:spcBef>
                <a:spcPts val="1800"/>
              </a:spcBef>
              <a:buFont typeface="Wingdings" pitchFamily="2" charset="2"/>
              <a:buChar char="v"/>
            </a:pPr>
            <a:r>
              <a:rPr lang="en-US" dirty="0">
                <a:solidFill>
                  <a:schemeClr val="tx1"/>
                </a:solidFill>
              </a:rPr>
              <a:t>???</a:t>
            </a:r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0319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0668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r"/>
            <a:r>
              <a:rPr lang="fa-IR" dirty="0" smtClean="0"/>
              <a:t>خوب باشه یعنی چی؟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44168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852678" indent="-742950" algn="r" rtl="1">
              <a:buAutoNum type="arabicParenR"/>
            </a:pPr>
            <a:r>
              <a:rPr lang="fa-IR" sz="4000" dirty="0" smtClean="0"/>
              <a:t>چقدر </a:t>
            </a:r>
            <a:r>
              <a:rPr lang="fa-IR" sz="4000" i="1" dirty="0" smtClean="0">
                <a:solidFill>
                  <a:srgbClr val="C00000"/>
                </a:solidFill>
              </a:rPr>
              <a:t>کم و زیاد </a:t>
            </a:r>
            <a:r>
              <a:rPr lang="fa-IR" sz="4000" dirty="0" smtClean="0"/>
              <a:t>اشکال نداره؟</a:t>
            </a:r>
            <a:r>
              <a:rPr lang="en-US" sz="4000" dirty="0" smtClean="0"/>
              <a:t> </a:t>
            </a:r>
            <a:r>
              <a:rPr lang="fa-IR" sz="4000" dirty="0" smtClean="0"/>
              <a:t> </a:t>
            </a:r>
            <a:r>
              <a:rPr lang="en-US" sz="4000" dirty="0" smtClean="0"/>
              <a:t>TEa</a:t>
            </a:r>
          </a:p>
          <a:p>
            <a:pPr marL="852678" indent="-742950" algn="r" rtl="1">
              <a:spcBef>
                <a:spcPts val="2400"/>
              </a:spcBef>
              <a:buAutoNum type="arabicParenR"/>
            </a:pPr>
            <a:r>
              <a:rPr lang="fa-IR" sz="4000" i="1" dirty="0" smtClean="0">
                <a:solidFill>
                  <a:srgbClr val="C00000"/>
                </a:solidFill>
              </a:rPr>
              <a:t>چند </a:t>
            </a:r>
            <a:r>
              <a:rPr lang="fa-IR" sz="4000" i="1" dirty="0">
                <a:solidFill>
                  <a:srgbClr val="C00000"/>
                </a:solidFill>
              </a:rPr>
              <a:t>درصد </a:t>
            </a:r>
            <a:r>
              <a:rPr lang="fa-IR" sz="4000" dirty="0" smtClean="0"/>
              <a:t>از تولید باید درون محدوده‌ی </a:t>
            </a:r>
            <a:r>
              <a:rPr lang="en-US" sz="4000" dirty="0" smtClean="0"/>
              <a:t>TEa</a:t>
            </a:r>
            <a:r>
              <a:rPr lang="fa-IR" sz="4000" dirty="0" smtClean="0"/>
              <a:t> باشد؟</a:t>
            </a:r>
            <a:endParaRPr lang="en-US" sz="4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592771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8012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</a:rPr>
              <a:t>چند درصد عبور از مرز مجاز پذیرفتنی است؟</a:t>
            </a:r>
            <a:endParaRPr lang="fa-IR" sz="32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65770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>
            <a:normAutofit fontScale="77500" lnSpcReduction="20000"/>
          </a:bodyPr>
          <a:lstStyle/>
          <a:p>
            <a:pPr algn="r" rtl="1">
              <a:lnSpc>
                <a:spcPct val="120000"/>
              </a:lnSpc>
              <a:buFont typeface="Wingdings" pitchFamily="2" charset="2"/>
              <a:buChar char="v"/>
            </a:pPr>
            <a:r>
              <a:rPr lang="fa-IR" sz="4500" b="1" dirty="0" smtClean="0">
                <a:solidFill>
                  <a:srgbClr val="C00000"/>
                </a:solidFill>
              </a:rPr>
              <a:t>صنعت</a:t>
            </a:r>
            <a:r>
              <a:rPr lang="fa-IR" sz="4500" dirty="0" smtClean="0">
                <a:solidFill>
                  <a:srgbClr val="C00000"/>
                </a:solidFill>
              </a:rPr>
              <a:t>:</a:t>
            </a:r>
          </a:p>
          <a:p>
            <a:pPr marL="1201738" indent="-396875" algn="r" rtl="1">
              <a:lnSpc>
                <a:spcPct val="120000"/>
              </a:lnSpc>
              <a:buFont typeface="Wingdings" pitchFamily="2" charset="2"/>
              <a:buChar char="§"/>
            </a:pPr>
            <a:r>
              <a:rPr lang="fa-IR" sz="4500" dirty="0" smtClean="0"/>
              <a:t>حداکثر خطا: 6.7% (67000 در میلیون)</a:t>
            </a:r>
          </a:p>
          <a:p>
            <a:pPr marL="1597025" indent="-341313" algn="ctr" rtl="1">
              <a:lnSpc>
                <a:spcPct val="120000"/>
              </a:lnSpc>
              <a:buNone/>
            </a:pPr>
            <a:r>
              <a:rPr lang="fa-IR" sz="4500" b="1" dirty="0" smtClean="0">
                <a:solidFill>
                  <a:srgbClr val="FF0000"/>
                </a:solidFill>
              </a:rPr>
              <a:t>حداقل کیفیت قابل قبول</a:t>
            </a:r>
          </a:p>
          <a:p>
            <a:pPr marL="1201738" indent="-396875" algn="r" rtl="1">
              <a:lnSpc>
                <a:spcPct val="120000"/>
              </a:lnSpc>
              <a:spcBef>
                <a:spcPts val="1800"/>
              </a:spcBef>
              <a:buFont typeface="Wingdings" pitchFamily="2" charset="2"/>
              <a:buChar char="§"/>
            </a:pPr>
            <a:r>
              <a:rPr lang="fa-IR" sz="4600" dirty="0"/>
              <a:t>ایدآل: </a:t>
            </a:r>
            <a:r>
              <a:rPr lang="fa-IR" sz="4600" dirty="0">
                <a:solidFill>
                  <a:srgbClr val="C00000"/>
                </a:solidFill>
              </a:rPr>
              <a:t>3.4</a:t>
            </a:r>
            <a:r>
              <a:rPr lang="fa-IR" sz="4600" dirty="0"/>
              <a:t> </a:t>
            </a:r>
            <a:r>
              <a:rPr lang="fa-IR" sz="4600" dirty="0" smtClean="0"/>
              <a:t>خطا در </a:t>
            </a:r>
            <a:r>
              <a:rPr lang="fa-IR" sz="4600" dirty="0"/>
              <a:t>میلیون</a:t>
            </a:r>
            <a:endParaRPr lang="en-US" sz="4600" dirty="0"/>
          </a:p>
          <a:p>
            <a:pPr marL="1597025" indent="-341313" algn="ctr" rtl="1">
              <a:lnSpc>
                <a:spcPct val="120000"/>
              </a:lnSpc>
              <a:buNone/>
            </a:pPr>
            <a:r>
              <a:rPr lang="fa-IR" sz="5100" b="1" dirty="0" smtClean="0">
                <a:solidFill>
                  <a:srgbClr val="FF0000"/>
                </a:solidFill>
              </a:rPr>
              <a:t>کیفیت آرمانی</a:t>
            </a:r>
            <a:endParaRPr lang="en-US" sz="5100" b="1" dirty="0">
              <a:solidFill>
                <a:srgbClr val="FF0000"/>
              </a:solidFill>
            </a:endParaRPr>
          </a:p>
          <a:p>
            <a:pPr algn="r" rtl="1">
              <a:lnSpc>
                <a:spcPct val="120000"/>
              </a:lnSpc>
              <a:spcBef>
                <a:spcPts val="3000"/>
              </a:spcBef>
              <a:buFont typeface="Wingdings" pitchFamily="2" charset="2"/>
              <a:buChar char="v"/>
            </a:pPr>
            <a:r>
              <a:rPr lang="fa-IR" sz="4500" b="1" dirty="0" smtClean="0">
                <a:solidFill>
                  <a:srgbClr val="C00000"/>
                </a:solidFill>
              </a:rPr>
              <a:t>آزمایشگاه</a:t>
            </a:r>
            <a:r>
              <a:rPr lang="fa-IR" sz="4500" dirty="0">
                <a:solidFill>
                  <a:srgbClr val="C00000"/>
                </a:solidFill>
              </a:rPr>
              <a:t>:</a:t>
            </a:r>
            <a:r>
              <a:rPr lang="fa-IR" sz="4500" dirty="0"/>
              <a:t> 5</a:t>
            </a:r>
            <a:r>
              <a:rPr lang="fa-IR" sz="4500" dirty="0" smtClean="0"/>
              <a:t>% خطا (50000 در میلیون)</a:t>
            </a:r>
          </a:p>
          <a:p>
            <a:pPr algn="ct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4500" i="1" dirty="0" smtClean="0">
                <a:solidFill>
                  <a:srgbClr val="FF0000"/>
                </a:solidFill>
              </a:rPr>
              <a:t>نزدیک به حداقل کیفیت قابل قبول در صنعت!</a:t>
            </a:r>
          </a:p>
          <a:p>
            <a:pPr marL="109728" indent="0" algn="r" rtl="1">
              <a:buNone/>
            </a:pPr>
            <a:endParaRPr lang="en-US" dirty="0" smtClean="0"/>
          </a:p>
          <a:p>
            <a:pPr marL="109728" indent="0" algn="r" rtl="1">
              <a:buNone/>
            </a:pPr>
            <a:endParaRPr lang="fa-IR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06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09728" indent="0" algn="r" rtl="1">
              <a:buNone/>
            </a:pPr>
            <a:r>
              <a:rPr lang="fa-IR" sz="4800" dirty="0" smtClean="0">
                <a:solidFill>
                  <a:srgbClr val="7030A0"/>
                </a:solidFill>
              </a:rPr>
              <a:t>تعریف کیفیت سنجش:</a:t>
            </a:r>
          </a:p>
          <a:p>
            <a:pPr marL="109728" indent="0" algn="r" rtl="1">
              <a:buNone/>
            </a:pPr>
            <a:endParaRPr lang="fa-IR" sz="2400" dirty="0"/>
          </a:p>
          <a:p>
            <a:pPr marL="109728" indent="0" algn="r" rtl="1">
              <a:buNone/>
            </a:pPr>
            <a:endParaRPr lang="fa-IR" sz="2400" dirty="0" smtClean="0"/>
          </a:p>
          <a:p>
            <a:pPr marL="109728" indent="0" algn="r" rtl="1">
              <a:buNone/>
            </a:pPr>
            <a:endParaRPr lang="fa-IR" sz="2400" dirty="0"/>
          </a:p>
          <a:p>
            <a:pPr marL="109728" indent="0" algn="r" rtl="1">
              <a:buNone/>
            </a:pPr>
            <a:endParaRPr lang="fa-IR" sz="2400" dirty="0" smtClean="0"/>
          </a:p>
          <a:p>
            <a:pPr marL="109728" indent="0" algn="r" rtl="1">
              <a:buNone/>
            </a:pPr>
            <a:endParaRPr lang="fa-IR" sz="2400" dirty="0"/>
          </a:p>
          <a:p>
            <a:pPr marL="109728" indent="0" algn="r" rtl="1">
              <a:buNone/>
            </a:pPr>
            <a:endParaRPr lang="fa-IR" sz="2400" dirty="0" smtClean="0"/>
          </a:p>
          <a:p>
            <a:pPr marL="109728" indent="0" algn="r" rtl="1">
              <a:buNone/>
            </a:pPr>
            <a:endParaRPr lang="fa-IR" sz="2400" dirty="0"/>
          </a:p>
          <a:p>
            <a:pPr marL="109728" indent="0" algn="r" rtl="1">
              <a:buNone/>
            </a:pPr>
            <a:endParaRPr lang="fa-IR" sz="2400" dirty="0" smtClean="0"/>
          </a:p>
          <a:p>
            <a:pPr marL="109728" indent="0" algn="r" rtl="1">
              <a:buNone/>
            </a:pPr>
            <a:endParaRPr lang="fa-IR" sz="2400" dirty="0" smtClean="0"/>
          </a:p>
          <a:p>
            <a:pPr marL="109728" indent="0" algn="r" rtl="1">
              <a:buNone/>
            </a:pPr>
            <a:endParaRPr lang="en-US" sz="2400" dirty="0"/>
          </a:p>
          <a:p>
            <a:pPr marL="109728" indent="0" algn="ctr" rtl="1">
              <a:spcBef>
                <a:spcPts val="1800"/>
              </a:spcBef>
              <a:buNone/>
            </a:pPr>
            <a:endParaRPr lang="en-US" sz="4400" dirty="0" smtClean="0">
              <a:solidFill>
                <a:srgbClr val="FF0000"/>
              </a:solidFill>
            </a:endParaRPr>
          </a:p>
        </p:txBody>
      </p:sp>
      <p:sp>
        <p:nvSpPr>
          <p:cNvPr id="2" name="Flowchart: Punched Tape 1"/>
          <p:cNvSpPr/>
          <p:nvPr/>
        </p:nvSpPr>
        <p:spPr>
          <a:xfrm>
            <a:off x="5029200" y="1000478"/>
            <a:ext cx="3460750" cy="1504244"/>
          </a:xfrm>
          <a:prstGeom prst="flowChartPunchedTap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800" b="1" i="1" dirty="0">
                <a:solidFill>
                  <a:srgbClr val="FF0000"/>
                </a:solidFill>
              </a:rPr>
              <a:t>محدوده‌ی مجاز</a:t>
            </a:r>
            <a:r>
              <a:rPr lang="fa-IR" sz="2800" dirty="0">
                <a:solidFill>
                  <a:srgbClr val="7030A0"/>
                </a:solidFill>
              </a:rPr>
              <a:t> خطا؛ </a:t>
            </a:r>
            <a:r>
              <a:rPr lang="en-US" sz="2800" dirty="0">
                <a:solidFill>
                  <a:srgbClr val="7030A0"/>
                </a:solidFill>
              </a:rPr>
              <a:t>TEa </a:t>
            </a:r>
          </a:p>
        </p:txBody>
      </p:sp>
      <p:sp>
        <p:nvSpPr>
          <p:cNvPr id="16" name="Flowchart: Punched Tape 15"/>
          <p:cNvSpPr/>
          <p:nvPr/>
        </p:nvSpPr>
        <p:spPr>
          <a:xfrm>
            <a:off x="1066800" y="1133122"/>
            <a:ext cx="3276600" cy="1371600"/>
          </a:xfrm>
          <a:prstGeom prst="flowChartPunchedTap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800" b="1" i="1" dirty="0">
                <a:solidFill>
                  <a:srgbClr val="FF0000"/>
                </a:solidFill>
              </a:rPr>
              <a:t>تعداد مجاز </a:t>
            </a:r>
            <a:r>
              <a:rPr lang="fa-IR" sz="2800" dirty="0" smtClean="0">
                <a:solidFill>
                  <a:srgbClr val="7030A0"/>
                </a:solidFill>
              </a:rPr>
              <a:t>بیرون از </a:t>
            </a:r>
            <a:r>
              <a:rPr lang="en-US" sz="2800" dirty="0" smtClean="0">
                <a:solidFill>
                  <a:srgbClr val="7030A0"/>
                </a:solidFill>
              </a:rPr>
              <a:t>TEa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3505200" y="2580922"/>
            <a:ext cx="2209800" cy="924278"/>
          </a:xfrm>
          <a:prstGeom prst="downArrow">
            <a:avLst/>
          </a:prstGeom>
          <a:solidFill>
            <a:srgbClr val="F363D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uble Wave 10"/>
          <p:cNvSpPr/>
          <p:nvPr/>
        </p:nvSpPr>
        <p:spPr>
          <a:xfrm>
            <a:off x="304800" y="3436056"/>
            <a:ext cx="8305800" cy="2812344"/>
          </a:xfrm>
          <a:prstGeom prst="doubleWave">
            <a:avLst>
              <a:gd name="adj1" fmla="val 6250"/>
              <a:gd name="adj2" fmla="val -3704"/>
            </a:avLst>
          </a:prstGeom>
          <a:solidFill>
            <a:schemeClr val="bg1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4000" b="1" dirty="0" smtClean="0">
                <a:solidFill>
                  <a:srgbClr val="7030A0"/>
                </a:solidFill>
              </a:rPr>
              <a:t>سنجش با کیفیت یعنی: </a:t>
            </a:r>
            <a:r>
              <a:rPr lang="fa-IR" sz="4000" b="1" dirty="0" smtClean="0">
                <a:solidFill>
                  <a:srgbClr val="F363D4"/>
                </a:solidFill>
              </a:rPr>
              <a:t>دست‌کم </a:t>
            </a:r>
            <a:r>
              <a:rPr lang="fa-IR" sz="4000" b="1" dirty="0" smtClean="0">
                <a:solidFill>
                  <a:srgbClr val="7030A0"/>
                </a:solidFill>
              </a:rPr>
              <a:t>95%</a:t>
            </a:r>
            <a:r>
              <a:rPr lang="fa-IR" sz="4000" b="1" dirty="0" smtClean="0">
                <a:solidFill>
                  <a:srgbClr val="F363D4"/>
                </a:solidFill>
              </a:rPr>
              <a:t> </a:t>
            </a:r>
            <a:r>
              <a:rPr lang="fa-IR" sz="4000" b="1" dirty="0">
                <a:solidFill>
                  <a:srgbClr val="7030A0"/>
                </a:solidFill>
              </a:rPr>
              <a:t>از جواب‌ها درون محدوده‌ی خطای کل مجاز باشد.</a:t>
            </a:r>
            <a:endParaRPr lang="en-US" sz="4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0194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fa-IR" sz="2400" b="1" dirty="0">
              <a:solidFill>
                <a:schemeClr val="dk1"/>
              </a:solidFill>
            </a:endParaRPr>
          </a:p>
          <a:p>
            <a:endParaRPr lang="en-US" sz="2400" b="1" dirty="0">
              <a:solidFill>
                <a:schemeClr val="dk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40691" y="723279"/>
            <a:ext cx="1656184" cy="100811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 smtClean="0"/>
              <a:t>گزینش روش سنجش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5069822" y="5265204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/>
              <a:t>گزارش نتیجه</a:t>
            </a:r>
            <a:endParaRPr lang="en-US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2840691" y="5229200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/>
              <a:t> </a:t>
            </a:r>
            <a:r>
              <a:rPr lang="fa-IR" sz="2400" b="1" dirty="0"/>
              <a:t>سنجش نمونه‌ها</a:t>
            </a:r>
            <a:endParaRPr 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611560" y="5229200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/>
              <a:t>نمونه‌گیری از بیماران</a:t>
            </a:r>
            <a:endParaRPr lang="en-US" sz="2400" b="1" dirty="0"/>
          </a:p>
        </p:txBody>
      </p:sp>
      <p:cxnSp>
        <p:nvCxnSpPr>
          <p:cNvPr id="14" name="Straight Arrow Connector 13"/>
          <p:cNvCxnSpPr>
            <a:stCxn id="8" idx="3"/>
            <a:endCxn id="7" idx="1"/>
          </p:cNvCxnSpPr>
          <p:nvPr/>
        </p:nvCxnSpPr>
        <p:spPr>
          <a:xfrm>
            <a:off x="2267744" y="5733256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496875" y="5733256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07504" y="4941168"/>
            <a:ext cx="9036496" cy="0"/>
          </a:xfrm>
          <a:prstGeom prst="line">
            <a:avLst/>
          </a:prstGeom>
          <a:ln w="57150">
            <a:solidFill>
              <a:srgbClr val="F363D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24-Point Star 15"/>
          <p:cNvSpPr/>
          <p:nvPr/>
        </p:nvSpPr>
        <p:spPr>
          <a:xfrm>
            <a:off x="5562600" y="152400"/>
            <a:ext cx="3200400" cy="3425409"/>
          </a:xfrm>
          <a:prstGeom prst="star24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2800" b="1" dirty="0"/>
              <a:t> </a:t>
            </a:r>
            <a:r>
              <a:rPr lang="fa-IR" sz="2800" b="1" dirty="0" smtClean="0">
                <a:solidFill>
                  <a:srgbClr val="7030A0"/>
                </a:solidFill>
              </a:rPr>
              <a:t>کیفیت:</a:t>
            </a:r>
          </a:p>
          <a:p>
            <a:pPr marL="342900" indent="-342900" algn="ctr" rtl="1">
              <a:buFontTx/>
              <a:buChar char="-"/>
            </a:pPr>
            <a:r>
              <a:rPr lang="en-US" sz="2800" b="1" dirty="0" smtClean="0">
                <a:solidFill>
                  <a:srgbClr val="7030A0"/>
                </a:solidFill>
              </a:rPr>
              <a:t>TEa</a:t>
            </a:r>
          </a:p>
          <a:p>
            <a:pPr marL="342900" indent="-342900" algn="ctr" rtl="1">
              <a:buFontTx/>
              <a:buChar char="-"/>
            </a:pPr>
            <a:r>
              <a:rPr lang="en-US" sz="2800" b="1" dirty="0" smtClean="0">
                <a:solidFill>
                  <a:srgbClr val="7030A0"/>
                </a:solidFill>
              </a:rPr>
              <a:t>95%</a:t>
            </a:r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86600" y="5384539"/>
            <a:ext cx="1469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b="1" i="1" dirty="0" smtClean="0">
                <a:solidFill>
                  <a:srgbClr val="FF0000"/>
                </a:solidFill>
              </a:rPr>
              <a:t>ایست!</a:t>
            </a:r>
            <a:endParaRPr lang="en-US" sz="4400" b="1" i="1" dirty="0">
              <a:solidFill>
                <a:srgbClr val="FF0000"/>
              </a:solidFill>
            </a:endParaRPr>
          </a:p>
        </p:txBody>
      </p:sp>
      <p:sp>
        <p:nvSpPr>
          <p:cNvPr id="2" name="Rectangular Callout 1"/>
          <p:cNvSpPr/>
          <p:nvPr/>
        </p:nvSpPr>
        <p:spPr>
          <a:xfrm rot="16200000">
            <a:off x="-195112" y="1269461"/>
            <a:ext cx="3445926" cy="2840693"/>
          </a:xfrm>
          <a:prstGeom prst="wedgeRectCallout">
            <a:avLst>
              <a:gd name="adj1" fmla="val 39715"/>
              <a:gd name="adj2" fmla="val 6550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285750" lvl="0" indent="-285750" algn="r" rtl="1">
              <a:spcAft>
                <a:spcPts val="2400"/>
              </a:spcAft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schemeClr val="accent1">
                    <a:lumMod val="50000"/>
                  </a:schemeClr>
                </a:solidFill>
              </a:rPr>
              <a:t>ویژگی‌های </a:t>
            </a:r>
            <a:r>
              <a:rPr lang="fa-IR" sz="2800" dirty="0" smtClean="0">
                <a:solidFill>
                  <a:schemeClr val="accent1">
                    <a:lumMod val="50000"/>
                  </a:schemeClr>
                </a:solidFill>
              </a:rPr>
              <a:t>کاربردی</a:t>
            </a:r>
          </a:p>
          <a:p>
            <a:pPr marL="285750" lvl="0" indent="-285750" algn="r" rtl="1">
              <a:spcAft>
                <a:spcPts val="2400"/>
              </a:spcAft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accent1">
                    <a:lumMod val="50000"/>
                  </a:schemeClr>
                </a:solidFill>
              </a:rPr>
              <a:t>ویژگی‌های روش‌شناختی</a:t>
            </a:r>
          </a:p>
          <a:p>
            <a:pPr marL="285750" lvl="0" indent="-285750" algn="r" rtl="1">
              <a:spcAft>
                <a:spcPts val="2400"/>
              </a:spcAft>
              <a:buFont typeface="Wingdings" panose="05000000000000000000" pitchFamily="2" charset="2"/>
              <a:buChar char="v"/>
            </a:pPr>
            <a:r>
              <a:rPr lang="fa-IR" sz="2800" b="1" dirty="0" smtClean="0">
                <a:solidFill>
                  <a:srgbClr val="FF0000"/>
                </a:solidFill>
              </a:rPr>
              <a:t>ویژگی‌های </a:t>
            </a:r>
            <a:r>
              <a:rPr lang="fa-IR" sz="2800" b="1" dirty="0">
                <a:solidFill>
                  <a:srgbClr val="FF0000"/>
                </a:solidFill>
              </a:rPr>
              <a:t>اجرایی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73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>
            <a:normAutofit/>
          </a:bodyPr>
          <a:lstStyle/>
          <a:p>
            <a:pPr marL="0" indent="0" algn="justLow" rt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 i="1" dirty="0" smtClean="0">
                <a:solidFill>
                  <a:srgbClr val="006600"/>
                </a:solidFill>
              </a:rPr>
              <a:t>ISO 15189</a:t>
            </a:r>
            <a:r>
              <a:rPr lang="fa-IR" sz="3200" dirty="0" smtClean="0"/>
              <a:t>:</a:t>
            </a:r>
          </a:p>
          <a:p>
            <a:pPr marL="0" indent="-2743200" algn="justLow" rt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3200" dirty="0" smtClean="0"/>
              <a:t> </a:t>
            </a:r>
            <a:r>
              <a:rPr lang="fa-IR" sz="3200" b="1" dirty="0" smtClean="0">
                <a:solidFill>
                  <a:srgbClr val="0070C0"/>
                </a:solidFill>
              </a:rPr>
              <a:t>تضمین کیفیت</a:t>
            </a:r>
            <a:r>
              <a:rPr lang="fa-IR" sz="3200" b="1" dirty="0" smtClean="0"/>
              <a:t>: </a:t>
            </a:r>
            <a:r>
              <a:rPr lang="fa-IR" sz="3200" dirty="0"/>
              <a:t>آزمایشگاه</a:t>
            </a:r>
            <a:r>
              <a:rPr lang="fa-IR" sz="3200" dirty="0" smtClean="0"/>
              <a:t> </a:t>
            </a:r>
            <a:r>
              <a:rPr lang="fa-IR" sz="3200" dirty="0"/>
              <a:t>باید نشان دهد </a:t>
            </a:r>
            <a:r>
              <a:rPr lang="fa-IR" sz="3200" dirty="0" smtClean="0"/>
              <a:t>که </a:t>
            </a:r>
            <a:r>
              <a:rPr lang="fa-IR" sz="3200" i="1" dirty="0" smtClean="0">
                <a:solidFill>
                  <a:srgbClr val="FF0000"/>
                </a:solidFill>
              </a:rPr>
              <a:t>کیفیت </a:t>
            </a:r>
            <a:r>
              <a:rPr lang="fa-IR" sz="3200" i="1" dirty="0">
                <a:solidFill>
                  <a:srgbClr val="FF0000"/>
                </a:solidFill>
              </a:rPr>
              <a:t>مورد نظر </a:t>
            </a:r>
            <a:r>
              <a:rPr lang="fa-IR" sz="3200" dirty="0" smtClean="0"/>
              <a:t>برای نتیجه‌ی آزمایش‌ها به دست می‌آید</a:t>
            </a:r>
            <a:r>
              <a:rPr lang="fa-IR" sz="3200" i="1" dirty="0" smtClean="0"/>
              <a:t>.</a:t>
            </a:r>
          </a:p>
          <a:p>
            <a:pPr marL="0" indent="-2743200" algn="justLow" rtl="1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 i="1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247650" y="2057400"/>
            <a:ext cx="8648700" cy="1938992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pPr algn="justLow" rtl="1"/>
            <a:r>
              <a:rPr lang="fa-IR" sz="4000" dirty="0"/>
              <a:t>5.5.1.1</a:t>
            </a:r>
            <a:r>
              <a:rPr lang="fa-IR" sz="4000" dirty="0" smtClean="0"/>
              <a:t>:</a:t>
            </a:r>
          </a:p>
          <a:p>
            <a:pPr algn="justLow" rtl="1"/>
            <a:r>
              <a:rPr lang="fa-IR" sz="4000" dirty="0"/>
              <a:t>آزمایشگاه شیوه‌هایی </a:t>
            </a:r>
            <a:r>
              <a:rPr lang="fa-IR" sz="4000" dirty="0" smtClean="0"/>
              <a:t>را </a:t>
            </a:r>
            <a:r>
              <a:rPr lang="fa-IR" sz="4000" dirty="0"/>
              <a:t>برای آزمایش خواهد برگزید که از نظر کاربرد مورد نظر </a:t>
            </a:r>
            <a:r>
              <a:rPr lang="fa-IR" sz="4000" b="1" dirty="0">
                <a:solidFill>
                  <a:srgbClr val="FF0000"/>
                </a:solidFill>
              </a:rPr>
              <a:t>ارزشیابی</a:t>
            </a:r>
            <a:r>
              <a:rPr lang="fa-IR" sz="4000" dirty="0"/>
              <a:t> شده </a:t>
            </a:r>
            <a:r>
              <a:rPr lang="fa-IR" sz="4000" dirty="0" smtClean="0"/>
              <a:t>باشند.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96305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fa-IR" sz="2400" b="1" dirty="0">
              <a:solidFill>
                <a:schemeClr val="dk1"/>
              </a:solidFill>
            </a:endParaRPr>
          </a:p>
          <a:p>
            <a:endParaRPr lang="en-US" sz="2400" b="1" dirty="0">
              <a:solidFill>
                <a:schemeClr val="dk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40691" y="723279"/>
            <a:ext cx="1656184" cy="100811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 smtClean="0"/>
              <a:t>گزینش روش سنجش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5069822" y="5265204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/>
              <a:t>گزارش نتیجه</a:t>
            </a:r>
            <a:endParaRPr lang="en-US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2840691" y="5229200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/>
              <a:t> </a:t>
            </a:r>
            <a:r>
              <a:rPr lang="fa-IR" sz="2400" b="1" dirty="0"/>
              <a:t>سنجش نمونه‌ها</a:t>
            </a:r>
            <a:endParaRPr 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611560" y="5229200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/>
              <a:t>نمونه‌گیری از بیماران</a:t>
            </a:r>
            <a:endParaRPr lang="en-US" sz="2400" b="1" dirty="0"/>
          </a:p>
        </p:txBody>
      </p:sp>
      <p:sp>
        <p:nvSpPr>
          <p:cNvPr id="12" name="Rectangle 11"/>
          <p:cNvSpPr/>
          <p:nvPr/>
        </p:nvSpPr>
        <p:spPr>
          <a:xfrm>
            <a:off x="2840691" y="2184822"/>
            <a:ext cx="165618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400" b="1" dirty="0"/>
              <a:t> </a:t>
            </a:r>
            <a:r>
              <a:rPr lang="fa-IR" sz="2400" b="1" dirty="0" smtClean="0"/>
              <a:t>ارزشیابی روش</a:t>
            </a:r>
            <a:endParaRPr lang="en-US" sz="2400" b="1" dirty="0"/>
          </a:p>
        </p:txBody>
      </p:sp>
      <p:cxnSp>
        <p:nvCxnSpPr>
          <p:cNvPr id="14" name="Straight Arrow Connector 13"/>
          <p:cNvCxnSpPr>
            <a:stCxn id="8" idx="3"/>
            <a:endCxn id="7" idx="1"/>
          </p:cNvCxnSpPr>
          <p:nvPr/>
        </p:nvCxnSpPr>
        <p:spPr>
          <a:xfrm>
            <a:off x="2267744" y="5733256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496875" y="5733256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5" idx="2"/>
            <a:endCxn id="12" idx="0"/>
          </p:cNvCxnSpPr>
          <p:nvPr/>
        </p:nvCxnSpPr>
        <p:spPr>
          <a:xfrm>
            <a:off x="3668783" y="1731391"/>
            <a:ext cx="0" cy="453431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07504" y="4941168"/>
            <a:ext cx="9036496" cy="0"/>
          </a:xfrm>
          <a:prstGeom prst="line">
            <a:avLst/>
          </a:prstGeom>
          <a:ln w="57150">
            <a:solidFill>
              <a:srgbClr val="F363D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24-Point Star 15"/>
          <p:cNvSpPr/>
          <p:nvPr/>
        </p:nvSpPr>
        <p:spPr>
          <a:xfrm>
            <a:off x="5562600" y="152400"/>
            <a:ext cx="3200400" cy="3425409"/>
          </a:xfrm>
          <a:prstGeom prst="star24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2800" b="1" dirty="0"/>
              <a:t> </a:t>
            </a:r>
            <a:r>
              <a:rPr lang="fa-IR" sz="2800" b="1" dirty="0" smtClean="0">
                <a:solidFill>
                  <a:srgbClr val="7030A0"/>
                </a:solidFill>
              </a:rPr>
              <a:t>کیفیت:</a:t>
            </a:r>
          </a:p>
          <a:p>
            <a:pPr marL="342900" indent="-342900" algn="ctr" rtl="1">
              <a:buFontTx/>
              <a:buChar char="-"/>
            </a:pPr>
            <a:r>
              <a:rPr lang="en-US" sz="2800" b="1" dirty="0" smtClean="0">
                <a:solidFill>
                  <a:srgbClr val="7030A0"/>
                </a:solidFill>
              </a:rPr>
              <a:t>TEa</a:t>
            </a:r>
          </a:p>
          <a:p>
            <a:pPr marL="342900" indent="-342900" algn="ctr" rtl="1">
              <a:buFontTx/>
              <a:buChar char="-"/>
            </a:pPr>
            <a:r>
              <a:rPr lang="en-US" sz="2800" b="1" dirty="0" smtClean="0">
                <a:solidFill>
                  <a:srgbClr val="7030A0"/>
                </a:solidFill>
              </a:rPr>
              <a:t>95%</a:t>
            </a:r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86600" y="5384539"/>
            <a:ext cx="1469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b="1" i="1" dirty="0" smtClean="0">
                <a:solidFill>
                  <a:srgbClr val="FF0000"/>
                </a:solidFill>
              </a:rPr>
              <a:t>ایست!</a:t>
            </a:r>
            <a:endParaRPr lang="en-US" sz="4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9495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9056"/>
            <a:ext cx="8991600" cy="10668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ارزشیابی: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8991600" cy="519189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 rtl="1">
              <a:lnSpc>
                <a:spcPct val="150000"/>
              </a:lnSpc>
              <a:buNone/>
            </a:pPr>
            <a:r>
              <a:rPr lang="fa-IR" sz="4800" dirty="0" smtClean="0"/>
              <a:t>بررسی این که آیا کارکرد یک سامانه به همان</a:t>
            </a:r>
            <a:r>
              <a:rPr lang="en-US" sz="4800" dirty="0" smtClean="0"/>
              <a:t> </a:t>
            </a:r>
            <a:r>
              <a:rPr lang="fa-IR" sz="4800" dirty="0" smtClean="0"/>
              <a:t>گونه‌ای است که </a:t>
            </a:r>
            <a:r>
              <a:rPr lang="fa-IR" sz="4800" dirty="0" smtClean="0">
                <a:solidFill>
                  <a:srgbClr val="FF0000"/>
                </a:solidFill>
              </a:rPr>
              <a:t>انتظار</a:t>
            </a:r>
            <a:r>
              <a:rPr lang="fa-IR" sz="4800" dirty="0" smtClean="0"/>
              <a:t> </a:t>
            </a:r>
            <a:r>
              <a:rPr lang="fa-IR" sz="4800" dirty="0" smtClean="0">
                <a:solidFill>
                  <a:schemeClr val="tx1"/>
                </a:solidFill>
              </a:rPr>
              <a:t>می‌رود</a:t>
            </a:r>
            <a:r>
              <a:rPr lang="fa-IR" sz="4800" dirty="0" smtClean="0"/>
              <a:t>.</a:t>
            </a:r>
            <a:endParaRPr lang="en-US" sz="4800" dirty="0"/>
          </a:p>
          <a:p>
            <a:pPr marL="109728" indent="0" algn="justLow" rtl="1">
              <a:buNone/>
            </a:pP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526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4479925" y="2362200"/>
            <a:ext cx="184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endParaRPr lang="en-US" sz="7200" b="1">
              <a:solidFill>
                <a:srgbClr val="00B05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>
            <a:normAutofit/>
          </a:bodyPr>
          <a:lstStyle/>
          <a:p>
            <a:pPr algn="r" rtl="1" fontAlgn="auto">
              <a:spcAft>
                <a:spcPts val="0"/>
              </a:spcAft>
              <a:defRPr/>
            </a:pPr>
            <a:endParaRPr lang="en-US" sz="8000" b="1" dirty="0">
              <a:solidFill>
                <a:srgbClr val="006600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14400" y="381000"/>
            <a:ext cx="7391400" cy="8382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5400" b="1" dirty="0" smtClean="0">
                <a:solidFill>
                  <a:schemeClr val="accent3">
                    <a:lumMod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روندکلی </a:t>
            </a:r>
            <a:r>
              <a:rPr lang="fa-IR" sz="5400" b="1" dirty="0">
                <a:solidFill>
                  <a:schemeClr val="accent3">
                    <a:lumMod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بررسی «خوب بودن</a:t>
            </a:r>
            <a:r>
              <a:rPr lang="fa-IR" sz="5400" b="1" dirty="0" smtClean="0">
                <a:solidFill>
                  <a:schemeClr val="accent3">
                    <a:lumMod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»</a:t>
            </a:r>
            <a:endParaRPr lang="fa-IR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4965492" y="1586506"/>
            <a:ext cx="381000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5400" b="1" dirty="0">
                <a:solidFill>
                  <a:schemeClr val="accent1">
                    <a:lumMod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 </a:t>
            </a:r>
            <a:r>
              <a:rPr lang="fa-IR" sz="6000" b="1" dirty="0" smtClean="0">
                <a:solidFill>
                  <a:srgbClr val="7030A0"/>
                </a:solidFill>
                <a:latin typeface="Sakkal Majalla" pitchFamily="2" charset="-78"/>
                <a:cs typeface="Sakkal Majalla" pitchFamily="2" charset="-78"/>
              </a:rPr>
              <a:t>گام </a:t>
            </a:r>
            <a:r>
              <a:rPr lang="fa-IR" sz="6000" b="1" dirty="0">
                <a:solidFill>
                  <a:srgbClr val="7030A0"/>
                </a:solidFill>
                <a:latin typeface="Sakkal Majalla" pitchFamily="2" charset="-78"/>
                <a:cs typeface="Sakkal Majalla" pitchFamily="2" charset="-78"/>
              </a:rPr>
              <a:t>نخست:</a:t>
            </a:r>
            <a:endParaRPr lang="fa-IR" sz="6000" dirty="0">
              <a:solidFill>
                <a:srgbClr val="7030A0"/>
              </a:solidFill>
            </a:endParaRPr>
          </a:p>
        </p:txBody>
      </p:sp>
      <p:sp>
        <p:nvSpPr>
          <p:cNvPr id="7" name="Double Wave 6"/>
          <p:cNvSpPr/>
          <p:nvPr/>
        </p:nvSpPr>
        <p:spPr>
          <a:xfrm>
            <a:off x="604603" y="2926984"/>
            <a:ext cx="7391400" cy="2214564"/>
          </a:xfrm>
          <a:prstGeom prst="doubleWav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6600" dirty="0" smtClean="0">
                <a:solidFill>
                  <a:schemeClr val="tx1"/>
                </a:solidFill>
              </a:rPr>
              <a:t>  شناختن معیارهای </a:t>
            </a:r>
            <a:r>
              <a:rPr lang="fa-IR" sz="6600" b="1" dirty="0" smtClean="0">
                <a:solidFill>
                  <a:srgbClr val="FF0000"/>
                </a:solidFill>
              </a:rPr>
              <a:t>کارخوب</a:t>
            </a:r>
            <a:endParaRPr lang="en-US" sz="6600" b="1" dirty="0">
              <a:solidFill>
                <a:srgbClr val="FF0000"/>
              </a:solidFill>
            </a:endParaRPr>
          </a:p>
        </p:txBody>
      </p:sp>
      <p:sp>
        <p:nvSpPr>
          <p:cNvPr id="8" name="Double Wave 7"/>
          <p:cNvSpPr/>
          <p:nvPr/>
        </p:nvSpPr>
        <p:spPr>
          <a:xfrm>
            <a:off x="604603" y="3031917"/>
            <a:ext cx="7391400" cy="2007395"/>
          </a:xfrm>
          <a:prstGeom prst="doubleWav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6600" dirty="0" smtClean="0">
                <a:solidFill>
                  <a:schemeClr val="tx1"/>
                </a:solidFill>
              </a:rPr>
              <a:t>معیار‌های </a:t>
            </a:r>
            <a:r>
              <a:rPr lang="fa-IR" sz="6600" b="1" dirty="0" smtClean="0">
                <a:solidFill>
                  <a:srgbClr val="FF0000"/>
                </a:solidFill>
              </a:rPr>
              <a:t>کیفیت</a:t>
            </a:r>
            <a:endParaRPr lang="en-US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29614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fa-IR" dirty="0"/>
              <a:t>گام‌های ارزشیابی </a:t>
            </a:r>
            <a:r>
              <a:rPr lang="fa-IR" dirty="0" smtClean="0"/>
              <a:t>روش: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5136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r" rtl="1">
              <a:lnSpc>
                <a:spcPct val="150000"/>
              </a:lnSpc>
            </a:pPr>
            <a:r>
              <a:rPr lang="fa-IR" dirty="0" smtClean="0"/>
              <a:t>بررسی نوسان؛ </a:t>
            </a:r>
            <a:r>
              <a:rPr lang="fa-IR" b="1" dirty="0" smtClean="0">
                <a:solidFill>
                  <a:srgbClr val="C00000"/>
                </a:solidFill>
              </a:rPr>
              <a:t>تکرارپذیری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/>
              <a:t>بررسی </a:t>
            </a:r>
            <a:r>
              <a:rPr lang="fa-IR" b="1" dirty="0">
                <a:solidFill>
                  <a:srgbClr val="C00000"/>
                </a:solidFill>
              </a:rPr>
              <a:t>نامیزانی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C00000"/>
                </a:solidFill>
              </a:rPr>
              <a:t>خطی بودن </a:t>
            </a:r>
            <a:r>
              <a:rPr lang="fa-IR" dirty="0" smtClean="0"/>
              <a:t>روش؛ </a:t>
            </a:r>
            <a:r>
              <a:rPr lang="fa-IR" dirty="0"/>
              <a:t>گستره‌ی قابل </a:t>
            </a:r>
            <a:r>
              <a:rPr lang="fa-IR" dirty="0" smtClean="0"/>
              <a:t>گزارش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/>
              <a:t>بررسی </a:t>
            </a:r>
            <a:r>
              <a:rPr lang="fa-IR" b="1" dirty="0">
                <a:solidFill>
                  <a:srgbClr val="C00000"/>
                </a:solidFill>
              </a:rPr>
              <a:t>مداخله‌گرها </a:t>
            </a:r>
            <a:r>
              <a:rPr lang="fa-IR" dirty="0" smtClean="0"/>
              <a:t>یا بررسی بازیافت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/>
              <a:t>بررسی </a:t>
            </a:r>
            <a:r>
              <a:rPr lang="fa-IR" b="1" dirty="0">
                <a:solidFill>
                  <a:srgbClr val="C00000"/>
                </a:solidFill>
              </a:rPr>
              <a:t>مرز تشخیص </a:t>
            </a:r>
            <a:r>
              <a:rPr lang="fa-IR" dirty="0" smtClean="0"/>
              <a:t>روش</a:t>
            </a:r>
          </a:p>
          <a:p>
            <a:pPr marL="109728" indent="0" algn="r" rtl="1">
              <a:lnSpc>
                <a:spcPct val="150000"/>
              </a:lnSpc>
              <a:buNone/>
            </a:pPr>
            <a:endParaRPr lang="fa-IR" dirty="0" smtClean="0"/>
          </a:p>
          <a:p>
            <a:pPr marL="109728" indent="0" algn="r" rtl="1">
              <a:buNone/>
            </a:pPr>
            <a:endParaRPr lang="en-US" dirty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3650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29614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fa-IR" dirty="0"/>
              <a:t>گام‌های ارزشیابی </a:t>
            </a:r>
            <a:r>
              <a:rPr lang="fa-IR" dirty="0" smtClean="0"/>
              <a:t>روش: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5136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r" rtl="1">
              <a:lnSpc>
                <a:spcPct val="150000"/>
              </a:lnSpc>
            </a:pPr>
            <a:r>
              <a:rPr lang="fa-IR" dirty="0" smtClean="0"/>
              <a:t>بررسی نوسان؛ </a:t>
            </a:r>
            <a:r>
              <a:rPr lang="fa-IR" b="1" dirty="0" smtClean="0">
                <a:solidFill>
                  <a:srgbClr val="C00000"/>
                </a:solidFill>
              </a:rPr>
              <a:t>تکرارپذیری              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/>
              <a:t>بررسی </a:t>
            </a:r>
            <a:r>
              <a:rPr lang="fa-IR" b="1" dirty="0">
                <a:solidFill>
                  <a:srgbClr val="C00000"/>
                </a:solidFill>
              </a:rPr>
              <a:t>نامیزانی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C00000"/>
                </a:solidFill>
              </a:rPr>
              <a:t>خطی بودن </a:t>
            </a:r>
            <a:r>
              <a:rPr lang="fa-IR" dirty="0" smtClean="0"/>
              <a:t>روش؛ </a:t>
            </a:r>
            <a:r>
              <a:rPr lang="fa-IR" dirty="0"/>
              <a:t>گستره‌ی قابل </a:t>
            </a:r>
            <a:r>
              <a:rPr lang="fa-IR" dirty="0" smtClean="0"/>
              <a:t>گزارش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/>
              <a:t>بررسی </a:t>
            </a:r>
            <a:r>
              <a:rPr lang="fa-IR" b="1" dirty="0">
                <a:solidFill>
                  <a:srgbClr val="C00000"/>
                </a:solidFill>
              </a:rPr>
              <a:t>مداخله‌گرها </a:t>
            </a:r>
            <a:r>
              <a:rPr lang="fa-IR" dirty="0" smtClean="0"/>
              <a:t>یا بررسی بازیافت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/>
              <a:t>بررسی </a:t>
            </a:r>
            <a:r>
              <a:rPr lang="fa-IR" b="1" dirty="0">
                <a:solidFill>
                  <a:srgbClr val="C00000"/>
                </a:solidFill>
              </a:rPr>
              <a:t>مرز تشخیص </a:t>
            </a:r>
            <a:r>
              <a:rPr lang="fa-IR" dirty="0" smtClean="0"/>
              <a:t>روش</a:t>
            </a:r>
          </a:p>
          <a:p>
            <a:pPr algn="r" rtl="1">
              <a:lnSpc>
                <a:spcPct val="150000"/>
              </a:lnSpc>
            </a:pPr>
            <a:r>
              <a:rPr lang="fa-IR" dirty="0"/>
              <a:t>بررسی </a:t>
            </a:r>
            <a:r>
              <a:rPr lang="fa-IR" b="1" dirty="0">
                <a:solidFill>
                  <a:srgbClr val="C00000"/>
                </a:solidFill>
              </a:rPr>
              <a:t>محدوده‌ی </a:t>
            </a:r>
            <a:r>
              <a:rPr lang="fa-IR" b="1" dirty="0" smtClean="0">
                <a:solidFill>
                  <a:srgbClr val="C00000"/>
                </a:solidFill>
              </a:rPr>
              <a:t>طبیعی</a:t>
            </a:r>
            <a:r>
              <a:rPr lang="fa-IR" dirty="0"/>
              <a:t>؛</a:t>
            </a:r>
            <a:r>
              <a:rPr lang="fa-IR" b="1" dirty="0" smtClean="0">
                <a:solidFill>
                  <a:srgbClr val="C00000"/>
                </a:solidFill>
              </a:rPr>
              <a:t> </a:t>
            </a:r>
            <a:r>
              <a:rPr lang="fa-IR" dirty="0"/>
              <a:t>گواهی کردن یا تعیین محدوده‌ی طبیعی</a:t>
            </a:r>
            <a:endParaRPr lang="en-US" dirty="0"/>
          </a:p>
          <a:p>
            <a:pPr marL="109728" indent="0" algn="r" rtl="1">
              <a:buNone/>
            </a:pPr>
            <a:endParaRPr lang="fa-IR" dirty="0" smtClean="0"/>
          </a:p>
          <a:p>
            <a:pPr algn="r" rtl="1"/>
            <a:endParaRPr lang="en-US" dirty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295400" y="3886200"/>
            <a:ext cx="6553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5400" b="1" i="1" dirty="0" smtClean="0"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ویژگی‌های اجرایی مربوط به </a:t>
            </a:r>
            <a:r>
              <a:rPr lang="fa-IR" sz="7200" b="1" i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اعتمادپذیری روش</a:t>
            </a:r>
            <a:endParaRPr lang="en-US" sz="6000" b="1" i="1" dirty="0"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3365133"/>
            <a:ext cx="8208912" cy="3281411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0"/>
                  <a:shade val="30000"/>
                  <a:satMod val="115000"/>
                </a:schemeClr>
              </a:gs>
              <a:gs pos="50000">
                <a:schemeClr val="accent3">
                  <a:lumMod val="50000"/>
                  <a:shade val="67500"/>
                  <a:satMod val="115000"/>
                </a:schemeClr>
              </a:gs>
              <a:gs pos="100000">
                <a:schemeClr val="accent3">
                  <a:lumMod val="50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dirty="0" smtClean="0">
                <a:solidFill>
                  <a:schemeClr val="bg1"/>
                </a:solidFill>
              </a:rPr>
              <a:t>آیا </a:t>
            </a:r>
            <a:r>
              <a:rPr lang="fa-IR" sz="4800" dirty="0">
                <a:solidFill>
                  <a:schemeClr val="bg1"/>
                </a:solidFill>
              </a:rPr>
              <a:t>می‌توان اعتماد کرد که دست کم 95% از </a:t>
            </a:r>
            <a:r>
              <a:rPr lang="fa-IR" sz="4800" dirty="0" smtClean="0">
                <a:solidFill>
                  <a:schemeClr val="bg1"/>
                </a:solidFill>
              </a:rPr>
              <a:t>نتیجه‌ها درون </a:t>
            </a:r>
            <a:r>
              <a:rPr lang="fa-IR" sz="4800" dirty="0">
                <a:solidFill>
                  <a:schemeClr val="bg1"/>
                </a:solidFill>
              </a:rPr>
              <a:t>محدوده‌ی خطای کل مجاز است</a:t>
            </a:r>
            <a:r>
              <a:rPr lang="fa-IR" sz="4800" dirty="0" smtClean="0">
                <a:solidFill>
                  <a:schemeClr val="bg1"/>
                </a:solidFill>
              </a:rPr>
              <a:t>؟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74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تکرارپذیری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109728" indent="0" algn="ctr" rtl="1">
              <a:buNone/>
            </a:pPr>
            <a:r>
              <a:rPr lang="fa-IR" sz="4400" dirty="0" smtClean="0"/>
              <a:t>ارزیابی خطاهای </a:t>
            </a:r>
            <a:r>
              <a:rPr lang="fa-IR" sz="4400" b="1" dirty="0" smtClean="0">
                <a:solidFill>
                  <a:srgbClr val="C00000"/>
                </a:solidFill>
              </a:rPr>
              <a:t>تصادفی</a:t>
            </a:r>
          </a:p>
          <a:p>
            <a:pPr marL="109728" indent="0" algn="r" rtl="1">
              <a:buNone/>
            </a:pPr>
            <a:endParaRPr lang="fa-IR" b="1" dirty="0">
              <a:solidFill>
                <a:srgbClr val="C00000"/>
              </a:solidFill>
            </a:endParaRPr>
          </a:p>
          <a:p>
            <a:pPr marL="109728" indent="0" algn="r" rtl="1">
              <a:buNone/>
            </a:pP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60002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تکرارپذیری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 rtl="1">
              <a:buFont typeface="Wingdings" pitchFamily="2" charset="2"/>
              <a:buChar char="v"/>
            </a:pPr>
            <a:r>
              <a:rPr lang="fa-IR" sz="3200" dirty="0"/>
              <a:t>علت‌های خطای </a:t>
            </a:r>
            <a:r>
              <a:rPr lang="fa-IR" sz="3200" dirty="0" smtClean="0"/>
              <a:t>تصادفی</a:t>
            </a:r>
            <a:r>
              <a:rPr lang="en-US" sz="3200" dirty="0" smtClean="0"/>
              <a:t>:</a:t>
            </a:r>
            <a:r>
              <a:rPr lang="fa-IR" sz="3200" dirty="0" smtClean="0"/>
              <a:t> </a:t>
            </a:r>
            <a:endParaRPr lang="en-US" sz="3200" dirty="0" smtClean="0"/>
          </a:p>
          <a:p>
            <a:pPr marL="1146175" indent="-285750" algn="r" rtl="1">
              <a:buFont typeface="Wingdings" pitchFamily="2" charset="2"/>
              <a:buChar char="§"/>
            </a:pPr>
            <a:r>
              <a:rPr lang="fa-IR" dirty="0" smtClean="0">
                <a:solidFill>
                  <a:schemeClr val="tx1"/>
                </a:solidFill>
              </a:rPr>
              <a:t>پی‌‌پت کردن</a:t>
            </a:r>
            <a:endParaRPr lang="en-US" dirty="0" smtClean="0">
              <a:solidFill>
                <a:schemeClr val="tx1"/>
              </a:solidFill>
            </a:endParaRPr>
          </a:p>
          <a:p>
            <a:pPr marL="1146175" indent="-285750" algn="r" rtl="1">
              <a:buFont typeface="Wingdings" pitchFamily="2" charset="2"/>
              <a:buChar char="§"/>
            </a:pPr>
            <a:r>
              <a:rPr lang="fa-IR" dirty="0" smtClean="0">
                <a:solidFill>
                  <a:schemeClr val="tx1"/>
                </a:solidFill>
              </a:rPr>
              <a:t>زمانبندی</a:t>
            </a:r>
            <a:endParaRPr lang="en-US" dirty="0">
              <a:solidFill>
                <a:schemeClr val="tx1"/>
              </a:solidFill>
            </a:endParaRPr>
          </a:p>
          <a:p>
            <a:pPr marL="1146175" indent="-285750" algn="r" rtl="1">
              <a:buFont typeface="Wingdings" pitchFamily="2" charset="2"/>
              <a:buChar char="§"/>
            </a:pPr>
            <a:r>
              <a:rPr lang="fa-IR" dirty="0">
                <a:solidFill>
                  <a:schemeClr val="tx1"/>
                </a:solidFill>
              </a:rPr>
              <a:t>هم </a:t>
            </a:r>
            <a:r>
              <a:rPr lang="fa-IR" dirty="0" smtClean="0">
                <a:solidFill>
                  <a:schemeClr val="tx1"/>
                </a:solidFill>
              </a:rPr>
              <a:t>زدن</a:t>
            </a:r>
          </a:p>
          <a:p>
            <a:pPr marL="1146175" indent="-285750" algn="r" rtl="1">
              <a:buFont typeface="Wingdings" pitchFamily="2" charset="2"/>
              <a:buChar char="§"/>
            </a:pPr>
            <a:r>
              <a:rPr lang="fa-IR" dirty="0">
                <a:solidFill>
                  <a:schemeClr val="tx1"/>
                </a:solidFill>
              </a:rPr>
              <a:t>تشکیل </a:t>
            </a:r>
            <a:r>
              <a:rPr lang="fa-IR" dirty="0" smtClean="0">
                <a:solidFill>
                  <a:schemeClr val="tx1"/>
                </a:solidFill>
              </a:rPr>
              <a:t>حباب</a:t>
            </a:r>
          </a:p>
          <a:p>
            <a:pPr marL="1146175" indent="-285750" algn="r" rtl="1">
              <a:buFont typeface="Wingdings" pitchFamily="2" charset="2"/>
              <a:buChar char="§"/>
            </a:pPr>
            <a:r>
              <a:rPr lang="fa-IR" dirty="0" smtClean="0">
                <a:solidFill>
                  <a:schemeClr val="tx1"/>
                </a:solidFill>
              </a:rPr>
              <a:t>نور</a:t>
            </a:r>
          </a:p>
          <a:p>
            <a:pPr marL="1146175" indent="-285750" algn="r" rtl="1">
              <a:buFont typeface="Wingdings" pitchFamily="2" charset="2"/>
              <a:buChar char="§"/>
            </a:pPr>
            <a:r>
              <a:rPr lang="fa-IR" dirty="0">
                <a:solidFill>
                  <a:schemeClr val="tx1"/>
                </a:solidFill>
              </a:rPr>
              <a:t>دمای </a:t>
            </a:r>
            <a:r>
              <a:rPr lang="fa-IR" dirty="0" smtClean="0">
                <a:solidFill>
                  <a:schemeClr val="tx1"/>
                </a:solidFill>
              </a:rPr>
              <a:t>پیرامون</a:t>
            </a:r>
            <a:endParaRPr lang="en-US" dirty="0" smtClean="0">
              <a:solidFill>
                <a:schemeClr val="tx1"/>
              </a:solidFill>
            </a:endParaRPr>
          </a:p>
          <a:p>
            <a:pPr marL="1146175" indent="-285750" algn="r" rtl="1">
              <a:buFont typeface="Wingdings" pitchFamily="2" charset="2"/>
              <a:buChar char="§"/>
            </a:pPr>
            <a:r>
              <a:rPr lang="fa-IR" dirty="0" smtClean="0">
                <a:solidFill>
                  <a:schemeClr val="tx1"/>
                </a:solidFill>
              </a:rPr>
              <a:t>تغییر کاربر</a:t>
            </a:r>
            <a:endParaRPr lang="en-US" dirty="0">
              <a:solidFill>
                <a:schemeClr val="tx1"/>
              </a:solidFill>
            </a:endParaRPr>
          </a:p>
          <a:p>
            <a:pPr marL="860425" indent="0" algn="r" rtl="1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860425" indent="0" algn="r" rtl="1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860425" indent="0" algn="r" rtl="1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1146175" indent="-285750" algn="r" rtl="1">
              <a:buFont typeface="Wingdings" pitchFamily="2" charset="2"/>
              <a:buChar char="§"/>
            </a:pP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5" name="16-Point Star 4"/>
          <p:cNvSpPr/>
          <p:nvPr/>
        </p:nvSpPr>
        <p:spPr>
          <a:xfrm>
            <a:off x="3733800" y="4400691"/>
            <a:ext cx="2438400" cy="2078736"/>
          </a:xfrm>
          <a:prstGeom prst="star16">
            <a:avLst/>
          </a:prstGeom>
          <a:solidFill>
            <a:schemeClr val="accent1">
              <a:lumMod val="75000"/>
            </a:schemeClr>
          </a:solidFill>
          <a:ln w="76200">
            <a:solidFill>
              <a:srgbClr val="F363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1" dirty="0" smtClean="0"/>
              <a:t>SOP</a:t>
            </a:r>
            <a:endParaRPr lang="en-US" sz="3600" b="1" i="1" dirty="0"/>
          </a:p>
        </p:txBody>
      </p:sp>
    </p:spTree>
    <p:extLst>
      <p:ext uri="{BB962C8B-B14F-4D97-AF65-F5344CB8AC3E}">
        <p14:creationId xmlns:p14="http://schemas.microsoft.com/office/powerpoint/2010/main" val="40144596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تکرارپذیری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b="1" dirty="0"/>
              <a:t>عامل‌های مهم در ارزیابی تکرارپذیری</a:t>
            </a:r>
            <a:r>
              <a:rPr lang="fa-IR" b="1" dirty="0" smtClean="0"/>
              <a:t>:</a:t>
            </a:r>
          </a:p>
          <a:p>
            <a:pPr marL="109728" indent="0" algn="r" rtl="1">
              <a:buNone/>
            </a:pPr>
            <a:endParaRPr lang="fa-IR" dirty="0"/>
          </a:p>
          <a:p>
            <a:pPr algn="r" rtl="1">
              <a:buFont typeface="Wingdings" pitchFamily="2" charset="2"/>
              <a:buChar char="q"/>
            </a:pPr>
            <a:r>
              <a:rPr lang="fa-IR" b="1" dirty="0">
                <a:solidFill>
                  <a:schemeClr val="tx1"/>
                </a:solidFill>
              </a:rPr>
              <a:t>طول ارزیابی: </a:t>
            </a:r>
            <a:r>
              <a:rPr lang="fa-IR" sz="2400" dirty="0" smtClean="0">
                <a:solidFill>
                  <a:schemeClr val="tx1"/>
                </a:solidFill>
              </a:rPr>
              <a:t>یک دور، یک روز، </a:t>
            </a:r>
            <a:r>
              <a:rPr lang="fa-IR" sz="2400" dirty="0">
                <a:solidFill>
                  <a:schemeClr val="tx1"/>
                </a:solidFill>
              </a:rPr>
              <a:t>روز به روز یا بین روزی</a:t>
            </a:r>
          </a:p>
          <a:p>
            <a:pPr algn="r" rtl="1">
              <a:buFont typeface="Wingdings" pitchFamily="2" charset="2"/>
              <a:buChar char="q"/>
            </a:pPr>
            <a:r>
              <a:rPr lang="fa-IR" b="1" dirty="0">
                <a:solidFill>
                  <a:schemeClr val="tx1"/>
                </a:solidFill>
              </a:rPr>
              <a:t>زمینه: </a:t>
            </a:r>
            <a:r>
              <a:rPr lang="fa-IR" sz="2400" dirty="0" smtClean="0">
                <a:solidFill>
                  <a:schemeClr val="tx1"/>
                </a:solidFill>
              </a:rPr>
              <a:t>سرم، پلاسما، ادرار، </a:t>
            </a:r>
            <a:r>
              <a:rPr lang="en-US" sz="2400" dirty="0" smtClean="0">
                <a:solidFill>
                  <a:schemeClr val="tx1"/>
                </a:solidFill>
              </a:rPr>
              <a:t>CSF</a:t>
            </a:r>
            <a:r>
              <a:rPr lang="fa-IR" sz="2400" dirty="0" smtClean="0">
                <a:solidFill>
                  <a:schemeClr val="tx1"/>
                </a:solidFill>
              </a:rPr>
              <a:t>، مایع سروزی</a:t>
            </a:r>
          </a:p>
          <a:p>
            <a:pPr algn="r" rtl="1">
              <a:buFont typeface="Wingdings" pitchFamily="2" charset="2"/>
              <a:buChar char="q"/>
            </a:pPr>
            <a:r>
              <a:rPr lang="fa-IR" b="1" dirty="0" smtClean="0">
                <a:solidFill>
                  <a:schemeClr val="tx1"/>
                </a:solidFill>
              </a:rPr>
              <a:t>تعداد سطح‌ها؛ </a:t>
            </a:r>
            <a:r>
              <a:rPr lang="fa-IR" dirty="0"/>
              <a:t>غلظت‌های اساسی</a:t>
            </a:r>
            <a:r>
              <a:rPr lang="fa-IR" dirty="0" smtClean="0"/>
              <a:t>:</a:t>
            </a:r>
            <a:endParaRPr lang="en-US" dirty="0">
              <a:solidFill>
                <a:srgbClr val="FF0000"/>
              </a:solidFill>
            </a:endParaRPr>
          </a:p>
          <a:p>
            <a:pPr marL="723900" indent="0" algn="r" rtl="1">
              <a:buNone/>
            </a:pPr>
            <a:r>
              <a:rPr lang="en-US" b="1" dirty="0">
                <a:solidFill>
                  <a:schemeClr val="tx1"/>
                </a:solidFill>
              </a:rPr>
              <a:t>	</a:t>
            </a:r>
            <a:r>
              <a:rPr lang="en-US" b="1" dirty="0" smtClean="0">
                <a:solidFill>
                  <a:schemeClr val="tx1"/>
                </a:solidFill>
              </a:rPr>
              <a:t>			-</a:t>
            </a:r>
            <a:r>
              <a:rPr lang="fa-IR" dirty="0" smtClean="0"/>
              <a:t> بالینی</a:t>
            </a:r>
            <a:endParaRPr lang="en-US" dirty="0" smtClean="0"/>
          </a:p>
          <a:p>
            <a:pPr marL="723900" indent="0" algn="r" rtl="1">
              <a:buNone/>
            </a:pPr>
            <a:r>
              <a:rPr lang="en-US" dirty="0"/>
              <a:t>	</a:t>
            </a:r>
            <a:r>
              <a:rPr lang="en-US" dirty="0" smtClean="0"/>
              <a:t>			-</a:t>
            </a: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سنجشی</a:t>
            </a:r>
            <a:endParaRPr lang="fa-IR" baseline="-25000" dirty="0" smtClean="0">
              <a:solidFill>
                <a:srgbClr val="002060"/>
              </a:solidFill>
            </a:endParaRPr>
          </a:p>
          <a:p>
            <a:pPr marL="723900" indent="0" algn="ctr" rtl="1">
              <a:buNone/>
              <a:tabLst>
                <a:tab pos="7437438" algn="l"/>
              </a:tabLst>
            </a:pPr>
            <a:endParaRPr lang="en-US" dirty="0">
              <a:solidFill>
                <a:srgbClr val="002060"/>
              </a:solidFill>
              <a:cs typeface="B Elham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34</a:t>
            </a:fld>
            <a:endParaRPr lang="en-US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7660724"/>
              </p:ext>
            </p:extLst>
          </p:nvPr>
        </p:nvGraphicFramePr>
        <p:xfrm>
          <a:off x="838200" y="2590800"/>
          <a:ext cx="6275802" cy="3662773"/>
        </p:xfrm>
        <a:graphic>
          <a:graphicData uri="http://schemas.openxmlformats.org/drawingml/2006/table">
            <a:tbl>
              <a:tblPr>
                <a:effectLst>
                  <a:outerShdw blurRad="50800" dist="254000" dir="2400000" sx="105000" sy="105000" algn="tl" rotWithShape="0">
                    <a:srgbClr val="00B050">
                      <a:alpha val="77000"/>
                    </a:srgbClr>
                  </a:outerShdw>
                </a:effectLst>
                <a:tableStyleId>{08FB837D-C827-4EFA-A057-4D05807E0F7C}</a:tableStyleId>
              </a:tblPr>
              <a:tblGrid>
                <a:gridCol w="639625"/>
                <a:gridCol w="143462"/>
                <a:gridCol w="783087"/>
                <a:gridCol w="783087"/>
                <a:gridCol w="783087"/>
                <a:gridCol w="783087"/>
                <a:gridCol w="794193"/>
                <a:gridCol w="783087"/>
                <a:gridCol w="783087"/>
              </a:tblGrid>
              <a:tr h="313369">
                <a:tc gridSpan="9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سطح‌های تصمیم‌گیری بالینی</a:t>
                      </a:r>
                      <a:endParaRPr kumimoji="0" lang="en-US" sz="2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854" marR="54854" marT="27427" marB="2742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4854" marR="54854" marT="27427" marB="27427"/>
                </a:tc>
                <a:tc h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4854" marR="54854" marT="27427" marB="27427"/>
                </a:tc>
                <a:tc h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4854" marR="54854" marT="27427" marB="27427"/>
                </a:tc>
                <a:tc h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4854" marR="54854" marT="27427" marB="27427"/>
                </a:tc>
                <a:tc h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4854" marR="54854" marT="27427" marB="27427"/>
                </a:tc>
                <a:tc hMerge="1">
                  <a:txBody>
                    <a:bodyPr/>
                    <a:lstStyle/>
                    <a:p>
                      <a:endParaRPr lang="en-US" sz="1100"/>
                    </a:p>
                  </a:txBody>
                  <a:tcPr marL="54854" marR="54854" marT="27427" marB="27427"/>
                </a:tc>
                <a:tc h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4854" marR="54854" marT="27427" marB="27427"/>
                </a:tc>
              </a:tr>
              <a:tr h="718141"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Test</a:t>
                      </a:r>
                    </a:p>
                  </a:txBody>
                  <a:tcPr marL="57140" marR="57140" marT="57140" marB="5714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Units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Reference </a:t>
                      </a:r>
                      <a:br>
                        <a:rPr lang="en-US" sz="1400"/>
                      </a:br>
                      <a:r>
                        <a:rPr lang="en-US" sz="1400"/>
                        <a:t>Interval</a:t>
                      </a:r>
                    </a:p>
                  </a:txBody>
                  <a:tcPr marL="57140" marR="57140" marT="57140" marB="57140"/>
                </a:tc>
                <a:tc gridSpan="5">
                  <a:txBody>
                    <a:bodyPr/>
                    <a:lstStyle/>
                    <a:p>
                      <a:r>
                        <a:rPr lang="en-US" sz="1400" dirty="0"/>
                        <a:t>Decision Levels</a:t>
                      </a:r>
                    </a:p>
                  </a:txBody>
                  <a:tcPr marL="57140" marR="57140" marT="57140" marB="5714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1909">
                <a:tc gridSpan="4">
                  <a:txBody>
                    <a:bodyPr/>
                    <a:lstStyle/>
                    <a:p>
                      <a:r>
                        <a:rPr lang="en-US" sz="1400" dirty="0"/>
                        <a:t>ELECTROLYTES</a:t>
                      </a:r>
                    </a:p>
                  </a:txBody>
                  <a:tcPr marL="57140" marR="57140" marT="57140" marB="5714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2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57140" marR="57140" marT="57140" marB="5714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5</a:t>
                      </a:r>
                    </a:p>
                  </a:txBody>
                  <a:tcPr marL="57140" marR="57140" marT="57140" marB="57140"/>
                </a:tc>
              </a:tr>
              <a:tr h="311909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Ca</a:t>
                      </a:r>
                      <a:endParaRPr lang="en-US" sz="1400" dirty="0"/>
                    </a:p>
                  </a:txBody>
                  <a:tcPr marL="57140" marR="57140" marT="57140" marB="57140"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mg/dL</a:t>
                      </a:r>
                    </a:p>
                  </a:txBody>
                  <a:tcPr marL="57140" marR="57140" marT="57140" marB="57140"/>
                </a:tc>
                <a:tc h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7140" marR="57140" marT="57140" marB="5714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9.0-10.6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7.0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11.0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FF0000"/>
                          </a:solidFill>
                        </a:rPr>
                        <a:t>13.5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7140" marR="57140" marT="57140" marB="57140"/>
                </a:tc>
              </a:tr>
              <a:tr h="39241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Mg</a:t>
                      </a:r>
                      <a:endParaRPr lang="en-US" sz="1400" dirty="0"/>
                    </a:p>
                  </a:txBody>
                  <a:tcPr marL="57140" marR="57140" marT="57140" marB="57140"/>
                </a:tc>
                <a:tc gridSpan="2">
                  <a:txBody>
                    <a:bodyPr/>
                    <a:lstStyle/>
                    <a:p>
                      <a:r>
                        <a:rPr lang="en-US" sz="1400" dirty="0" err="1"/>
                        <a:t>mEq</a:t>
                      </a:r>
                      <a:r>
                        <a:rPr lang="en-US" sz="1400" dirty="0"/>
                        <a:t>/L</a:t>
                      </a:r>
                    </a:p>
                  </a:txBody>
                  <a:tcPr marL="57140" marR="57140" marT="57140" marB="57140"/>
                </a:tc>
                <a:tc hMerge="1">
                  <a:txBody>
                    <a:bodyPr/>
                    <a:lstStyle/>
                    <a:p>
                      <a:endParaRPr lang="en-US" sz="1100"/>
                    </a:p>
                  </a:txBody>
                  <a:tcPr marL="57140" marR="57140" marT="57140" marB="5714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1.2-2.4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1.2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2.0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5.0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7140" marR="57140" marT="57140" marB="57140"/>
                </a:tc>
              </a:tr>
              <a:tr h="311909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Crtisol</a:t>
                      </a:r>
                      <a:endParaRPr lang="en-US" sz="1400" dirty="0"/>
                    </a:p>
                  </a:txBody>
                  <a:tcPr marL="57140" marR="57140" marT="57140" marB="57140"/>
                </a:tc>
                <a:tc gridSpan="2">
                  <a:txBody>
                    <a:bodyPr/>
                    <a:lstStyle/>
                    <a:p>
                      <a:r>
                        <a:rPr lang="en-US" sz="1400" dirty="0" err="1" smtClean="0"/>
                        <a:t>ug</a:t>
                      </a:r>
                      <a:r>
                        <a:rPr lang="en-US" sz="1400" dirty="0" smtClean="0"/>
                        <a:t>/</a:t>
                      </a:r>
                      <a:r>
                        <a:rPr lang="en-US" sz="1400" dirty="0" err="1" smtClean="0"/>
                        <a:t>dL</a:t>
                      </a:r>
                      <a:endParaRPr lang="en-US" sz="1400" dirty="0"/>
                    </a:p>
                  </a:txBody>
                  <a:tcPr marL="57140" marR="57140" marT="57140" marB="57140"/>
                </a:tc>
                <a:tc hMerge="1">
                  <a:txBody>
                    <a:bodyPr/>
                    <a:lstStyle/>
                    <a:p>
                      <a:endParaRPr lang="en-US" sz="1100"/>
                    </a:p>
                  </a:txBody>
                  <a:tcPr marL="57140" marR="57140" marT="57140" marB="5714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7-20</a:t>
                      </a:r>
                      <a:endParaRPr lang="en-US" sz="1400" dirty="0"/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  <a:endParaRPr kumimoji="0"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57140" marR="57140" marT="57140" marB="57140"/>
                </a:tc>
              </a:tr>
              <a:tr h="392413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Chol</a:t>
                      </a:r>
                      <a:endParaRPr lang="en-US" sz="1400" dirty="0"/>
                    </a:p>
                  </a:txBody>
                  <a:tcPr marL="57140" marR="57140" marT="57140" marB="57140"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mg/dL</a:t>
                      </a:r>
                    </a:p>
                  </a:txBody>
                  <a:tcPr marL="57140" marR="57140" marT="57140" marB="57140"/>
                </a:tc>
                <a:tc hMerge="1">
                  <a:txBody>
                    <a:bodyPr/>
                    <a:lstStyle/>
                    <a:p>
                      <a:endParaRPr lang="en-US" sz="1100"/>
                    </a:p>
                  </a:txBody>
                  <a:tcPr marL="57140" marR="57140" marT="57140" marB="5714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&lt;200</a:t>
                      </a:r>
                      <a:endParaRPr lang="en-US" sz="1400" dirty="0"/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90</a:t>
                      </a:r>
                      <a:endParaRPr lang="en-US" sz="1400" dirty="0"/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240</a:t>
                      </a:r>
                      <a:endParaRPr lang="en-US" sz="1400" dirty="0"/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260</a:t>
                      </a:r>
                      <a:endParaRPr lang="en-US" sz="1400" dirty="0"/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350</a:t>
                      </a:r>
                      <a:endParaRPr kumimoji="0"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7140" marR="57140" marT="57140" marB="57140"/>
                </a:tc>
              </a:tr>
              <a:tr h="39241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K</a:t>
                      </a:r>
                      <a:endParaRPr lang="en-US" sz="1400" dirty="0"/>
                    </a:p>
                  </a:txBody>
                  <a:tcPr marL="57140" marR="57140" marT="57140" marB="57140"/>
                </a:tc>
                <a:tc gridSpan="2">
                  <a:txBody>
                    <a:bodyPr/>
                    <a:lstStyle/>
                    <a:p>
                      <a:r>
                        <a:rPr lang="en-US" sz="1400" dirty="0" err="1"/>
                        <a:t>mmol</a:t>
                      </a:r>
                      <a:r>
                        <a:rPr lang="en-US" sz="1400" dirty="0"/>
                        <a:t>/L</a:t>
                      </a:r>
                    </a:p>
                  </a:txBody>
                  <a:tcPr marL="57140" marR="57140" marT="57140" marB="57140"/>
                </a:tc>
                <a:tc hMerge="1">
                  <a:txBody>
                    <a:bodyPr/>
                    <a:lstStyle/>
                    <a:p>
                      <a:endParaRPr lang="en-US" sz="1100"/>
                    </a:p>
                  </a:txBody>
                  <a:tcPr marL="57140" marR="57140" marT="57140" marB="5714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3.7-5.1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3.0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5.8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7.5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7140" marR="57140" marT="57140" marB="57140"/>
                </a:tc>
              </a:tr>
              <a:tr h="31190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Na</a:t>
                      </a:r>
                      <a:endParaRPr lang="en-US" sz="1400" dirty="0"/>
                    </a:p>
                  </a:txBody>
                  <a:tcPr marL="57140" marR="57140" marT="57140" marB="57140"/>
                </a:tc>
                <a:tc gridSpan="2">
                  <a:txBody>
                    <a:bodyPr/>
                    <a:lstStyle/>
                    <a:p>
                      <a:r>
                        <a:rPr lang="en-US" sz="1400" dirty="0" err="1"/>
                        <a:t>mmol</a:t>
                      </a:r>
                      <a:r>
                        <a:rPr lang="en-US" sz="1400" dirty="0"/>
                        <a:t>/L</a:t>
                      </a:r>
                    </a:p>
                  </a:txBody>
                  <a:tcPr marL="57140" marR="57140" marT="57140" marB="57140"/>
                </a:tc>
                <a:tc hMerge="1">
                  <a:txBody>
                    <a:bodyPr/>
                    <a:lstStyle/>
                    <a:p>
                      <a:endParaRPr lang="en-US" sz="1100"/>
                    </a:p>
                  </a:txBody>
                  <a:tcPr marL="57140" marR="57140" marT="57140" marB="5714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138-146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115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135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150</a:t>
                      </a:r>
                    </a:p>
                  </a:txBody>
                  <a:tcPr marL="57140" marR="57140" marT="57140" marB="57140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4854" marR="54854" marT="27427" marB="27427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4854" marR="54854" marT="27427" marB="27427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42183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تکرارپذیری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b="1" dirty="0"/>
              <a:t>عامل‌های مهم در ارزیابی تکرارپذیری</a:t>
            </a:r>
            <a:r>
              <a:rPr lang="fa-IR" b="1" dirty="0" smtClean="0"/>
              <a:t>:</a:t>
            </a:r>
          </a:p>
          <a:p>
            <a:pPr marL="109728" indent="0" algn="r" rtl="1">
              <a:buNone/>
            </a:pPr>
            <a:endParaRPr lang="fa-IR" dirty="0"/>
          </a:p>
          <a:p>
            <a:pPr algn="r" rtl="1">
              <a:buFont typeface="Wingdings" pitchFamily="2" charset="2"/>
              <a:buChar char="q"/>
            </a:pPr>
            <a:r>
              <a:rPr lang="fa-IR" b="1" dirty="0">
                <a:solidFill>
                  <a:schemeClr val="tx1"/>
                </a:solidFill>
              </a:rPr>
              <a:t>طول ارزیابی: </a:t>
            </a:r>
            <a:r>
              <a:rPr lang="fa-IR" sz="2400" dirty="0">
                <a:solidFill>
                  <a:schemeClr val="tx1"/>
                </a:solidFill>
              </a:rPr>
              <a:t>درون دفعه‌ای، درون روزی، روز به روز یا بین روزی</a:t>
            </a:r>
          </a:p>
          <a:p>
            <a:pPr algn="r" rtl="1">
              <a:buFont typeface="Wingdings" pitchFamily="2" charset="2"/>
              <a:buChar char="q"/>
            </a:pPr>
            <a:r>
              <a:rPr lang="fa-IR" b="1" dirty="0">
                <a:solidFill>
                  <a:schemeClr val="tx1"/>
                </a:solidFill>
              </a:rPr>
              <a:t>زمینه: </a:t>
            </a:r>
            <a:r>
              <a:rPr lang="fa-IR" sz="2400" dirty="0" smtClean="0">
                <a:solidFill>
                  <a:schemeClr val="tx1"/>
                </a:solidFill>
              </a:rPr>
              <a:t>سرم، پلاسما، ادرار، </a:t>
            </a:r>
            <a:r>
              <a:rPr lang="en-US" sz="2400" dirty="0" smtClean="0">
                <a:solidFill>
                  <a:schemeClr val="tx1"/>
                </a:solidFill>
              </a:rPr>
              <a:t>CSF</a:t>
            </a:r>
            <a:r>
              <a:rPr lang="fa-IR" sz="2400" dirty="0" smtClean="0">
                <a:solidFill>
                  <a:schemeClr val="tx1"/>
                </a:solidFill>
              </a:rPr>
              <a:t>، مایع سروزی</a:t>
            </a:r>
          </a:p>
          <a:p>
            <a:pPr algn="r" rtl="1">
              <a:buFont typeface="Wingdings" pitchFamily="2" charset="2"/>
              <a:buChar char="q"/>
            </a:pPr>
            <a:r>
              <a:rPr lang="fa-IR" b="1" dirty="0">
                <a:solidFill>
                  <a:schemeClr val="tx1"/>
                </a:solidFill>
              </a:rPr>
              <a:t>تعداد </a:t>
            </a:r>
            <a:r>
              <a:rPr lang="fa-IR" b="1" dirty="0" smtClean="0">
                <a:solidFill>
                  <a:schemeClr val="tx1"/>
                </a:solidFill>
              </a:rPr>
              <a:t>سطح‌ها</a:t>
            </a:r>
          </a:p>
          <a:p>
            <a:pPr algn="r" rtl="1">
              <a:buFont typeface="Wingdings" pitchFamily="2" charset="2"/>
              <a:buChar char="q"/>
            </a:pPr>
            <a:r>
              <a:rPr lang="fa-IR" b="1" dirty="0" smtClean="0">
                <a:solidFill>
                  <a:schemeClr val="tx1"/>
                </a:solidFill>
              </a:rPr>
              <a:t>تعداد سنجش: </a:t>
            </a:r>
            <a:r>
              <a:rPr lang="fa-IR" sz="2400" dirty="0">
                <a:solidFill>
                  <a:schemeClr val="tx1"/>
                </a:solidFill>
              </a:rPr>
              <a:t>دست‌کم </a:t>
            </a:r>
            <a:r>
              <a:rPr lang="fa-IR" sz="2400" dirty="0" smtClean="0">
                <a:solidFill>
                  <a:schemeClr val="tx1"/>
                </a:solidFill>
              </a:rPr>
              <a:t>20تا؛ </a:t>
            </a:r>
            <a:r>
              <a:rPr lang="en-US" sz="2400" dirty="0" smtClean="0">
                <a:solidFill>
                  <a:schemeClr val="tx1"/>
                </a:solidFill>
              </a:rPr>
              <a:t>CLSI (C24-A3)</a:t>
            </a:r>
            <a:r>
              <a:rPr lang="fa-IR" sz="2400" dirty="0" smtClean="0">
                <a:solidFill>
                  <a:schemeClr val="tx1"/>
                </a:solidFill>
              </a:rPr>
              <a:t>: </a:t>
            </a:r>
            <a:r>
              <a:rPr lang="fa-IR" sz="2400" dirty="0">
                <a:solidFill>
                  <a:srgbClr val="FF0000"/>
                </a:solidFill>
              </a:rPr>
              <a:t>20 ویال لیوفیلیزه</a:t>
            </a:r>
            <a:endParaRPr lang="en-US" sz="2400" dirty="0">
              <a:solidFill>
                <a:srgbClr val="FF0000"/>
              </a:solidFill>
            </a:endParaRPr>
          </a:p>
          <a:p>
            <a:pPr algn="r" rtl="1">
              <a:buFont typeface="Wingdings" pitchFamily="2" charset="2"/>
              <a:buChar char="q"/>
            </a:pPr>
            <a:r>
              <a:rPr lang="fa-IR" b="1" dirty="0" smtClean="0">
                <a:solidFill>
                  <a:schemeClr val="tx1"/>
                </a:solidFill>
              </a:rPr>
              <a:t>نوع نمونه: </a:t>
            </a:r>
            <a:r>
              <a:rPr lang="fa-IR" dirty="0" smtClean="0">
                <a:solidFill>
                  <a:schemeClr val="tx1"/>
                </a:solidFill>
              </a:rPr>
              <a:t>استاندارد، کنترل تجاری، </a:t>
            </a:r>
            <a:r>
              <a:rPr lang="fa-IR" dirty="0"/>
              <a:t>نمونه‌های بیماران</a:t>
            </a:r>
            <a:endParaRPr lang="en-US" dirty="0"/>
          </a:p>
          <a:p>
            <a:pPr algn="r" rtl="1">
              <a:buFont typeface="Wingdings" pitchFamily="2" charset="2"/>
              <a:buChar char="q"/>
            </a:pPr>
            <a:r>
              <a:rPr lang="fa-IR" b="1" dirty="0" smtClean="0">
                <a:solidFill>
                  <a:schemeClr val="tx1"/>
                </a:solidFill>
              </a:rPr>
              <a:t>تعداد اعشار: </a:t>
            </a:r>
            <a:r>
              <a:rPr lang="fa-IR" sz="2400" dirty="0">
                <a:solidFill>
                  <a:schemeClr val="tx1"/>
                </a:solidFill>
              </a:rPr>
              <a:t>یک رقم بیشتر از جواب بیمار</a:t>
            </a:r>
          </a:p>
          <a:p>
            <a:pPr algn="r" rtl="1">
              <a:buFont typeface="Wingdings" pitchFamily="2" charset="2"/>
              <a:buChar char="q"/>
            </a:pPr>
            <a:endParaRPr lang="fa-IR" b="1" dirty="0" smtClean="0">
              <a:solidFill>
                <a:schemeClr val="tx1"/>
              </a:solidFill>
            </a:endParaRPr>
          </a:p>
          <a:p>
            <a:pPr algn="r" rtl="1">
              <a:buFont typeface="Wingdings" pitchFamily="2" charset="2"/>
              <a:buChar char="q"/>
            </a:pPr>
            <a:endParaRPr lang="fa-IR" b="1" dirty="0">
              <a:solidFill>
                <a:schemeClr val="tx1"/>
              </a:solidFill>
            </a:endParaRPr>
          </a:p>
          <a:p>
            <a:pPr marL="109728" indent="0" algn="r" rtl="1">
              <a:buNone/>
            </a:pPr>
            <a:endParaRPr lang="fa-IR" dirty="0" smtClean="0">
              <a:solidFill>
                <a:srgbClr val="002060"/>
              </a:solidFill>
            </a:endParaRPr>
          </a:p>
          <a:p>
            <a:pPr marL="723900" indent="0" algn="r" rtl="1">
              <a:buNone/>
            </a:pPr>
            <a:endParaRPr lang="fa-IR" baseline="-25000" dirty="0" smtClean="0">
              <a:solidFill>
                <a:srgbClr val="002060"/>
              </a:solidFill>
            </a:endParaRPr>
          </a:p>
          <a:p>
            <a:pPr marL="723900" indent="0" algn="ctr" rtl="1">
              <a:buNone/>
              <a:tabLst>
                <a:tab pos="7437438" algn="l"/>
              </a:tabLst>
            </a:pPr>
            <a:endParaRPr lang="en-US" dirty="0">
              <a:solidFill>
                <a:srgbClr val="002060"/>
              </a:solidFill>
              <a:cs typeface="B Elham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76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06680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rtl="1"/>
            <a:r>
              <a:rPr lang="fa-IR" dirty="0"/>
              <a:t>محاسبه‌های مربوط به تکرارپذیری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844824"/>
            <a:ext cx="8291264" cy="472971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rtl="1">
              <a:buFont typeface="Wingdings" pitchFamily="2" charset="2"/>
              <a:buChar char="q"/>
            </a:pPr>
            <a:endParaRPr lang="en-US" dirty="0"/>
          </a:p>
          <a:p>
            <a:pPr algn="r" rtl="1">
              <a:buFont typeface="Wingdings" pitchFamily="2" charset="2"/>
              <a:buChar char="Ø"/>
            </a:pPr>
            <a:r>
              <a:rPr lang="fa-IR" b="1" dirty="0" smtClean="0"/>
              <a:t>تکرار سنجش یک ماده</a:t>
            </a:r>
            <a:r>
              <a:rPr lang="fa-IR" b="1" dirty="0" smtClean="0">
                <a:solidFill>
                  <a:schemeClr val="tx1"/>
                </a:solidFill>
              </a:rPr>
              <a:t>:</a:t>
            </a:r>
          </a:p>
          <a:p>
            <a:pPr algn="r" rtl="1">
              <a:buFont typeface="Wingdings" pitchFamily="2" charset="2"/>
              <a:buChar char="Ø"/>
            </a:pPr>
            <a:endParaRPr lang="fa-IR" dirty="0">
              <a:solidFill>
                <a:schemeClr val="tx1"/>
              </a:solidFill>
            </a:endParaRPr>
          </a:p>
          <a:p>
            <a:pPr marL="109728" indent="0" algn="r" rtl="1">
              <a:buNone/>
            </a:pPr>
            <a:endParaRPr lang="fa-IR" dirty="0" smtClean="0">
              <a:solidFill>
                <a:schemeClr val="tx1"/>
              </a:solidFill>
            </a:endParaRPr>
          </a:p>
          <a:p>
            <a:pPr marL="109728" indent="0" algn="r" rtl="1">
              <a:buNone/>
            </a:pPr>
            <a:endParaRPr lang="fa-IR" dirty="0" smtClean="0">
              <a:solidFill>
                <a:schemeClr val="tx1"/>
              </a:solidFill>
            </a:endParaRPr>
          </a:p>
          <a:p>
            <a:pPr marL="109728" indent="0" algn="r" rtl="1">
              <a:buNone/>
            </a:pPr>
            <a:endParaRPr lang="fa-IR" dirty="0" smtClean="0">
              <a:solidFill>
                <a:schemeClr val="tx1"/>
              </a:solidFill>
            </a:endParaRPr>
          </a:p>
          <a:p>
            <a:pPr algn="r" rtl="1">
              <a:buFont typeface="Wingdings" pitchFamily="2" charset="2"/>
              <a:buChar char="Ø"/>
            </a:pPr>
            <a:r>
              <a:rPr lang="fa-IR" b="1" dirty="0"/>
              <a:t>نمونه‌های دوتایی </a:t>
            </a:r>
            <a:r>
              <a:rPr lang="fa-IR" b="1" dirty="0" smtClean="0"/>
              <a:t>بیماران:</a:t>
            </a:r>
          </a:p>
          <a:p>
            <a:pPr algn="r" rtl="1">
              <a:buFont typeface="Wingdings" pitchFamily="2" charset="2"/>
              <a:buChar char="Ø"/>
            </a:pPr>
            <a:endParaRPr lang="fa-IR" dirty="0"/>
          </a:p>
          <a:p>
            <a:pPr marL="109728" indent="0" algn="r" rtl="1">
              <a:buNone/>
            </a:pPr>
            <a:endParaRPr lang="fa-IR" dirty="0" smtClean="0"/>
          </a:p>
          <a:p>
            <a:pPr marL="109728" indent="0" algn="ctr">
              <a:buNone/>
            </a:pPr>
            <a:r>
              <a:rPr lang="fa-IR" dirty="0" smtClean="0"/>
              <a:t>       </a:t>
            </a:r>
            <a:endParaRPr lang="fa-IR" dirty="0" smtClean="0">
              <a:solidFill>
                <a:schemeClr val="tx1"/>
              </a:solidFill>
            </a:endParaRPr>
          </a:p>
          <a:p>
            <a:pPr marL="723900" indent="0" algn="r" rtl="1">
              <a:buNone/>
            </a:pPr>
            <a:endParaRPr lang="fa-IR" baseline="-25000" dirty="0" smtClean="0">
              <a:solidFill>
                <a:srgbClr val="002060"/>
              </a:solidFill>
            </a:endParaRPr>
          </a:p>
          <a:p>
            <a:pPr marL="723900" indent="0" algn="ctr" rtl="1">
              <a:buNone/>
              <a:tabLst>
                <a:tab pos="7437438" algn="l"/>
              </a:tabLst>
            </a:pPr>
            <a:endParaRPr lang="en-US" dirty="0">
              <a:solidFill>
                <a:srgbClr val="002060"/>
              </a:solidFill>
              <a:cs typeface="B Elham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5" name="Picture 4" descr="http://www.westgard.com/images/Westgard/lesson/ls14f2.gif"/>
          <p:cNvPicPr/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895600"/>
            <a:ext cx="2088232" cy="9361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http://www.westgard.com/images/Westgard/lesson/ls22f1.gif"/>
          <p:cNvPicPr/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5334000"/>
            <a:ext cx="1914256" cy="10081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681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06680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rtl="1"/>
            <a:r>
              <a:rPr lang="fa-IR" dirty="0"/>
              <a:t>محاسبه‌های مربوط به تکرارپذیری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844824"/>
            <a:ext cx="8291264" cy="472971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rtl="1">
              <a:buFont typeface="Wingdings" pitchFamily="2" charset="2"/>
              <a:buChar char="q"/>
            </a:pPr>
            <a:endParaRPr lang="en-US" dirty="0"/>
          </a:p>
          <a:p>
            <a:pPr algn="r" rtl="1">
              <a:buNone/>
            </a:pPr>
            <a:endParaRPr lang="fa-IR" dirty="0" smtClean="0"/>
          </a:p>
          <a:p>
            <a:pPr algn="r" rtl="1">
              <a:buFont typeface="Wingdings" pitchFamily="2" charset="2"/>
              <a:buChar char="Ø"/>
            </a:pPr>
            <a:endParaRPr lang="fa-IR" dirty="0"/>
          </a:p>
          <a:p>
            <a:pPr marL="109728" indent="0" algn="r" rtl="1">
              <a:buNone/>
            </a:pPr>
            <a:endParaRPr lang="fa-IR" dirty="0" smtClean="0"/>
          </a:p>
          <a:p>
            <a:pPr marL="109728" indent="0" algn="ctr">
              <a:buNone/>
            </a:pPr>
            <a:r>
              <a:rPr lang="fa-IR" dirty="0" smtClean="0"/>
              <a:t>       </a:t>
            </a:r>
            <a:endParaRPr lang="fa-IR" dirty="0" smtClean="0">
              <a:solidFill>
                <a:schemeClr val="tx1"/>
              </a:solidFill>
            </a:endParaRPr>
          </a:p>
          <a:p>
            <a:pPr marL="723900" indent="0" algn="r" rtl="1">
              <a:buNone/>
            </a:pPr>
            <a:endParaRPr lang="fa-IR" baseline="-25000" dirty="0" smtClean="0">
              <a:solidFill>
                <a:srgbClr val="002060"/>
              </a:solidFill>
            </a:endParaRPr>
          </a:p>
          <a:p>
            <a:pPr marL="1181100" indent="-457200" algn="r" rtl="1">
              <a:buFont typeface="Wingdings" panose="05000000000000000000" pitchFamily="2" charset="2"/>
              <a:buChar char="v"/>
              <a:tabLst>
                <a:tab pos="7437438" algn="l"/>
              </a:tabLst>
            </a:pPr>
            <a:r>
              <a:rPr lang="fa-IR" dirty="0" smtClean="0">
                <a:solidFill>
                  <a:srgbClr val="002060"/>
                </a:solidFill>
              </a:rPr>
              <a:t>تعداد اعشار:</a:t>
            </a:r>
          </a:p>
          <a:p>
            <a:pPr marL="2109788" indent="-398463" algn="r" rtl="1">
              <a:buFont typeface="Wingdings" panose="05000000000000000000" pitchFamily="2" charset="2"/>
              <a:buChar char="Ø"/>
              <a:tabLst>
                <a:tab pos="7437438" algn="l"/>
              </a:tabLst>
            </a:pPr>
            <a:r>
              <a:rPr lang="fa-IR" dirty="0" smtClean="0">
                <a:solidFill>
                  <a:srgbClr val="002060"/>
                </a:solidFill>
              </a:rPr>
              <a:t>میانگین: دو رقم بیشتر از جواب بیمار</a:t>
            </a:r>
          </a:p>
          <a:p>
            <a:pPr marL="2109788" indent="-398463" algn="r" rtl="1">
              <a:buFont typeface="Wingdings" panose="05000000000000000000" pitchFamily="2" charset="2"/>
              <a:buChar char="Ø"/>
              <a:tabLst>
                <a:tab pos="7437438" algn="l"/>
              </a:tabLst>
            </a:pPr>
            <a:r>
              <a:rPr lang="fa-IR" dirty="0" smtClean="0">
                <a:solidFill>
                  <a:srgbClr val="002060"/>
                </a:solidFill>
              </a:rPr>
              <a:t>انحراف معیار: یک رقم بیشتر </a:t>
            </a:r>
            <a:r>
              <a:rPr lang="fa-IR" dirty="0">
                <a:solidFill>
                  <a:srgbClr val="002060"/>
                </a:solidFill>
              </a:rPr>
              <a:t>از جواب </a:t>
            </a:r>
            <a:r>
              <a:rPr lang="fa-IR" dirty="0" smtClean="0">
                <a:solidFill>
                  <a:srgbClr val="002060"/>
                </a:solidFill>
              </a:rPr>
              <a:t>بیمار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64336" y="3194017"/>
            <a:ext cx="7010400" cy="10156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000" dirty="0"/>
              <a:t>CV = </a:t>
            </a:r>
            <a:r>
              <a:rPr lang="en-US" sz="6000" dirty="0" smtClean="0"/>
              <a:t>(s/X </a:t>
            </a:r>
            <a:r>
              <a:rPr lang="en-US" sz="6000" dirty="0"/>
              <a:t>)100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4953000" y="3352800"/>
            <a:ext cx="54864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924947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 smtClean="0"/>
              <a:t>تکرارپذیری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 rtl="1">
              <a:buFont typeface="Wingdings" pitchFamily="2" charset="2"/>
              <a:buChar char="v"/>
            </a:pPr>
            <a:r>
              <a:rPr lang="fa-IR" sz="3200" b="1" dirty="0">
                <a:solidFill>
                  <a:schemeClr val="tx1"/>
                </a:solidFill>
              </a:rPr>
              <a:t>کوتاه </a:t>
            </a:r>
            <a:r>
              <a:rPr lang="fa-IR" sz="3200" b="1" dirty="0" smtClean="0">
                <a:solidFill>
                  <a:schemeClr val="tx1"/>
                </a:solidFill>
              </a:rPr>
              <a:t>مدت (یک دوره یا یک روزه): </a:t>
            </a:r>
            <a:r>
              <a:rPr lang="fa-IR" sz="3200" b="1" dirty="0" smtClean="0">
                <a:solidFill>
                  <a:srgbClr val="FF0000"/>
                </a:solidFill>
                <a:effectLst/>
              </a:rPr>
              <a:t>پیش درآمد</a:t>
            </a:r>
            <a:endParaRPr lang="fa-IR" sz="3200" b="1" dirty="0">
              <a:solidFill>
                <a:srgbClr val="FF0000"/>
              </a:solidFill>
              <a:effectLst/>
            </a:endParaRPr>
          </a:p>
          <a:p>
            <a:pPr marL="109728" indent="0" algn="ctr" rtl="1">
              <a:spcBef>
                <a:spcPts val="3000"/>
              </a:spcBef>
              <a:buNone/>
            </a:pPr>
            <a:r>
              <a:rPr lang="en-US" sz="3600" dirty="0" smtClean="0">
                <a:solidFill>
                  <a:schemeClr val="tx1"/>
                </a:solidFill>
              </a:rPr>
              <a:t>CV </a:t>
            </a:r>
            <a:r>
              <a:rPr lang="en-US" sz="3600" dirty="0">
                <a:solidFill>
                  <a:schemeClr val="tx1"/>
                </a:solidFill>
              </a:rPr>
              <a:t>&lt; ¼ </a:t>
            </a:r>
            <a:r>
              <a:rPr lang="en-US" sz="3600" dirty="0" smtClean="0">
                <a:solidFill>
                  <a:schemeClr val="tx1"/>
                </a:solidFill>
              </a:rPr>
              <a:t>TE</a:t>
            </a:r>
            <a:r>
              <a:rPr lang="en-US" sz="3600" baseline="-25000" dirty="0" smtClean="0">
                <a:solidFill>
                  <a:schemeClr val="tx1"/>
                </a:solidFill>
              </a:rPr>
              <a:t>a</a:t>
            </a:r>
            <a:endParaRPr lang="fa-IR" sz="3600" baseline="-25000" dirty="0">
              <a:solidFill>
                <a:schemeClr val="tx1"/>
              </a:solidFill>
            </a:endParaRPr>
          </a:p>
          <a:p>
            <a:pPr algn="ctr" rtl="1">
              <a:buFont typeface="Wingdings" pitchFamily="2" charset="2"/>
              <a:buChar char="ü"/>
            </a:pPr>
            <a:r>
              <a:rPr lang="fa-IR" sz="6000" dirty="0" smtClean="0">
                <a:solidFill>
                  <a:srgbClr val="FF0000"/>
                </a:solidFill>
                <a:cs typeface="B Elham" pitchFamily="2" charset="-78"/>
              </a:rPr>
              <a:t>بهترین </a:t>
            </a:r>
            <a:r>
              <a:rPr lang="fa-IR" sz="6000" dirty="0">
                <a:solidFill>
                  <a:srgbClr val="FF0000"/>
                </a:solidFill>
                <a:cs typeface="B Elham" pitchFamily="2" charset="-78"/>
              </a:rPr>
              <a:t>اجرای یک روش </a:t>
            </a:r>
          </a:p>
          <a:p>
            <a:pPr marL="109728" indent="0" algn="ctr" rtl="1">
              <a:buNone/>
            </a:pPr>
            <a:endParaRPr lang="fa-IR" dirty="0" smtClean="0"/>
          </a:p>
          <a:p>
            <a:pPr algn="r" rtl="1">
              <a:buFont typeface="Wingdings" pitchFamily="2" charset="2"/>
              <a:buChar char="v"/>
            </a:pPr>
            <a:r>
              <a:rPr lang="fa-IR" sz="3600" b="1" dirty="0">
                <a:solidFill>
                  <a:srgbClr val="002060"/>
                </a:solidFill>
              </a:rPr>
              <a:t>تکرا</a:t>
            </a:r>
            <a:r>
              <a:rPr lang="fa-IR" sz="3600" b="1" dirty="0">
                <a:solidFill>
                  <a:schemeClr val="tx1"/>
                </a:solidFill>
              </a:rPr>
              <a:t>رپذیری بلند </a:t>
            </a:r>
            <a:r>
              <a:rPr lang="fa-IR" sz="3600" b="1" dirty="0" smtClean="0">
                <a:solidFill>
                  <a:schemeClr val="tx1"/>
                </a:solidFill>
              </a:rPr>
              <a:t>مدت: بررسی </a:t>
            </a:r>
            <a:r>
              <a:rPr lang="fa-IR" sz="3600" b="1" dirty="0" smtClean="0">
                <a:solidFill>
                  <a:srgbClr val="FF0000"/>
                </a:solidFill>
              </a:rPr>
              <a:t>اصلی</a:t>
            </a:r>
            <a:r>
              <a:rPr lang="fa-IR" sz="3600" b="1" dirty="0" smtClean="0">
                <a:solidFill>
                  <a:schemeClr val="tx1"/>
                </a:solidFill>
              </a:rPr>
              <a:t> تکرارپذیری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647700" y="2463306"/>
            <a:ext cx="7848600" cy="4038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3200" b="1" dirty="0" smtClean="0"/>
              <a:t>CLSI (C24-A3)</a:t>
            </a:r>
          </a:p>
          <a:p>
            <a:pPr algn="r"/>
            <a:endParaRPr lang="en-US" sz="2800" dirty="0"/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en-US" sz="2800" dirty="0" smtClean="0"/>
              <a:t>CV</a:t>
            </a:r>
            <a:r>
              <a:rPr lang="fa-IR" sz="2800" dirty="0" smtClean="0"/>
              <a:t> حاصل از 20 روز: 30% ±</a:t>
            </a:r>
          </a:p>
          <a:p>
            <a:pPr algn="r" rtl="1"/>
            <a:endParaRPr lang="fa-IR" sz="2800" dirty="0" smtClean="0"/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en-US" sz="2800" dirty="0"/>
              <a:t>CV</a:t>
            </a:r>
            <a:r>
              <a:rPr lang="fa-IR" sz="2800" dirty="0"/>
              <a:t> حاصل از </a:t>
            </a:r>
            <a:r>
              <a:rPr lang="fa-IR" sz="2800" dirty="0" smtClean="0"/>
              <a:t>100 </a:t>
            </a:r>
            <a:r>
              <a:rPr lang="fa-IR" sz="2800" dirty="0"/>
              <a:t>روز: </a:t>
            </a:r>
            <a:r>
              <a:rPr lang="fa-IR" sz="2800" dirty="0" smtClean="0"/>
              <a:t>10</a:t>
            </a:r>
            <a:r>
              <a:rPr lang="fa-IR" sz="2800" dirty="0"/>
              <a:t>% ±</a:t>
            </a:r>
            <a:endParaRPr lang="fa-IR" sz="2800" dirty="0" smtClean="0"/>
          </a:p>
          <a:p>
            <a:pPr algn="r" rtl="1"/>
            <a:endParaRPr lang="fa-IR" sz="2800" dirty="0"/>
          </a:p>
          <a:p>
            <a:pPr algn="ctr" rtl="1"/>
            <a:r>
              <a:rPr lang="fa-IR" sz="2800" dirty="0" smtClean="0"/>
              <a:t>در مدت </a:t>
            </a:r>
            <a:r>
              <a:rPr lang="fa-IR" sz="2800" dirty="0"/>
              <a:t>جمع‌آوری داده‌های انباشتی </a:t>
            </a:r>
            <a:r>
              <a:rPr lang="fa-IR" sz="3600" b="1" i="1" dirty="0"/>
              <a:t>کجروی</a:t>
            </a:r>
            <a:r>
              <a:rPr lang="fa-IR" sz="3600" dirty="0"/>
              <a:t> </a:t>
            </a:r>
            <a:r>
              <a:rPr lang="fa-IR" sz="2800" dirty="0"/>
              <a:t>در کار نباشد</a:t>
            </a:r>
            <a:r>
              <a:rPr lang="fa-IR" sz="2800" dirty="0" smtClean="0"/>
              <a:t>.</a:t>
            </a:r>
            <a:endParaRPr lang="fa-IR" sz="2800" dirty="0"/>
          </a:p>
        </p:txBody>
      </p:sp>
      <p:sp>
        <p:nvSpPr>
          <p:cNvPr id="8" name="Wave 7"/>
          <p:cNvSpPr/>
          <p:nvPr/>
        </p:nvSpPr>
        <p:spPr>
          <a:xfrm>
            <a:off x="1028700" y="3525012"/>
            <a:ext cx="6781800" cy="2362200"/>
          </a:xfrm>
          <a:prstGeom prst="wav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err="1" smtClean="0">
                <a:solidFill>
                  <a:srgbClr val="FF0000"/>
                </a:solidFill>
              </a:rPr>
              <a:t>CV</a:t>
            </a:r>
            <a:r>
              <a:rPr lang="en-US" sz="6600" baseline="-25000" dirty="0" err="1" smtClean="0">
                <a:solidFill>
                  <a:srgbClr val="FF0000"/>
                </a:solidFill>
              </a:rPr>
              <a:t>t</a:t>
            </a:r>
            <a:r>
              <a:rPr lang="en-US" sz="6600" dirty="0" smtClean="0">
                <a:solidFill>
                  <a:srgbClr val="FF0000"/>
                </a:solidFill>
              </a:rPr>
              <a:t> &lt; 1/3 TEa</a:t>
            </a:r>
            <a:endParaRPr lang="en-US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0780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29614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fa-IR" dirty="0"/>
              <a:t>گام‌های ارزشیابی </a:t>
            </a:r>
            <a:r>
              <a:rPr lang="fa-IR" dirty="0" smtClean="0"/>
              <a:t>روش: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5136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r" rtl="1">
              <a:lnSpc>
                <a:spcPct val="150000"/>
              </a:lnSpc>
            </a:pPr>
            <a:r>
              <a:rPr lang="fa-IR" dirty="0" smtClean="0"/>
              <a:t>بررسی نوسان؛ </a:t>
            </a:r>
            <a:r>
              <a:rPr lang="fa-IR" b="1" dirty="0" smtClean="0">
                <a:solidFill>
                  <a:srgbClr val="C00000"/>
                </a:solidFill>
              </a:rPr>
              <a:t>تکرارپذیری              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/>
              <a:t>بررسی </a:t>
            </a:r>
            <a:r>
              <a:rPr lang="fa-IR" b="1" dirty="0">
                <a:solidFill>
                  <a:srgbClr val="C00000"/>
                </a:solidFill>
              </a:rPr>
              <a:t>نامیزانی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chemeClr val="bg1">
                    <a:lumMod val="65000"/>
                  </a:schemeClr>
                </a:solidFill>
              </a:rPr>
              <a:t>خطی بودن </a:t>
            </a:r>
            <a:r>
              <a:rPr lang="fa-IR" dirty="0" smtClean="0">
                <a:solidFill>
                  <a:schemeClr val="bg1">
                    <a:lumMod val="65000"/>
                  </a:schemeClr>
                </a:solidFill>
              </a:rPr>
              <a:t>روش؛ </a:t>
            </a:r>
            <a:r>
              <a:rPr lang="fa-IR" dirty="0">
                <a:solidFill>
                  <a:schemeClr val="bg1">
                    <a:lumMod val="65000"/>
                  </a:schemeClr>
                </a:solidFill>
              </a:rPr>
              <a:t>گستره‌ی قابل </a:t>
            </a:r>
            <a:r>
              <a:rPr lang="fa-IR" dirty="0" smtClean="0">
                <a:solidFill>
                  <a:schemeClr val="bg1">
                    <a:lumMod val="65000"/>
                  </a:schemeClr>
                </a:solidFill>
              </a:rPr>
              <a:t>گزارش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solidFill>
                  <a:schemeClr val="bg1">
                    <a:lumMod val="65000"/>
                  </a:schemeClr>
                </a:solidFill>
              </a:rPr>
              <a:t>بررسی </a:t>
            </a:r>
            <a:r>
              <a:rPr lang="fa-IR" b="1" dirty="0">
                <a:solidFill>
                  <a:schemeClr val="bg1">
                    <a:lumMod val="65000"/>
                  </a:schemeClr>
                </a:solidFill>
              </a:rPr>
              <a:t>مداخله‌گرها </a:t>
            </a:r>
            <a:r>
              <a:rPr lang="fa-IR" dirty="0" smtClean="0">
                <a:solidFill>
                  <a:schemeClr val="bg1">
                    <a:lumMod val="65000"/>
                  </a:schemeClr>
                </a:solidFill>
              </a:rPr>
              <a:t>یا بررسی بازیافت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solidFill>
                  <a:schemeClr val="bg1">
                    <a:lumMod val="65000"/>
                  </a:schemeClr>
                </a:solidFill>
              </a:rPr>
              <a:t>بررسی </a:t>
            </a:r>
            <a:r>
              <a:rPr lang="fa-IR" b="1" dirty="0">
                <a:solidFill>
                  <a:schemeClr val="bg1">
                    <a:lumMod val="65000"/>
                  </a:schemeClr>
                </a:solidFill>
              </a:rPr>
              <a:t>مرز تشخیص </a:t>
            </a:r>
            <a:r>
              <a:rPr lang="fa-IR" dirty="0" smtClean="0">
                <a:solidFill>
                  <a:schemeClr val="bg1">
                    <a:lumMod val="65000"/>
                  </a:schemeClr>
                </a:solidFill>
              </a:rPr>
              <a:t>روش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solidFill>
                  <a:schemeClr val="bg1">
                    <a:lumMod val="65000"/>
                  </a:schemeClr>
                </a:solidFill>
              </a:rPr>
              <a:t>بررسی </a:t>
            </a:r>
            <a:r>
              <a:rPr lang="fa-IR" b="1" dirty="0">
                <a:solidFill>
                  <a:schemeClr val="bg1">
                    <a:lumMod val="65000"/>
                  </a:schemeClr>
                </a:solidFill>
              </a:rPr>
              <a:t>محدوده‌ی </a:t>
            </a:r>
            <a:r>
              <a:rPr lang="fa-IR" b="1" dirty="0" smtClean="0">
                <a:solidFill>
                  <a:schemeClr val="bg1">
                    <a:lumMod val="65000"/>
                  </a:schemeClr>
                </a:solidFill>
              </a:rPr>
              <a:t>طبیعی</a:t>
            </a:r>
            <a:r>
              <a:rPr lang="fa-IR" dirty="0">
                <a:solidFill>
                  <a:schemeClr val="bg1">
                    <a:lumMod val="65000"/>
                  </a:schemeClr>
                </a:solidFill>
              </a:rPr>
              <a:t>؛</a:t>
            </a:r>
            <a:r>
              <a:rPr lang="fa-IR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fa-IR" dirty="0">
                <a:solidFill>
                  <a:schemeClr val="bg1">
                    <a:lumMod val="65000"/>
                  </a:schemeClr>
                </a:solidFill>
              </a:rPr>
              <a:t>گواهی کردن یا تعیین محدوده‌ی طبیعی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  <a:p>
            <a:pPr marL="109728" indent="0" algn="r" rtl="1">
              <a:buNone/>
            </a:pPr>
            <a:endParaRPr lang="fa-IR" dirty="0" smtClean="0"/>
          </a:p>
          <a:p>
            <a:pPr algn="r" rtl="1"/>
            <a:endParaRPr lang="en-US" dirty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7" name="Left Arrow 6"/>
          <p:cNvSpPr/>
          <p:nvPr/>
        </p:nvSpPr>
        <p:spPr>
          <a:xfrm>
            <a:off x="3995936" y="2277262"/>
            <a:ext cx="936104" cy="1151738"/>
          </a:xfrm>
          <a:prstGeom prst="leftArrow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28600" y="2286000"/>
            <a:ext cx="36986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b="1" dirty="0"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ویژگی‌های اجرایی </a:t>
            </a:r>
            <a:r>
              <a:rPr lang="fa-IR" sz="3200" b="1" dirty="0" smtClean="0"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روش مربوط به اعتماد پذیری</a:t>
            </a:r>
            <a:endParaRPr lang="en-US" sz="3200" b="1" dirty="0">
              <a:solidFill>
                <a:srgbClr val="7030A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16416" y="1837468"/>
            <a:ext cx="1018508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000" b="1" dirty="0">
                <a:solidFill>
                  <a:srgbClr val="00B050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17032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4479925" y="2362200"/>
            <a:ext cx="184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endParaRPr lang="en-US" sz="7200" b="1">
              <a:solidFill>
                <a:srgbClr val="00B05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 rtl="1" fontAlgn="auto">
              <a:spcAft>
                <a:spcPts val="0"/>
              </a:spcAft>
              <a:defRPr/>
            </a:pPr>
            <a:endParaRPr lang="en-US" sz="13800" b="1" dirty="0">
              <a:solidFill>
                <a:srgbClr val="006600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52600" y="304800"/>
            <a:ext cx="4038600" cy="685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smtClean="0">
                <a:solidFill>
                  <a:schemeClr val="tx1"/>
                </a:solidFill>
              </a:rPr>
              <a:t>معیار‌های </a:t>
            </a:r>
            <a:r>
              <a:rPr lang="fa-IR" sz="3200" b="1" dirty="0" smtClean="0">
                <a:solidFill>
                  <a:srgbClr val="FF0000"/>
                </a:solidFill>
              </a:rPr>
              <a:t>کیفیت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3276600" y="990600"/>
            <a:ext cx="914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752600" y="1371600"/>
            <a:ext cx="4038600" cy="685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</a:rPr>
              <a:t>انتخاب مجری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52600" y="2438400"/>
            <a:ext cx="4038600" cy="685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</a:rPr>
              <a:t>ارزیابی اجرا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6" name="Double Wave 15"/>
          <p:cNvSpPr/>
          <p:nvPr/>
        </p:nvSpPr>
        <p:spPr>
          <a:xfrm>
            <a:off x="1320046" y="5824910"/>
            <a:ext cx="5385554" cy="804490"/>
          </a:xfrm>
          <a:prstGeom prst="doubleWave">
            <a:avLst/>
          </a:prstGeom>
          <a:solidFill>
            <a:srgbClr val="D4EC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4400" b="1" dirty="0" smtClean="0">
                <a:solidFill>
                  <a:srgbClr val="FF0000"/>
                </a:solidFill>
              </a:rPr>
              <a:t>حفظ اجرای خوب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18" name="Down Arrow 17"/>
          <p:cNvSpPr/>
          <p:nvPr/>
        </p:nvSpPr>
        <p:spPr>
          <a:xfrm>
            <a:off x="3344863" y="2057400"/>
            <a:ext cx="914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>
            <a:off x="3302376" y="5287308"/>
            <a:ext cx="9144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>
            <a:off x="3283079" y="3140075"/>
            <a:ext cx="914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urved Up Arrow 22"/>
          <p:cNvSpPr/>
          <p:nvPr/>
        </p:nvSpPr>
        <p:spPr>
          <a:xfrm rot="16402861">
            <a:off x="5648519" y="2577650"/>
            <a:ext cx="2167388" cy="2003259"/>
          </a:xfrm>
          <a:prstGeom prst="curvedUpArrow">
            <a:avLst>
              <a:gd name="adj1" fmla="val 24242"/>
              <a:gd name="adj2" fmla="val 50000"/>
              <a:gd name="adj3" fmla="val 22078"/>
            </a:avLst>
          </a:prstGeom>
          <a:solidFill>
            <a:srgbClr val="F363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r>
              <a:rPr lang="fa-IR" sz="3600" i="1" dirty="0" smtClean="0">
                <a:solidFill>
                  <a:srgbClr val="FF0000"/>
                </a:solidFill>
              </a:rPr>
              <a:t>بهبود اجرا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24" name="Diamond 23"/>
          <p:cNvSpPr/>
          <p:nvPr/>
        </p:nvSpPr>
        <p:spPr>
          <a:xfrm>
            <a:off x="2006976" y="3536950"/>
            <a:ext cx="3505200" cy="1676400"/>
          </a:xfrm>
          <a:prstGeom prst="diamon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</a:rPr>
              <a:t>تصمیم‌گیری</a:t>
            </a:r>
            <a:endParaRPr lang="en-US" sz="2800" b="1" dirty="0"/>
          </a:p>
        </p:txBody>
      </p:sp>
      <p:sp>
        <p:nvSpPr>
          <p:cNvPr id="26" name="Rectangle 25"/>
          <p:cNvSpPr/>
          <p:nvPr/>
        </p:nvSpPr>
        <p:spPr>
          <a:xfrm>
            <a:off x="4114800" y="3751729"/>
            <a:ext cx="1828800" cy="457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 smtClean="0">
                <a:solidFill>
                  <a:schemeClr val="bg1"/>
                </a:solidFill>
              </a:rPr>
              <a:t>ناپذیرفته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320046" y="4533712"/>
            <a:ext cx="2108953" cy="67963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000" b="1" dirty="0" smtClean="0">
                <a:solidFill>
                  <a:schemeClr val="bg1"/>
                </a:solidFill>
              </a:rPr>
              <a:t>پذیرفته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8" name="Curved Up Arrow 27"/>
          <p:cNvSpPr/>
          <p:nvPr/>
        </p:nvSpPr>
        <p:spPr>
          <a:xfrm rot="16835636">
            <a:off x="4638071" y="2174277"/>
            <a:ext cx="4118946" cy="2469119"/>
          </a:xfrm>
          <a:prstGeom prst="curvedUpArrow">
            <a:avLst>
              <a:gd name="adj1" fmla="val 24242"/>
              <a:gd name="adj2" fmla="val 50000"/>
              <a:gd name="adj3" fmla="val 22078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r"/>
            <a:r>
              <a:rPr lang="fa-IR" sz="3600" b="1" i="1" dirty="0" smtClean="0">
                <a:solidFill>
                  <a:srgbClr val="7030A0"/>
                </a:solidFill>
              </a:rPr>
              <a:t>جستجوی مجری جدید</a:t>
            </a:r>
            <a:endParaRPr lang="en-US" sz="3600" b="1" i="1" dirty="0">
              <a:solidFill>
                <a:srgbClr val="7030A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57199" y="5145272"/>
            <a:ext cx="2108953" cy="67963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000" b="1" dirty="0" smtClean="0">
                <a:solidFill>
                  <a:srgbClr val="FF0000"/>
                </a:solidFill>
              </a:rPr>
              <a:t>اگر ...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2" grpId="0" animBg="1"/>
      <p:bldP spid="23" grpId="0" animBg="1"/>
      <p:bldP spid="24" grpId="0" animBg="1"/>
      <p:bldP spid="26" grpId="0" animBg="1"/>
      <p:bldP spid="25" grpId="0" animBg="1"/>
      <p:bldP spid="28" grpId="0" animBg="1"/>
      <p:bldP spid="1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r" rtl="1"/>
            <a:r>
              <a:rPr lang="fa-IR" dirty="0" smtClean="0"/>
              <a:t>نامیزانی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109728" indent="0" algn="ctr" rtl="1">
              <a:buNone/>
            </a:pPr>
            <a:r>
              <a:rPr lang="fa-IR" sz="6000" dirty="0"/>
              <a:t>ارزیابی خطای </a:t>
            </a:r>
            <a:r>
              <a:rPr lang="fa-IR" sz="6000" dirty="0">
                <a:solidFill>
                  <a:srgbClr val="FF0000"/>
                </a:solidFill>
              </a:rPr>
              <a:t>سامانمند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14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mb/>
      </p:transition>
    </mc:Choice>
    <mc:Fallback xmlns=""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r" rtl="1"/>
            <a:r>
              <a:rPr lang="fa-IR" dirty="0" smtClean="0"/>
              <a:t>نامیزانی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109728" indent="0" algn="ctr" rtl="1">
              <a:buNone/>
            </a:pPr>
            <a:r>
              <a:rPr lang="fa-IR" sz="6000" dirty="0"/>
              <a:t>ارزیابی خطای </a:t>
            </a:r>
            <a:r>
              <a:rPr lang="fa-IR" sz="6000" dirty="0">
                <a:solidFill>
                  <a:srgbClr val="FF0000"/>
                </a:solidFill>
              </a:rPr>
              <a:t>سامانمند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33600" y="3809129"/>
            <a:ext cx="396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3200" dirty="0" smtClean="0">
                <a:solidFill>
                  <a:srgbClr val="7030A0"/>
                </a:solidFill>
              </a:rPr>
              <a:t>خطای سامانمند </a:t>
            </a:r>
            <a:r>
              <a:rPr lang="fa-IR" sz="3200" b="1" dirty="0" smtClean="0">
                <a:solidFill>
                  <a:srgbClr val="F363D4"/>
                </a:solidFill>
              </a:rPr>
              <a:t>ثابت</a:t>
            </a:r>
            <a:endParaRPr lang="en-US" sz="3200" b="1" dirty="0">
              <a:solidFill>
                <a:srgbClr val="F363D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33600" y="4587301"/>
            <a:ext cx="396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3200" dirty="0" smtClean="0">
                <a:solidFill>
                  <a:srgbClr val="7030A0"/>
                </a:solidFill>
              </a:rPr>
              <a:t>خطای سامانمند </a:t>
            </a:r>
            <a:r>
              <a:rPr lang="fa-IR" sz="3200" b="1" dirty="0" smtClean="0">
                <a:solidFill>
                  <a:srgbClr val="F363D4"/>
                </a:solidFill>
              </a:rPr>
              <a:t>نسبی</a:t>
            </a:r>
            <a:endParaRPr lang="en-US" sz="3200" b="1" dirty="0">
              <a:solidFill>
                <a:srgbClr val="F363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93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96296E-6 L 0.12586 -0.208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85" y="-1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r" rtl="1"/>
            <a:r>
              <a:rPr lang="fa-IR" dirty="0" smtClean="0"/>
              <a:t>نامیزانی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pPr marL="109728" indent="0" algn="ctr" rtl="1">
              <a:spcBef>
                <a:spcPts val="0"/>
              </a:spcBef>
              <a:buNone/>
            </a:pPr>
            <a:endParaRPr lang="fa-IR" sz="4400" dirty="0" smtClean="0"/>
          </a:p>
          <a:p>
            <a:pPr marL="109728" indent="0" algn="ctr" rtl="1">
              <a:spcBef>
                <a:spcPts val="0"/>
              </a:spcBef>
              <a:buNone/>
            </a:pPr>
            <a:r>
              <a:rPr lang="fa-IR" sz="4400" dirty="0" smtClean="0"/>
              <a:t>مقایسه با روش </a:t>
            </a:r>
            <a:r>
              <a:rPr lang="fa-IR" sz="4400" dirty="0" smtClean="0">
                <a:solidFill>
                  <a:srgbClr val="FF0000"/>
                </a:solidFill>
              </a:rPr>
              <a:t>مقیاس؛</a:t>
            </a:r>
            <a:endParaRPr lang="fa-IR" sz="4400" dirty="0" smtClean="0"/>
          </a:p>
          <a:p>
            <a:pPr marL="109728" indent="0" algn="ctr" rtl="1">
              <a:spcBef>
                <a:spcPts val="0"/>
              </a:spcBef>
              <a:buNone/>
            </a:pPr>
            <a:endParaRPr lang="fa-IR" sz="3600" dirty="0" smtClean="0"/>
          </a:p>
          <a:p>
            <a:pPr marL="109728" indent="0" algn="ctr" rtl="1">
              <a:spcBef>
                <a:spcPts val="0"/>
              </a:spcBef>
              <a:buNone/>
            </a:pPr>
            <a:r>
              <a:rPr lang="fa-IR" sz="6600" b="1" spc="250" dirty="0" smtClean="0">
                <a:solidFill>
                  <a:srgbClr val="7030A0"/>
                </a:solidFill>
              </a:rPr>
              <a:t>میزان</a:t>
            </a:r>
            <a:endParaRPr lang="fa-IR" sz="4800" b="1" spc="250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33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315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r" rtl="1">
              <a:spcBef>
                <a:spcPts val="1800"/>
              </a:spcBef>
              <a:spcAft>
                <a:spcPts val="2400"/>
              </a:spcAft>
              <a:buFont typeface="Wingdings" pitchFamily="2" charset="2"/>
              <a:buChar char="ü"/>
              <a:defRPr/>
            </a:pPr>
            <a:r>
              <a:rPr lang="fa-IR" sz="4800" b="1" i="1" dirty="0" smtClean="0">
                <a:solidFill>
                  <a:srgbClr val="0070C0"/>
                </a:solidFill>
              </a:rPr>
              <a:t> </a:t>
            </a:r>
            <a:r>
              <a:rPr lang="fa-IR" sz="4400" b="1" dirty="0" smtClean="0">
                <a:solidFill>
                  <a:srgbClr val="0070C0"/>
                </a:solidFill>
              </a:rPr>
              <a:t>ردیابی‌پذیری </a:t>
            </a:r>
            <a:r>
              <a:rPr lang="en-US" sz="4400" b="1" i="1" dirty="0" smtClean="0">
                <a:solidFill>
                  <a:srgbClr val="0070C0"/>
                </a:solidFill>
              </a:rPr>
              <a:t>Traceability</a:t>
            </a:r>
          </a:p>
          <a:p>
            <a:pPr algn="r" rtl="1" fontAlgn="auto">
              <a:spcBef>
                <a:spcPts val="1800"/>
              </a:spcBef>
              <a:spcAft>
                <a:spcPts val="2400"/>
              </a:spcAft>
              <a:buFont typeface="Wingdings" pitchFamily="2" charset="2"/>
              <a:buChar char="ü"/>
              <a:defRPr/>
            </a:pPr>
            <a:r>
              <a:rPr lang="en-US" sz="4800" b="1" i="1" dirty="0" smtClean="0">
                <a:solidFill>
                  <a:srgbClr val="7030A0"/>
                </a:solidFill>
              </a:rPr>
              <a:t> </a:t>
            </a:r>
            <a:r>
              <a:rPr lang="fa-IR" sz="4800" b="1" i="1" dirty="0" smtClean="0">
                <a:solidFill>
                  <a:srgbClr val="7030A0"/>
                </a:solidFill>
              </a:rPr>
              <a:t>عدم قطعیت </a:t>
            </a:r>
            <a:r>
              <a:rPr lang="en-US" sz="4400" b="1" i="1" dirty="0" smtClean="0">
                <a:solidFill>
                  <a:srgbClr val="7030A0"/>
                </a:solidFill>
              </a:rPr>
              <a:t>Uncertainty</a:t>
            </a:r>
            <a:endParaRPr lang="fa-IR" sz="4400" b="1" i="1" dirty="0" smtClean="0">
              <a:solidFill>
                <a:srgbClr val="7030A0"/>
              </a:solidFill>
            </a:endParaRPr>
          </a:p>
          <a:p>
            <a:pPr algn="r" rtl="1" fontAlgn="auto">
              <a:spcBef>
                <a:spcPts val="1800"/>
              </a:spcBef>
              <a:spcAft>
                <a:spcPts val="2400"/>
              </a:spcAft>
              <a:buFont typeface="Wingdings" pitchFamily="2" charset="2"/>
              <a:buChar char="ü"/>
              <a:defRPr/>
            </a:pPr>
            <a:r>
              <a:rPr lang="fa-IR" sz="4800" b="1" i="1" dirty="0" smtClean="0">
                <a:solidFill>
                  <a:srgbClr val="FF0000"/>
                </a:solidFill>
              </a:rPr>
              <a:t> تبادل‌پذیری</a:t>
            </a:r>
            <a:r>
              <a:rPr lang="en-US" sz="4400" b="1" i="1" dirty="0" smtClean="0">
                <a:solidFill>
                  <a:srgbClr val="FF0000"/>
                </a:solidFill>
              </a:rPr>
              <a:t>Commutability </a:t>
            </a:r>
            <a:endParaRPr lang="en-US" sz="4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r" rtl="1">
              <a:spcBef>
                <a:spcPts val="1800"/>
              </a:spcBef>
              <a:spcAft>
                <a:spcPts val="2400"/>
              </a:spcAft>
              <a:buFont typeface="Wingdings" pitchFamily="2" charset="2"/>
              <a:buChar char="ü"/>
              <a:defRPr/>
            </a:pPr>
            <a:endParaRPr lang="en-US" sz="4800" b="1" i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52700" y="1186841"/>
            <a:ext cx="2133600" cy="9144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روش مرجع اولیه</a:t>
            </a:r>
            <a:endParaRPr lang="en-US" dirty="0"/>
          </a:p>
        </p:txBody>
      </p:sp>
      <p:sp>
        <p:nvSpPr>
          <p:cNvPr id="4" name="Down Arrow 3"/>
          <p:cNvSpPr/>
          <p:nvPr/>
        </p:nvSpPr>
        <p:spPr>
          <a:xfrm>
            <a:off x="2590800" y="197285"/>
            <a:ext cx="2057400" cy="876300"/>
          </a:xfrm>
          <a:prstGeom prst="downArrow">
            <a:avLst>
              <a:gd name="adj1" fmla="val 50000"/>
              <a:gd name="adj2" fmla="val 467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ماده‌ی</a:t>
            </a:r>
            <a:endParaRPr lang="en-US" dirty="0"/>
          </a:p>
          <a:p>
            <a:pPr algn="ctr"/>
            <a:r>
              <a:rPr lang="fa-IR" dirty="0" smtClean="0"/>
              <a:t>مرجع اولیه</a:t>
            </a:r>
            <a:endParaRPr lang="en-US" dirty="0"/>
          </a:p>
        </p:txBody>
      </p:sp>
      <p:sp>
        <p:nvSpPr>
          <p:cNvPr id="6" name="Down Arrow 5"/>
          <p:cNvSpPr/>
          <p:nvPr/>
        </p:nvSpPr>
        <p:spPr>
          <a:xfrm>
            <a:off x="2710319" y="2214497"/>
            <a:ext cx="2057400" cy="876300"/>
          </a:xfrm>
          <a:prstGeom prst="downArrow">
            <a:avLst>
              <a:gd name="adj1" fmla="val 50000"/>
              <a:gd name="adj2" fmla="val 467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ماده‌ی</a:t>
            </a:r>
            <a:endParaRPr lang="en-US" dirty="0"/>
          </a:p>
          <a:p>
            <a:pPr algn="ctr"/>
            <a:r>
              <a:rPr lang="fa-IR" dirty="0" smtClean="0"/>
              <a:t>مرجع ثانویه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644557" y="3220754"/>
            <a:ext cx="2133600" cy="9144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روش انتخابی</a:t>
            </a:r>
            <a:endParaRPr lang="en-US" dirty="0"/>
          </a:p>
        </p:txBody>
      </p:sp>
      <p:sp>
        <p:nvSpPr>
          <p:cNvPr id="10" name="Down Arrow 9"/>
          <p:cNvSpPr/>
          <p:nvPr/>
        </p:nvSpPr>
        <p:spPr>
          <a:xfrm>
            <a:off x="2720757" y="4265111"/>
            <a:ext cx="2057400" cy="876300"/>
          </a:xfrm>
          <a:prstGeom prst="downArrow">
            <a:avLst>
              <a:gd name="adj1" fmla="val 50000"/>
              <a:gd name="adj2" fmla="val 467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کالیبراتور روزمره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710319" y="5275544"/>
            <a:ext cx="2133600" cy="9144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روش روزمره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150834" y="5183685"/>
            <a:ext cx="1714500" cy="123694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>
                <a:solidFill>
                  <a:srgbClr val="FF0000"/>
                </a:solidFill>
              </a:rPr>
              <a:t>نمونه‌ی </a:t>
            </a:r>
            <a:r>
              <a:rPr lang="fa-IR" sz="2800" b="1" dirty="0" smtClean="0">
                <a:solidFill>
                  <a:srgbClr val="FF0000"/>
                </a:solidFill>
              </a:rPr>
              <a:t>بیمار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Right Arrow 12"/>
          <p:cNvSpPr/>
          <p:nvPr/>
        </p:nvSpPr>
        <p:spPr>
          <a:xfrm>
            <a:off x="1986941" y="5586658"/>
            <a:ext cx="571500" cy="431001"/>
          </a:xfrm>
          <a:prstGeom prst="rightArrow">
            <a:avLst/>
          </a:prstGeom>
          <a:solidFill>
            <a:srgbClr val="F363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>
            <a:off x="5039638" y="5586657"/>
            <a:ext cx="571500" cy="431001"/>
          </a:xfrm>
          <a:prstGeom prst="rightArrow">
            <a:avLst/>
          </a:prstGeom>
          <a:solidFill>
            <a:srgbClr val="F363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766670" y="5183685"/>
            <a:ext cx="1714500" cy="123694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solidFill>
                  <a:srgbClr val="FF0000"/>
                </a:solidFill>
              </a:rPr>
              <a:t>جواب بیمار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Flowchart: Manual Operation 17"/>
          <p:cNvSpPr/>
          <p:nvPr/>
        </p:nvSpPr>
        <p:spPr>
          <a:xfrm rot="10800000">
            <a:off x="7488474" y="184837"/>
            <a:ext cx="1350725" cy="6235792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20"/>
              <a:gd name="connsiteX1" fmla="*/ 10000 w 10000"/>
              <a:gd name="connsiteY1" fmla="*/ 0 h 10020"/>
              <a:gd name="connsiteX2" fmla="*/ 8000 w 10000"/>
              <a:gd name="connsiteY2" fmla="*/ 10000 h 10020"/>
              <a:gd name="connsiteX3" fmla="*/ 4228 w 10000"/>
              <a:gd name="connsiteY3" fmla="*/ 10020 h 10020"/>
              <a:gd name="connsiteX4" fmla="*/ 0 w 10000"/>
              <a:gd name="connsiteY4" fmla="*/ 0 h 10020"/>
              <a:gd name="connsiteX0" fmla="*/ 0 w 10000"/>
              <a:gd name="connsiteY0" fmla="*/ 0 h 10020"/>
              <a:gd name="connsiteX1" fmla="*/ 10000 w 10000"/>
              <a:gd name="connsiteY1" fmla="*/ 0 h 10020"/>
              <a:gd name="connsiteX2" fmla="*/ 6515 w 10000"/>
              <a:gd name="connsiteY2" fmla="*/ 9980 h 10020"/>
              <a:gd name="connsiteX3" fmla="*/ 4228 w 10000"/>
              <a:gd name="connsiteY3" fmla="*/ 10020 h 10020"/>
              <a:gd name="connsiteX4" fmla="*/ 0 w 10000"/>
              <a:gd name="connsiteY4" fmla="*/ 0 h 1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20">
                <a:moveTo>
                  <a:pt x="0" y="0"/>
                </a:moveTo>
                <a:lnTo>
                  <a:pt x="10000" y="0"/>
                </a:lnTo>
                <a:lnTo>
                  <a:pt x="6515" y="9980"/>
                </a:lnTo>
                <a:lnTo>
                  <a:pt x="4228" y="1002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363D4">
                  <a:tint val="66000"/>
                  <a:satMod val="160000"/>
                </a:srgbClr>
              </a:gs>
              <a:gs pos="50000">
                <a:srgbClr val="F363D4">
                  <a:tint val="44500"/>
                  <a:satMod val="160000"/>
                </a:srgbClr>
              </a:gs>
              <a:gs pos="100000">
                <a:srgbClr val="F363D4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7794504" y="2817950"/>
            <a:ext cx="738664" cy="319970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7030A0"/>
                </a:solidFill>
              </a:rPr>
              <a:t>عدم قطعیعت</a:t>
            </a:r>
            <a:endParaRPr lang="en-US" sz="3600" b="1" dirty="0">
              <a:solidFill>
                <a:srgbClr val="7030A0"/>
              </a:solidFill>
            </a:endParaRPr>
          </a:p>
        </p:txBody>
      </p:sp>
      <p:sp>
        <p:nvSpPr>
          <p:cNvPr id="20" name="Curved Left Arrow 19"/>
          <p:cNvSpPr/>
          <p:nvPr/>
        </p:nvSpPr>
        <p:spPr>
          <a:xfrm flipH="1">
            <a:off x="1371598" y="1600200"/>
            <a:ext cx="1087935" cy="398645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142149" y="2605053"/>
            <a:ext cx="26948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chemeClr val="accent4">
                    <a:lumMod val="75000"/>
                  </a:schemeClr>
                </a:solidFill>
              </a:rPr>
              <a:t>به شرط </a:t>
            </a:r>
            <a:r>
              <a:rPr lang="fa-IR" sz="2800" b="1" dirty="0">
                <a:solidFill>
                  <a:schemeClr val="accent4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تبادل‌پذیر </a:t>
            </a:r>
            <a:r>
              <a:rPr lang="fa-IR" sz="2800" b="1" dirty="0" smtClean="0">
                <a:solidFill>
                  <a:schemeClr val="accent4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بودن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fa-IR" sz="2800" b="1" dirty="0" smtClean="0">
                <a:solidFill>
                  <a:schemeClr val="accent4">
                    <a:lumMod val="75000"/>
                  </a:schemeClr>
                </a:solidFill>
              </a:rPr>
              <a:t>می‌توان </a:t>
            </a:r>
            <a:r>
              <a:rPr lang="fa-IR" sz="2800" b="1" dirty="0">
                <a:solidFill>
                  <a:schemeClr val="accent4">
                    <a:lumMod val="75000"/>
                  </a:schemeClr>
                </a:solidFill>
              </a:rPr>
              <a:t>از آن در ارزیابی نامیزانی استفاده کرد.</a:t>
            </a:r>
            <a:endParaRPr 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15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8" grpId="0" animBg="1"/>
      <p:bldP spid="19" grpId="0"/>
      <p:bldP spid="20" grpId="0" animBg="1"/>
      <p:bldP spid="2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315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r" rtl="1">
              <a:spcBef>
                <a:spcPts val="1800"/>
              </a:spcBef>
              <a:spcAft>
                <a:spcPts val="2400"/>
              </a:spcAft>
              <a:buFont typeface="Wingdings" pitchFamily="2" charset="2"/>
              <a:buChar char="ü"/>
              <a:defRPr/>
            </a:pPr>
            <a:r>
              <a:rPr lang="fa-IR" sz="4800" b="1" i="1" dirty="0" smtClean="0">
                <a:solidFill>
                  <a:srgbClr val="0070C0"/>
                </a:solidFill>
              </a:rPr>
              <a:t> </a:t>
            </a:r>
            <a:r>
              <a:rPr lang="fa-IR" sz="4400" b="1" dirty="0" smtClean="0">
                <a:solidFill>
                  <a:srgbClr val="0070C0"/>
                </a:solidFill>
              </a:rPr>
              <a:t>ردیابی‌پذیری </a:t>
            </a:r>
            <a:r>
              <a:rPr lang="en-US" sz="4400" b="1" i="1" dirty="0" smtClean="0">
                <a:solidFill>
                  <a:srgbClr val="0070C0"/>
                </a:solidFill>
              </a:rPr>
              <a:t>Traceability</a:t>
            </a:r>
          </a:p>
          <a:p>
            <a:pPr algn="r" rtl="1" fontAlgn="auto">
              <a:spcBef>
                <a:spcPts val="1800"/>
              </a:spcBef>
              <a:spcAft>
                <a:spcPts val="2400"/>
              </a:spcAft>
              <a:buFont typeface="Wingdings" pitchFamily="2" charset="2"/>
              <a:buChar char="ü"/>
              <a:defRPr/>
            </a:pPr>
            <a:r>
              <a:rPr lang="en-US" sz="4800" b="1" i="1" dirty="0" smtClean="0">
                <a:solidFill>
                  <a:srgbClr val="7030A0"/>
                </a:solidFill>
              </a:rPr>
              <a:t> </a:t>
            </a:r>
            <a:r>
              <a:rPr lang="fa-IR" sz="4800" b="1" i="1" dirty="0" smtClean="0">
                <a:solidFill>
                  <a:srgbClr val="7030A0"/>
                </a:solidFill>
              </a:rPr>
              <a:t>عدم قطعیت </a:t>
            </a:r>
            <a:r>
              <a:rPr lang="en-US" sz="4400" b="1" i="1" dirty="0" smtClean="0">
                <a:solidFill>
                  <a:srgbClr val="7030A0"/>
                </a:solidFill>
              </a:rPr>
              <a:t>Uncertainty</a:t>
            </a:r>
            <a:endParaRPr lang="fa-IR" sz="4400" b="1" i="1" dirty="0" smtClean="0">
              <a:solidFill>
                <a:srgbClr val="7030A0"/>
              </a:solidFill>
            </a:endParaRPr>
          </a:p>
          <a:p>
            <a:pPr algn="r" rtl="1" fontAlgn="auto">
              <a:spcBef>
                <a:spcPts val="1800"/>
              </a:spcBef>
              <a:spcAft>
                <a:spcPts val="2400"/>
              </a:spcAft>
              <a:buFont typeface="Wingdings" pitchFamily="2" charset="2"/>
              <a:buChar char="ü"/>
              <a:defRPr/>
            </a:pPr>
            <a:r>
              <a:rPr lang="fa-IR" sz="4800" b="1" i="1" dirty="0" smtClean="0">
                <a:solidFill>
                  <a:srgbClr val="FF0000"/>
                </a:solidFill>
              </a:rPr>
              <a:t> تبادل‌پذیری</a:t>
            </a:r>
            <a:r>
              <a:rPr lang="en-US" sz="4400" b="1" i="1" dirty="0" smtClean="0">
                <a:solidFill>
                  <a:srgbClr val="FF0000"/>
                </a:solidFill>
              </a:rPr>
              <a:t>Commutability </a:t>
            </a:r>
            <a:endParaRPr lang="en-US" sz="4800" b="1" i="1" dirty="0">
              <a:solidFill>
                <a:srgbClr val="FF0000"/>
              </a:solidFill>
            </a:endParaRPr>
          </a:p>
        </p:txBody>
      </p:sp>
      <p:sp>
        <p:nvSpPr>
          <p:cNvPr id="2" name="16-Point Star 1"/>
          <p:cNvSpPr/>
          <p:nvPr/>
        </p:nvSpPr>
        <p:spPr>
          <a:xfrm rot="20735357">
            <a:off x="343682" y="543001"/>
            <a:ext cx="9067800" cy="6019800"/>
          </a:xfrm>
          <a:prstGeom prst="star1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5400" b="1" dirty="0">
                <a:solidFill>
                  <a:srgbClr val="00B0F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جواب‌های تباد‌ل‌پذیر</a:t>
            </a:r>
            <a:endParaRPr lang="en-US" sz="5400" b="1" dirty="0">
              <a:solidFill>
                <a:srgbClr val="00B0F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fa-IR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روش به روش و </a:t>
            </a:r>
            <a:r>
              <a:rPr lang="fa-IR" sz="4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آزمایشگاه به آزمایشگاه</a:t>
            </a:r>
            <a:endParaRPr lang="en-US" sz="46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7" name="Double Wave 6"/>
          <p:cNvSpPr/>
          <p:nvPr/>
        </p:nvSpPr>
        <p:spPr>
          <a:xfrm>
            <a:off x="155160" y="324632"/>
            <a:ext cx="6324600" cy="1524000"/>
          </a:xfrm>
          <a:prstGeom prst="doubleWav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NCEP; Cholesterol</a:t>
            </a:r>
            <a:endParaRPr lang="en-US" sz="4800" dirty="0"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Double Wave 7"/>
          <p:cNvSpPr/>
          <p:nvPr/>
        </p:nvSpPr>
        <p:spPr>
          <a:xfrm>
            <a:off x="676643" y="1319668"/>
            <a:ext cx="6553200" cy="1524000"/>
          </a:xfrm>
          <a:prstGeom prst="doubleWav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NKF; Creatinine, eGFR</a:t>
            </a:r>
            <a:endParaRPr lang="en-US" sz="4800" dirty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Double Wave 8"/>
          <p:cNvSpPr/>
          <p:nvPr/>
        </p:nvSpPr>
        <p:spPr>
          <a:xfrm>
            <a:off x="2590800" y="2438172"/>
            <a:ext cx="5676900" cy="1524000"/>
          </a:xfrm>
          <a:prstGeom prst="doubleWav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NGSP/UKDPS; A1C</a:t>
            </a:r>
            <a:endParaRPr lang="en-US" sz="4800" dirty="0"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Double Wave 11"/>
          <p:cNvSpPr/>
          <p:nvPr/>
        </p:nvSpPr>
        <p:spPr>
          <a:xfrm>
            <a:off x="0" y="3910130"/>
            <a:ext cx="9144000" cy="1524000"/>
          </a:xfrm>
          <a:prstGeom prst="doubleWave">
            <a:avLst/>
          </a:prstGeom>
          <a:solidFill>
            <a:srgbClr val="F363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solidFill>
                  <a:srgbClr val="E5E943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CDC + NIST; </a:t>
            </a:r>
            <a:r>
              <a:rPr lang="en-US" sz="8000" dirty="0" err="1" smtClean="0">
                <a:solidFill>
                  <a:srgbClr val="E5E943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Vit</a:t>
            </a:r>
            <a:r>
              <a:rPr lang="en-US" sz="8000" dirty="0" smtClean="0">
                <a:solidFill>
                  <a:srgbClr val="E5E943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 D</a:t>
            </a:r>
            <a:endParaRPr lang="en-US" sz="8000" dirty="0">
              <a:solidFill>
                <a:srgbClr val="E5E943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Double Wave 12"/>
          <p:cNvSpPr/>
          <p:nvPr/>
        </p:nvSpPr>
        <p:spPr>
          <a:xfrm>
            <a:off x="190500" y="1143000"/>
            <a:ext cx="8763000" cy="4859329"/>
          </a:xfrm>
          <a:prstGeom prst="doubleWav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spcAft>
                <a:spcPts val="1800"/>
              </a:spcAft>
            </a:pPr>
            <a:r>
              <a:rPr lang="en-US" sz="4400" b="1" i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ISO-15189</a:t>
            </a:r>
          </a:p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 </a:t>
            </a:r>
            <a:r>
              <a:rPr lang="fa-IR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پایه‌ی </a:t>
            </a:r>
            <a:r>
              <a:rPr lang="en-US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ISO</a:t>
            </a:r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نتیجه‌ها </a:t>
            </a:r>
            <a:r>
              <a:rPr lang="fa-IR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باید به طور جهانی </a:t>
            </a:r>
            <a:r>
              <a:rPr lang="fa-IR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قابل مقایسه </a:t>
            </a:r>
            <a:r>
              <a:rPr lang="fa-IR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باشند و این نیازمند </a:t>
            </a:r>
            <a:r>
              <a:rPr lang="fa-IR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ردیابی‌پذیری</a:t>
            </a:r>
            <a:r>
              <a:rPr lang="fa-IR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مترولوژیک و گزارش کردن </a:t>
            </a:r>
            <a:r>
              <a:rPr lang="fa-IR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عدم قطعیت </a:t>
            </a:r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است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438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r" rtl="1"/>
            <a:r>
              <a:rPr lang="fa-IR" dirty="0" smtClean="0"/>
              <a:t>نامیزانی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109728" indent="0" algn="ctr" rtl="1">
              <a:buNone/>
            </a:pPr>
            <a:r>
              <a:rPr lang="fa-IR" sz="4800" dirty="0">
                <a:solidFill>
                  <a:srgbClr val="002060"/>
                </a:solidFill>
              </a:rPr>
              <a:t>ویژگی‌های روش مقیاس: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66800" y="3707271"/>
            <a:ext cx="670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3200" dirty="0" smtClean="0">
                <a:solidFill>
                  <a:srgbClr val="7030A0"/>
                </a:solidFill>
              </a:rPr>
              <a:t>رسیدن رد </a:t>
            </a:r>
            <a:r>
              <a:rPr lang="fa-IR" sz="3200" dirty="0">
                <a:solidFill>
                  <a:srgbClr val="7030A0"/>
                </a:solidFill>
              </a:rPr>
              <a:t>آن به یک روش و/یا ماده‌ی </a:t>
            </a:r>
            <a:r>
              <a:rPr lang="fa-IR" sz="3200" dirty="0" smtClean="0">
                <a:solidFill>
                  <a:srgbClr val="7030A0"/>
                </a:solidFill>
              </a:rPr>
              <a:t>مرجع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4572000"/>
            <a:ext cx="701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fa-IR" sz="3200" dirty="0" smtClean="0">
                <a:solidFill>
                  <a:srgbClr val="7030A0"/>
                </a:solidFill>
              </a:rPr>
              <a:t>خطای مجاز کل کوچکتر از روش مورد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fa-IR" sz="3200" dirty="0" smtClean="0">
                <a:solidFill>
                  <a:srgbClr val="7030A0"/>
                </a:solidFill>
              </a:rPr>
              <a:t>ارزیابی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52689" y="5294355"/>
            <a:ext cx="670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3200" dirty="0" smtClean="0">
                <a:solidFill>
                  <a:srgbClr val="7030A0"/>
                </a:solidFill>
              </a:rPr>
              <a:t>پایش کیفیت بسیار سختگیرانه</a:t>
            </a:r>
            <a:endParaRPr lang="en-US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19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mb/>
      </p:transition>
    </mc:Choice>
    <mc:Fallback xmlns=""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96296E-6 L 0.10087 -0.208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-1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r" rtl="1"/>
            <a:r>
              <a:rPr lang="fa-IR" dirty="0" smtClean="0"/>
              <a:t>نامیزانی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/>
          <a:lstStyle/>
          <a:p>
            <a:pPr marL="531813" indent="-422275" algn="r" rtl="1">
              <a:spcBef>
                <a:spcPts val="1800"/>
              </a:spcBef>
              <a:buFont typeface="Wingdings" pitchFamily="2" charset="2"/>
              <a:buChar char="v"/>
            </a:pPr>
            <a:endParaRPr lang="fa-IR" dirty="0" smtClean="0"/>
          </a:p>
          <a:p>
            <a:pPr marL="531813" indent="-422275" algn="r" rtl="1">
              <a:spcBef>
                <a:spcPts val="1800"/>
              </a:spcBef>
              <a:buFont typeface="Wingdings" pitchFamily="2" charset="2"/>
              <a:buChar char="v"/>
            </a:pPr>
            <a:r>
              <a:rPr lang="fa-IR" dirty="0" smtClean="0"/>
              <a:t>عامل‌های </a:t>
            </a:r>
            <a:r>
              <a:rPr lang="fa-IR" dirty="0"/>
              <a:t>مهم در ارزیابی </a:t>
            </a:r>
            <a:r>
              <a:rPr lang="fa-IR" dirty="0" smtClean="0"/>
              <a:t>نامیزانی:</a:t>
            </a:r>
            <a:endParaRPr lang="en-US" dirty="0"/>
          </a:p>
          <a:p>
            <a:pPr algn="r" rtl="1">
              <a:spcBef>
                <a:spcPts val="1800"/>
              </a:spcBef>
              <a:buFont typeface="Wingdings" pitchFamily="2" charset="2"/>
              <a:buChar char="§"/>
            </a:pPr>
            <a:r>
              <a:rPr lang="fa-IR" b="1" dirty="0"/>
              <a:t>تبادل‌پذیری نمونه؛ نمونه‌ی </a:t>
            </a:r>
            <a:r>
              <a:rPr lang="fa-IR" b="1" dirty="0" smtClean="0"/>
              <a:t>بیماران</a:t>
            </a:r>
            <a:endParaRPr lang="fa-IR" dirty="0" smtClean="0">
              <a:solidFill>
                <a:schemeClr val="tx1"/>
              </a:solidFill>
            </a:endParaRPr>
          </a:p>
          <a:p>
            <a:pPr algn="r" rtl="1">
              <a:spcBef>
                <a:spcPts val="1800"/>
              </a:spcBef>
              <a:buFont typeface="Wingdings" pitchFamily="2" charset="2"/>
              <a:buChar char="§"/>
            </a:pPr>
            <a:r>
              <a:rPr lang="fa-IR" dirty="0" smtClean="0">
                <a:solidFill>
                  <a:schemeClr val="tx1"/>
                </a:solidFill>
              </a:rPr>
              <a:t>سطح‌های </a:t>
            </a:r>
            <a:r>
              <a:rPr lang="fa-IR" dirty="0">
                <a:solidFill>
                  <a:schemeClr val="tx1"/>
                </a:solidFill>
              </a:rPr>
              <a:t>تصمیم‌گیری </a:t>
            </a:r>
          </a:p>
          <a:p>
            <a:pPr algn="r" rtl="1">
              <a:spcBef>
                <a:spcPts val="1800"/>
              </a:spcBef>
              <a:buFont typeface="Wingdings" pitchFamily="2" charset="2"/>
              <a:buChar char="§"/>
            </a:pPr>
            <a:r>
              <a:rPr lang="fa-IR" dirty="0" smtClean="0">
                <a:solidFill>
                  <a:schemeClr val="tx1"/>
                </a:solidFill>
              </a:rPr>
              <a:t>تعداد سنجش: دست </a:t>
            </a:r>
            <a:r>
              <a:rPr lang="fa-IR" dirty="0">
                <a:solidFill>
                  <a:schemeClr val="tx1"/>
                </a:solidFill>
              </a:rPr>
              <a:t>کم 40 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fa-IR" dirty="0">
                <a:solidFill>
                  <a:schemeClr val="tx1"/>
                </a:solidFill>
              </a:rPr>
              <a:t>نمونه‌ی بیمار در گستره‌ی با اهمیت از نظر </a:t>
            </a:r>
            <a:r>
              <a:rPr lang="fa-IR" dirty="0" smtClean="0">
                <a:solidFill>
                  <a:schemeClr val="tx1"/>
                </a:solidFill>
              </a:rPr>
              <a:t>بالینی</a:t>
            </a:r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04800" y="2057400"/>
            <a:ext cx="6480720" cy="43204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 algn="justLow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800" b="1" dirty="0" smtClean="0">
                <a:solidFill>
                  <a:srgbClr val="FF0000"/>
                </a:solidFill>
              </a:rPr>
              <a:t>کیفیت</a:t>
            </a:r>
            <a:r>
              <a:rPr lang="fa-IR" sz="2800" dirty="0" smtClean="0">
                <a:solidFill>
                  <a:schemeClr val="tx1"/>
                </a:solidFill>
              </a:rPr>
              <a:t> نمونه مهمتر است از تعداد: اگر </a:t>
            </a:r>
            <a:r>
              <a:rPr lang="fa-IR" sz="2800" dirty="0"/>
              <a:t>سطح نمونه‌ها در تمام </a:t>
            </a:r>
            <a:r>
              <a:rPr lang="fa-IR" sz="2800" b="1" dirty="0">
                <a:solidFill>
                  <a:srgbClr val="00B050"/>
                </a:solidFill>
              </a:rPr>
              <a:t>گستره‌ی مهم </a:t>
            </a:r>
            <a:r>
              <a:rPr lang="fa-IR" sz="2800" b="1" dirty="0" smtClean="0">
                <a:solidFill>
                  <a:srgbClr val="00B050"/>
                </a:solidFill>
              </a:rPr>
              <a:t>بالینی </a:t>
            </a:r>
            <a:r>
              <a:rPr lang="fa-IR" sz="2800" dirty="0"/>
              <a:t>گسترده باشد، 20 نمونه‌ هم کافی است </a:t>
            </a:r>
            <a:endParaRPr lang="en-US" sz="2800" dirty="0"/>
          </a:p>
          <a:p>
            <a:pPr marL="285750" indent="-285750" algn="justLow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tx1"/>
                </a:solidFill>
              </a:rPr>
              <a:t>اگر </a:t>
            </a:r>
            <a:r>
              <a:rPr lang="fa-IR" sz="2800" b="1" dirty="0" smtClean="0">
                <a:solidFill>
                  <a:srgbClr val="FF0000"/>
                </a:solidFill>
              </a:rPr>
              <a:t>اساس سنجش </a:t>
            </a:r>
            <a:r>
              <a:rPr lang="fa-IR" sz="2800" dirty="0" smtClean="0">
                <a:solidFill>
                  <a:schemeClr val="tx1"/>
                </a:solidFill>
              </a:rPr>
              <a:t>فرق کند، باید 100 تا 200 نمونه استفاده شود تا اثر </a:t>
            </a:r>
            <a:r>
              <a:rPr lang="fa-IR" sz="2800" b="1" dirty="0">
                <a:solidFill>
                  <a:srgbClr val="00B050"/>
                </a:solidFill>
              </a:rPr>
              <a:t>مداخله‌گرها</a:t>
            </a:r>
            <a:r>
              <a:rPr lang="fa-IR" sz="2800" dirty="0"/>
              <a:t> بررسی شود.</a:t>
            </a:r>
            <a:endParaRPr lang="en-US" sz="2800" dirty="0"/>
          </a:p>
          <a:p>
            <a:pPr marL="285750" indent="-285750" algn="r" rtl="1">
              <a:lnSpc>
                <a:spcPct val="150000"/>
              </a:lnSpc>
              <a:buFont typeface="Arial" pitchFamily="34" charset="0"/>
              <a:buChar char="•"/>
            </a:pPr>
            <a:endParaRPr lang="fa-IR" sz="2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0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r" rtl="1"/>
            <a:r>
              <a:rPr lang="fa-IR" dirty="0" smtClean="0"/>
              <a:t>نامیزانی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>
            <a:normAutofit fontScale="92500" lnSpcReduction="10000"/>
          </a:bodyPr>
          <a:lstStyle/>
          <a:p>
            <a:pPr marL="531813" indent="-422275" algn="r" rtl="1">
              <a:spcBef>
                <a:spcPts val="1800"/>
              </a:spcBef>
              <a:buFont typeface="Wingdings" pitchFamily="2" charset="2"/>
              <a:buChar char="v"/>
            </a:pPr>
            <a:endParaRPr lang="fa-IR" dirty="0" smtClean="0"/>
          </a:p>
          <a:p>
            <a:pPr marL="531813" indent="-422275" algn="r" rtl="1">
              <a:spcBef>
                <a:spcPts val="1800"/>
              </a:spcBef>
              <a:buFont typeface="Wingdings" pitchFamily="2" charset="2"/>
              <a:buChar char="v"/>
            </a:pPr>
            <a:r>
              <a:rPr lang="fa-IR" dirty="0" smtClean="0"/>
              <a:t>عامل‌های </a:t>
            </a:r>
            <a:r>
              <a:rPr lang="fa-IR" dirty="0"/>
              <a:t>مهم در ارزیابی نامیزانی</a:t>
            </a:r>
            <a:endParaRPr lang="en-US" dirty="0"/>
          </a:p>
          <a:p>
            <a:pPr algn="r" rtl="1">
              <a:spcBef>
                <a:spcPts val="1800"/>
              </a:spcBef>
              <a:buFont typeface="Wingdings" pitchFamily="2" charset="2"/>
              <a:buChar char="§"/>
            </a:pPr>
            <a:r>
              <a:rPr lang="fa-IR" b="1" dirty="0"/>
              <a:t>تبادل‌پذیری نمونه؛ نمونه‌ی بیماران</a:t>
            </a:r>
            <a:endParaRPr lang="fa-IR" b="1" dirty="0" smtClean="0">
              <a:solidFill>
                <a:schemeClr val="tx1"/>
              </a:solidFill>
            </a:endParaRPr>
          </a:p>
          <a:p>
            <a:pPr algn="r" rtl="1">
              <a:spcBef>
                <a:spcPts val="1800"/>
              </a:spcBef>
              <a:buFont typeface="Wingdings" pitchFamily="2" charset="2"/>
              <a:buChar char="§"/>
            </a:pPr>
            <a:r>
              <a:rPr lang="fa-IR" dirty="0" smtClean="0">
                <a:solidFill>
                  <a:schemeClr val="tx1"/>
                </a:solidFill>
              </a:rPr>
              <a:t>سطح‌های </a:t>
            </a:r>
            <a:r>
              <a:rPr lang="fa-IR" dirty="0">
                <a:solidFill>
                  <a:schemeClr val="tx1"/>
                </a:solidFill>
              </a:rPr>
              <a:t>تصمیم‌گیری </a:t>
            </a:r>
          </a:p>
          <a:p>
            <a:pPr algn="r" rtl="1">
              <a:spcBef>
                <a:spcPts val="1800"/>
              </a:spcBef>
              <a:buFont typeface="Wingdings" pitchFamily="2" charset="2"/>
              <a:buChar char="§"/>
            </a:pPr>
            <a:r>
              <a:rPr lang="fa-IR" dirty="0" smtClean="0">
                <a:solidFill>
                  <a:schemeClr val="tx1"/>
                </a:solidFill>
              </a:rPr>
              <a:t>تعداد سنجش: دست </a:t>
            </a:r>
            <a:r>
              <a:rPr lang="fa-IR" dirty="0">
                <a:solidFill>
                  <a:schemeClr val="tx1"/>
                </a:solidFill>
              </a:rPr>
              <a:t>کم 40 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fa-IR" dirty="0">
                <a:solidFill>
                  <a:schemeClr val="tx1"/>
                </a:solidFill>
              </a:rPr>
              <a:t>نمونه‌ی بیمار در گستره‌ی با اهمیت از نظر بالینی</a:t>
            </a:r>
          </a:p>
          <a:p>
            <a:pPr algn="r" rtl="1">
              <a:spcBef>
                <a:spcPts val="1800"/>
              </a:spcBef>
              <a:buFont typeface="Wingdings" pitchFamily="2" charset="2"/>
              <a:buChar char="§"/>
            </a:pPr>
            <a:r>
              <a:rPr lang="fa-IR" dirty="0">
                <a:solidFill>
                  <a:schemeClr val="tx1"/>
                </a:solidFill>
              </a:rPr>
              <a:t>دست کم در طول 5 روز کاری؛ در طول 20 روز بهتر است</a:t>
            </a:r>
          </a:p>
          <a:p>
            <a:pPr algn="r" rtl="1">
              <a:spcBef>
                <a:spcPts val="1800"/>
              </a:spcBef>
              <a:buFont typeface="Wingdings" pitchFamily="2" charset="2"/>
              <a:buChar char="§"/>
            </a:pPr>
            <a:r>
              <a:rPr lang="fa-IR" dirty="0"/>
              <a:t>به صورت </a:t>
            </a:r>
            <a:r>
              <a:rPr lang="fa-IR" dirty="0">
                <a:solidFill>
                  <a:srgbClr val="FF0000"/>
                </a:solidFill>
              </a:rPr>
              <a:t>دوتایی</a:t>
            </a:r>
            <a:r>
              <a:rPr lang="fa-IR" dirty="0"/>
              <a:t> با هر دو </a:t>
            </a:r>
            <a:r>
              <a:rPr lang="fa-IR" dirty="0" smtClean="0"/>
              <a:t>روش</a:t>
            </a:r>
            <a:r>
              <a:rPr lang="fa-IR" dirty="0"/>
              <a:t>؛ دو نمونه پشت سر هم نباشد.</a:t>
            </a:r>
            <a:endParaRPr lang="en-US" dirty="0"/>
          </a:p>
          <a:p>
            <a:pPr marL="109728" indent="0" algn="r" rtl="1">
              <a:spcBef>
                <a:spcPts val="1800"/>
              </a:spcBef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109728" indent="0" algn="r" rtl="1">
              <a:buNone/>
            </a:pPr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6388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r" rtl="1"/>
            <a:r>
              <a:rPr lang="fa-IR" dirty="0" smtClean="0"/>
              <a:t>نامیزانی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b="1" dirty="0" smtClean="0">
                <a:solidFill>
                  <a:srgbClr val="7030A0"/>
                </a:solidFill>
              </a:rPr>
              <a:t>روش ارزیابی نتیجه:</a:t>
            </a:r>
          </a:p>
          <a:p>
            <a:pPr algn="r" rtl="1">
              <a:spcBef>
                <a:spcPts val="3000"/>
              </a:spcBef>
            </a:pPr>
            <a:r>
              <a:rPr lang="fa-IR" dirty="0" smtClean="0"/>
              <a:t>الف) </a:t>
            </a:r>
            <a:r>
              <a:rPr lang="fa-IR" dirty="0"/>
              <a:t>بازه‌ی مهم بالینی گسترده </a:t>
            </a:r>
            <a:r>
              <a:rPr lang="fa-IR" dirty="0" smtClean="0"/>
              <a:t>است: </a:t>
            </a:r>
            <a:r>
              <a:rPr lang="en-US" dirty="0" smtClean="0"/>
              <a:t>HCG</a:t>
            </a:r>
            <a:r>
              <a:rPr lang="fa-IR" dirty="0" smtClean="0"/>
              <a:t>، کلسترول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395536" y="2348880"/>
            <a:ext cx="6480720" cy="4176464"/>
          </a:xfrm>
          <a:prstGeom prst="roundRect">
            <a:avLst/>
          </a:prstGeom>
          <a:ln w="76200">
            <a:solidFill>
              <a:srgbClr val="7030A0"/>
            </a:solidFill>
          </a:ln>
          <a:effectLst>
            <a:outerShdw blurRad="139700" dir="7080000" sx="104000" sy="104000" algn="tl" rotWithShape="0">
              <a:prstClr val="black">
                <a:alpha val="51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justLow" rtl="1">
              <a:lnSpc>
                <a:spcPct val="150000"/>
              </a:lnSpc>
            </a:pPr>
            <a:r>
              <a:rPr lang="fa-IR" sz="2800" b="1" dirty="0" smtClean="0">
                <a:solidFill>
                  <a:srgbClr val="FF0000"/>
                </a:solidFill>
              </a:rPr>
              <a:t>ضریب همبستگی </a:t>
            </a:r>
            <a:r>
              <a:rPr lang="en-US" sz="2800" b="1" dirty="0" smtClean="0">
                <a:solidFill>
                  <a:srgbClr val="FF0000"/>
                </a:solidFill>
              </a:rPr>
              <a:t>(r</a:t>
            </a:r>
            <a:r>
              <a:rPr lang="en-US" sz="2800" b="1" baseline="30000" dirty="0" smtClean="0">
                <a:solidFill>
                  <a:srgbClr val="FF0000"/>
                </a:solidFill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</a:rPr>
              <a:t>)</a:t>
            </a:r>
            <a:r>
              <a:rPr lang="fa-IR" sz="2800" b="1" dirty="0" smtClean="0">
                <a:solidFill>
                  <a:srgbClr val="FF0000"/>
                </a:solidFill>
              </a:rPr>
              <a:t>:</a:t>
            </a:r>
          </a:p>
          <a:p>
            <a:pPr marL="682625" indent="-395288" algn="justLow" rtl="1">
              <a:lnSpc>
                <a:spcPct val="150000"/>
              </a:lnSpc>
              <a:buFont typeface="Wingdings" pitchFamily="2" charset="2"/>
              <a:buChar char="§"/>
              <a:tabLst>
                <a:tab pos="1023938" algn="l"/>
              </a:tabLst>
            </a:pPr>
            <a:r>
              <a:rPr lang="en-US" sz="2800" dirty="0" smtClean="0">
                <a:solidFill>
                  <a:schemeClr val="tx1"/>
                </a:solidFill>
              </a:rPr>
              <a:t>r</a:t>
            </a:r>
            <a:r>
              <a:rPr lang="en-US" sz="2800" baseline="30000" dirty="0" smtClean="0">
                <a:solidFill>
                  <a:schemeClr val="tx1"/>
                </a:solidFill>
              </a:rPr>
              <a:t>2 </a:t>
            </a:r>
            <a:r>
              <a:rPr lang="en-US" sz="2800" dirty="0" smtClean="0">
                <a:solidFill>
                  <a:schemeClr val="tx1"/>
                </a:solidFill>
              </a:rPr>
              <a:t>&gt;0.99</a:t>
            </a:r>
            <a:r>
              <a:rPr lang="fa-IR" sz="2800" dirty="0" smtClean="0">
                <a:solidFill>
                  <a:schemeClr val="tx1"/>
                </a:solidFill>
              </a:rPr>
              <a:t>: برگشت (رگرسیون)</a:t>
            </a:r>
          </a:p>
        </p:txBody>
      </p:sp>
    </p:spTree>
    <p:extLst>
      <p:ext uri="{BB962C8B-B14F-4D97-AF65-F5344CB8AC3E}">
        <p14:creationId xmlns:p14="http://schemas.microsoft.com/office/powerpoint/2010/main" val="51941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4479925" y="2362200"/>
            <a:ext cx="184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endParaRPr lang="en-US" sz="7200" b="1">
              <a:solidFill>
                <a:srgbClr val="00B05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 rtl="1" fontAlgn="auto">
              <a:spcAft>
                <a:spcPts val="0"/>
              </a:spcAft>
              <a:defRPr/>
            </a:pPr>
            <a:endParaRPr lang="en-US" sz="13800" b="1" dirty="0">
              <a:solidFill>
                <a:srgbClr val="006600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3276600" y="990600"/>
            <a:ext cx="914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524000" y="1371600"/>
            <a:ext cx="4572000" cy="685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شناسایی تهدیدها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24000" y="2438400"/>
            <a:ext cx="4495800" cy="685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سدکردن راه خطرات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6" name="Double Wave 15"/>
          <p:cNvSpPr/>
          <p:nvPr/>
        </p:nvSpPr>
        <p:spPr>
          <a:xfrm>
            <a:off x="1524000" y="304800"/>
            <a:ext cx="4572000" cy="685800"/>
          </a:xfrm>
          <a:prstGeom prst="doubleWave">
            <a:avLst/>
          </a:prstGeom>
          <a:solidFill>
            <a:srgbClr val="D4EC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600" b="1" dirty="0" smtClean="0">
                <a:solidFill>
                  <a:srgbClr val="FF0000"/>
                </a:solidFill>
              </a:rPr>
              <a:t>حفظ اجرای خوب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8" name="Down Arrow 17"/>
          <p:cNvSpPr/>
          <p:nvPr/>
        </p:nvSpPr>
        <p:spPr>
          <a:xfrm>
            <a:off x="3352800" y="2057400"/>
            <a:ext cx="914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>
            <a:off x="3429000" y="4876800"/>
            <a:ext cx="914400" cy="990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>
            <a:off x="3352800" y="3124200"/>
            <a:ext cx="914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5638800" y="2667000"/>
            <a:ext cx="2514600" cy="13716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</a:rPr>
              <a:t>احتمال خطر = صفر؛</a:t>
            </a:r>
          </a:p>
          <a:p>
            <a:pPr algn="ctr"/>
            <a:r>
              <a:rPr lang="fa-IR" sz="2400" dirty="0" smtClean="0">
                <a:solidFill>
                  <a:schemeClr val="tx1"/>
                </a:solidFill>
              </a:rPr>
              <a:t>قطعا کار اینجوری پیش می‌ره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447800" y="5943600"/>
            <a:ext cx="4876800" cy="685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گذاشتن زنگ هشدار برای </a:t>
            </a:r>
            <a:r>
              <a:rPr lang="fa-IR" sz="2800" b="1" i="1" dirty="0" smtClean="0">
                <a:solidFill>
                  <a:srgbClr val="FF0000"/>
                </a:solidFill>
              </a:rPr>
              <a:t>خطر باقیمانده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  <p:sp>
        <p:nvSpPr>
          <p:cNvPr id="23" name="Diamond 22"/>
          <p:cNvSpPr/>
          <p:nvPr/>
        </p:nvSpPr>
        <p:spPr>
          <a:xfrm>
            <a:off x="1905000" y="3581400"/>
            <a:ext cx="3886200" cy="1219200"/>
          </a:xfrm>
          <a:prstGeom prst="diamond">
            <a:avLst/>
          </a:prstGeom>
          <a:solidFill>
            <a:srgbClr val="4FFFB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 smtClean="0">
                <a:solidFill>
                  <a:schemeClr val="tx1"/>
                </a:solidFill>
              </a:rPr>
              <a:t>تصمیم‌گیری</a:t>
            </a:r>
            <a:endParaRPr lang="en-US" sz="2000" dirty="0"/>
          </a:p>
        </p:txBody>
      </p:sp>
      <p:sp>
        <p:nvSpPr>
          <p:cNvPr id="27" name="Bent Arrow 26"/>
          <p:cNvSpPr/>
          <p:nvPr/>
        </p:nvSpPr>
        <p:spPr>
          <a:xfrm rot="16200000" flipH="1" flipV="1">
            <a:off x="6462622" y="3528923"/>
            <a:ext cx="932038" cy="214471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52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6629400" y="5105400"/>
            <a:ext cx="2362200" cy="1524000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rgbClr val="7030A0"/>
                </a:solidFill>
              </a:rPr>
              <a:t>آسودگی  خیال کامل!</a:t>
            </a:r>
            <a:endParaRPr lang="en-US" sz="3200" b="1" dirty="0">
              <a:solidFill>
                <a:srgbClr val="7030A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16289" y="4191000"/>
            <a:ext cx="3286478" cy="152400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bg1"/>
                </a:solidFill>
              </a:rPr>
              <a:t>هنوز احتمال خطر هست!</a:t>
            </a:r>
          </a:p>
          <a:p>
            <a:pPr algn="ctr"/>
            <a:r>
              <a:rPr lang="fa-IR" sz="2800" dirty="0" smtClean="0">
                <a:solidFill>
                  <a:schemeClr val="bg1"/>
                </a:solidFill>
              </a:rPr>
              <a:t>ممکنه </a:t>
            </a:r>
            <a:r>
              <a:rPr lang="fa-IR" sz="3200" b="1" i="1" u="sng" dirty="0" smtClean="0">
                <a:solidFill>
                  <a:schemeClr val="tx1"/>
                </a:solidFill>
              </a:rPr>
              <a:t>گاهی</a:t>
            </a:r>
            <a:r>
              <a:rPr lang="fa-IR" sz="3200" dirty="0" smtClean="0">
                <a:solidFill>
                  <a:schemeClr val="bg1"/>
                </a:solidFill>
              </a:rPr>
              <a:t> </a:t>
            </a:r>
            <a:r>
              <a:rPr lang="fa-IR" sz="2800" dirty="0" smtClean="0">
                <a:solidFill>
                  <a:schemeClr val="bg1"/>
                </a:solidFill>
              </a:rPr>
              <a:t>کار اینجوری پیش نره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8" grpId="0" animBg="1"/>
      <p:bldP spid="19" grpId="0" animBg="1"/>
      <p:bldP spid="22" grpId="0" animBg="1"/>
      <p:bldP spid="26" grpId="0" animBg="1"/>
      <p:bldP spid="25" grpId="0" animBg="1"/>
      <p:bldP spid="23" grpId="0" animBg="1"/>
      <p:bldP spid="27" grpId="0" animBg="1"/>
      <p:bldP spid="28" grpId="0" animBg="1"/>
      <p:bldP spid="2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193" y="800286"/>
            <a:ext cx="8229600" cy="595384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50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1257561" y="1700808"/>
            <a:ext cx="0" cy="453650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257561" y="6237312"/>
            <a:ext cx="655479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32-Point Star 12"/>
          <p:cNvSpPr/>
          <p:nvPr/>
        </p:nvSpPr>
        <p:spPr>
          <a:xfrm>
            <a:off x="3328558" y="5397191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32-Point Star 13"/>
          <p:cNvSpPr/>
          <p:nvPr/>
        </p:nvSpPr>
        <p:spPr>
          <a:xfrm>
            <a:off x="6112405" y="3949894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32-Point Star 14"/>
          <p:cNvSpPr/>
          <p:nvPr/>
        </p:nvSpPr>
        <p:spPr>
          <a:xfrm>
            <a:off x="3188990" y="4672505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32-Point Star 15"/>
          <p:cNvSpPr/>
          <p:nvPr/>
        </p:nvSpPr>
        <p:spPr>
          <a:xfrm>
            <a:off x="1475656" y="5397191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32-Point Star 16"/>
          <p:cNvSpPr/>
          <p:nvPr/>
        </p:nvSpPr>
        <p:spPr>
          <a:xfrm>
            <a:off x="5105400" y="2514600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32-Point Star 17"/>
          <p:cNvSpPr/>
          <p:nvPr/>
        </p:nvSpPr>
        <p:spPr>
          <a:xfrm>
            <a:off x="7308304" y="2708920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32-Point Star 18"/>
          <p:cNvSpPr/>
          <p:nvPr/>
        </p:nvSpPr>
        <p:spPr>
          <a:xfrm>
            <a:off x="4645297" y="3998474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32-Point Star 19"/>
          <p:cNvSpPr/>
          <p:nvPr/>
        </p:nvSpPr>
        <p:spPr>
          <a:xfrm>
            <a:off x="4139952" y="4338855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32-Point Star 20"/>
          <p:cNvSpPr/>
          <p:nvPr/>
        </p:nvSpPr>
        <p:spPr>
          <a:xfrm>
            <a:off x="1779220" y="4566375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32-Point Star 21"/>
          <p:cNvSpPr/>
          <p:nvPr/>
        </p:nvSpPr>
        <p:spPr>
          <a:xfrm>
            <a:off x="2805518" y="5462986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32-Point Star 22"/>
          <p:cNvSpPr/>
          <p:nvPr/>
        </p:nvSpPr>
        <p:spPr>
          <a:xfrm>
            <a:off x="2634068" y="3937022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32-Point Star 23"/>
          <p:cNvSpPr/>
          <p:nvPr/>
        </p:nvSpPr>
        <p:spPr>
          <a:xfrm>
            <a:off x="5029361" y="5085184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32-Point Star 24"/>
          <p:cNvSpPr/>
          <p:nvPr/>
        </p:nvSpPr>
        <p:spPr>
          <a:xfrm>
            <a:off x="4112510" y="5455768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32-Point Star 25"/>
          <p:cNvSpPr/>
          <p:nvPr/>
        </p:nvSpPr>
        <p:spPr>
          <a:xfrm>
            <a:off x="3998210" y="3356992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32-Point Star 26"/>
          <p:cNvSpPr/>
          <p:nvPr/>
        </p:nvSpPr>
        <p:spPr>
          <a:xfrm>
            <a:off x="3681494" y="3871900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32-Point Star 27"/>
          <p:cNvSpPr/>
          <p:nvPr/>
        </p:nvSpPr>
        <p:spPr>
          <a:xfrm>
            <a:off x="5581483" y="3476053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32-Point Star 28"/>
          <p:cNvSpPr/>
          <p:nvPr/>
        </p:nvSpPr>
        <p:spPr>
          <a:xfrm>
            <a:off x="1907704" y="5877272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3048000" y="6354024"/>
            <a:ext cx="2334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 smtClean="0"/>
              <a:t>؛ روش مرجع (مقیاس)</a:t>
            </a:r>
            <a:r>
              <a:rPr lang="en-US" sz="2000" b="1" dirty="0" smtClean="0"/>
              <a:t>X</a:t>
            </a:r>
            <a:endParaRPr lang="en-US" sz="20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609600" y="2362200"/>
            <a:ext cx="492443" cy="331725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 rtl="1"/>
            <a:r>
              <a:rPr lang="en-US" sz="2000" b="1" dirty="0" smtClean="0"/>
              <a:t>Y</a:t>
            </a:r>
            <a:r>
              <a:rPr lang="fa-IR" sz="2000" b="1" dirty="0" smtClean="0"/>
              <a:t>؛ روش مورد ارزشیابی</a:t>
            </a:r>
            <a:endParaRPr lang="en-US" sz="20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5580112" y="1331476"/>
            <a:ext cx="2370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solidFill>
                  <a:srgbClr val="7030A0"/>
                </a:solidFill>
              </a:rPr>
              <a:t>همبستگی ضعیف</a:t>
            </a:r>
            <a:endParaRPr lang="en-US" sz="2800" b="1" dirty="0">
              <a:solidFill>
                <a:srgbClr val="7030A0"/>
              </a:solidFill>
            </a:endParaRPr>
          </a:p>
        </p:txBody>
      </p:sp>
      <p:cxnSp>
        <p:nvCxnSpPr>
          <p:cNvPr id="34" name="Straight Connector 33"/>
          <p:cNvCxnSpPr>
            <a:endCxn id="29" idx="1"/>
          </p:cNvCxnSpPr>
          <p:nvPr/>
        </p:nvCxnSpPr>
        <p:spPr>
          <a:xfrm flipV="1">
            <a:off x="1295400" y="5925852"/>
            <a:ext cx="612304" cy="17748"/>
          </a:xfrm>
          <a:prstGeom prst="line">
            <a:avLst/>
          </a:prstGeom>
          <a:ln w="1905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29" idx="2"/>
          </p:cNvCxnSpPr>
          <p:nvPr/>
        </p:nvCxnSpPr>
        <p:spPr>
          <a:xfrm rot="16200000" flipH="1">
            <a:off x="1836043" y="6103243"/>
            <a:ext cx="273968" cy="16346"/>
          </a:xfrm>
          <a:prstGeom prst="line">
            <a:avLst/>
          </a:prstGeom>
          <a:ln w="1905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endCxn id="51" idx="1"/>
          </p:cNvCxnSpPr>
          <p:nvPr/>
        </p:nvCxnSpPr>
        <p:spPr>
          <a:xfrm flipV="1">
            <a:off x="1295400" y="3477580"/>
            <a:ext cx="762000" cy="27620"/>
          </a:xfrm>
          <a:prstGeom prst="line">
            <a:avLst/>
          </a:prstGeom>
          <a:ln w="19050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5400000">
            <a:off x="800894" y="4914106"/>
            <a:ext cx="2667000" cy="1588"/>
          </a:xfrm>
          <a:prstGeom prst="line">
            <a:avLst/>
          </a:prstGeom>
          <a:ln w="19050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32-Point Star 47"/>
          <p:cNvSpPr/>
          <p:nvPr/>
        </p:nvSpPr>
        <p:spPr>
          <a:xfrm>
            <a:off x="3352800" y="5791200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32-Point Star 48"/>
          <p:cNvSpPr/>
          <p:nvPr/>
        </p:nvSpPr>
        <p:spPr>
          <a:xfrm>
            <a:off x="5943600" y="4724400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32-Point Star 49"/>
          <p:cNvSpPr/>
          <p:nvPr/>
        </p:nvSpPr>
        <p:spPr>
          <a:xfrm>
            <a:off x="3048000" y="2819400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32-Point Star 50"/>
          <p:cNvSpPr/>
          <p:nvPr/>
        </p:nvSpPr>
        <p:spPr>
          <a:xfrm>
            <a:off x="2057400" y="3429000"/>
            <a:ext cx="114300" cy="9716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17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409" y="763536"/>
            <a:ext cx="8229600" cy="595384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09728" indent="0">
              <a:buNone/>
            </a:pPr>
            <a:r>
              <a:rPr lang="en-US" dirty="0" smtClean="0">
                <a:solidFill>
                  <a:srgbClr val="005C2A"/>
                </a:solidFill>
              </a:rPr>
              <a:t>r =[ N</a:t>
            </a:r>
            <a:r>
              <a:rPr lang="el-GR" dirty="0" smtClean="0">
                <a:solidFill>
                  <a:srgbClr val="005C2A"/>
                </a:solidFill>
              </a:rPr>
              <a:t>Σ</a:t>
            </a:r>
            <a:r>
              <a:rPr lang="en-US" dirty="0" smtClean="0">
                <a:solidFill>
                  <a:srgbClr val="005C2A"/>
                </a:solidFill>
              </a:rPr>
              <a:t>XY - (</a:t>
            </a:r>
            <a:r>
              <a:rPr lang="el-GR" dirty="0" smtClean="0">
                <a:solidFill>
                  <a:srgbClr val="005C2A"/>
                </a:solidFill>
              </a:rPr>
              <a:t>Σ</a:t>
            </a:r>
            <a:r>
              <a:rPr lang="en-US" dirty="0" smtClean="0">
                <a:solidFill>
                  <a:srgbClr val="005C2A"/>
                </a:solidFill>
              </a:rPr>
              <a:t>X)(</a:t>
            </a:r>
            <a:r>
              <a:rPr lang="el-GR" dirty="0" smtClean="0">
                <a:solidFill>
                  <a:srgbClr val="005C2A"/>
                </a:solidFill>
              </a:rPr>
              <a:t>Σ</a:t>
            </a:r>
            <a:r>
              <a:rPr lang="en-US" dirty="0" smtClean="0">
                <a:solidFill>
                  <a:srgbClr val="005C2A"/>
                </a:solidFill>
              </a:rPr>
              <a:t>Y) / </a:t>
            </a:r>
            <a:r>
              <a:rPr lang="en-US" dirty="0" err="1" smtClean="0">
                <a:solidFill>
                  <a:srgbClr val="005C2A"/>
                </a:solidFill>
              </a:rPr>
              <a:t>Sqrt</a:t>
            </a:r>
            <a:r>
              <a:rPr lang="en-US" dirty="0" smtClean="0">
                <a:solidFill>
                  <a:srgbClr val="005C2A"/>
                </a:solidFill>
              </a:rPr>
              <a:t>([N</a:t>
            </a:r>
            <a:r>
              <a:rPr lang="el-GR" dirty="0" smtClean="0">
                <a:solidFill>
                  <a:srgbClr val="005C2A"/>
                </a:solidFill>
              </a:rPr>
              <a:t>Σ</a:t>
            </a:r>
            <a:r>
              <a:rPr lang="en-US" dirty="0" smtClean="0">
                <a:solidFill>
                  <a:srgbClr val="005C2A"/>
                </a:solidFill>
              </a:rPr>
              <a:t>X</a:t>
            </a:r>
            <a:r>
              <a:rPr lang="en-US" baseline="30000" dirty="0" smtClean="0">
                <a:solidFill>
                  <a:srgbClr val="005C2A"/>
                </a:solidFill>
              </a:rPr>
              <a:t>2</a:t>
            </a:r>
            <a:r>
              <a:rPr lang="en-US" dirty="0" smtClean="0">
                <a:solidFill>
                  <a:srgbClr val="005C2A"/>
                </a:solidFill>
              </a:rPr>
              <a:t> - (</a:t>
            </a:r>
            <a:r>
              <a:rPr lang="el-GR" dirty="0" smtClean="0">
                <a:solidFill>
                  <a:srgbClr val="005C2A"/>
                </a:solidFill>
              </a:rPr>
              <a:t>Σ</a:t>
            </a:r>
            <a:r>
              <a:rPr lang="en-US" dirty="0" smtClean="0">
                <a:solidFill>
                  <a:srgbClr val="005C2A"/>
                </a:solidFill>
              </a:rPr>
              <a:t>X)</a:t>
            </a:r>
            <a:r>
              <a:rPr lang="en-US" baseline="30000" dirty="0" smtClean="0">
                <a:solidFill>
                  <a:srgbClr val="005C2A"/>
                </a:solidFill>
              </a:rPr>
              <a:t>2</a:t>
            </a:r>
            <a:r>
              <a:rPr lang="en-US" dirty="0" smtClean="0">
                <a:solidFill>
                  <a:srgbClr val="005C2A"/>
                </a:solidFill>
              </a:rPr>
              <a:t>][N</a:t>
            </a:r>
            <a:r>
              <a:rPr lang="el-GR" dirty="0" smtClean="0">
                <a:solidFill>
                  <a:srgbClr val="005C2A"/>
                </a:solidFill>
              </a:rPr>
              <a:t>Σ</a:t>
            </a:r>
            <a:r>
              <a:rPr lang="en-US" dirty="0" smtClean="0">
                <a:solidFill>
                  <a:srgbClr val="005C2A"/>
                </a:solidFill>
              </a:rPr>
              <a:t>Y</a:t>
            </a:r>
            <a:r>
              <a:rPr lang="en-US" baseline="30000" dirty="0" smtClean="0">
                <a:solidFill>
                  <a:srgbClr val="005C2A"/>
                </a:solidFill>
              </a:rPr>
              <a:t>2</a:t>
            </a:r>
            <a:r>
              <a:rPr lang="en-US" dirty="0" smtClean="0">
                <a:solidFill>
                  <a:srgbClr val="005C2A"/>
                </a:solidFill>
              </a:rPr>
              <a:t> - (</a:t>
            </a:r>
            <a:r>
              <a:rPr lang="el-GR" dirty="0" smtClean="0">
                <a:solidFill>
                  <a:srgbClr val="005C2A"/>
                </a:solidFill>
              </a:rPr>
              <a:t>Σ</a:t>
            </a:r>
            <a:r>
              <a:rPr lang="en-US" dirty="0" smtClean="0">
                <a:solidFill>
                  <a:srgbClr val="005C2A"/>
                </a:solidFill>
              </a:rPr>
              <a:t>Y)</a:t>
            </a:r>
            <a:r>
              <a:rPr lang="en-US" baseline="30000" dirty="0" smtClean="0">
                <a:solidFill>
                  <a:srgbClr val="005C2A"/>
                </a:solidFill>
              </a:rPr>
              <a:t>2</a:t>
            </a:r>
            <a:r>
              <a:rPr lang="en-US" dirty="0" smtClean="0">
                <a:solidFill>
                  <a:srgbClr val="005C2A"/>
                </a:solidFill>
              </a:rPr>
              <a:t>])] </a:t>
            </a:r>
            <a:endParaRPr lang="fa-IR" dirty="0" smtClean="0">
              <a:solidFill>
                <a:srgbClr val="005C2A"/>
              </a:solidFill>
            </a:endParaRPr>
          </a:p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endParaRPr lang="fa-IR" dirty="0"/>
          </a:p>
          <a:p>
            <a:pPr marL="109728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51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1257561" y="1700808"/>
            <a:ext cx="0" cy="453650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257561" y="6237312"/>
            <a:ext cx="655479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32-Point Star 12"/>
          <p:cNvSpPr/>
          <p:nvPr/>
        </p:nvSpPr>
        <p:spPr>
          <a:xfrm>
            <a:off x="3188026" y="4640741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32-Point Star 13"/>
          <p:cNvSpPr/>
          <p:nvPr/>
        </p:nvSpPr>
        <p:spPr>
          <a:xfrm>
            <a:off x="5254193" y="2348880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32-Point Star 14"/>
          <p:cNvSpPr/>
          <p:nvPr/>
        </p:nvSpPr>
        <p:spPr>
          <a:xfrm>
            <a:off x="2583078" y="4361347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32-Point Star 15"/>
          <p:cNvSpPr/>
          <p:nvPr/>
        </p:nvSpPr>
        <p:spPr>
          <a:xfrm>
            <a:off x="2310036" y="5769925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32-Point Star 16"/>
          <p:cNvSpPr/>
          <p:nvPr/>
        </p:nvSpPr>
        <p:spPr>
          <a:xfrm>
            <a:off x="4329887" y="2539752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32-Point Star 17"/>
          <p:cNvSpPr/>
          <p:nvPr/>
        </p:nvSpPr>
        <p:spPr>
          <a:xfrm>
            <a:off x="4297393" y="2880589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32-Point Star 18"/>
          <p:cNvSpPr/>
          <p:nvPr/>
        </p:nvSpPr>
        <p:spPr>
          <a:xfrm>
            <a:off x="3681874" y="3984924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32-Point Star 19"/>
          <p:cNvSpPr/>
          <p:nvPr/>
        </p:nvSpPr>
        <p:spPr>
          <a:xfrm>
            <a:off x="3421928" y="3847100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32-Point Star 20"/>
          <p:cNvSpPr/>
          <p:nvPr/>
        </p:nvSpPr>
        <p:spPr>
          <a:xfrm>
            <a:off x="2555776" y="4765185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32-Point Star 21"/>
          <p:cNvSpPr/>
          <p:nvPr/>
        </p:nvSpPr>
        <p:spPr>
          <a:xfrm>
            <a:off x="2681697" y="5157192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32-Point Star 22"/>
          <p:cNvSpPr/>
          <p:nvPr/>
        </p:nvSpPr>
        <p:spPr>
          <a:xfrm>
            <a:off x="3200611" y="4312767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32-Point Star 23"/>
          <p:cNvSpPr/>
          <p:nvPr/>
        </p:nvSpPr>
        <p:spPr>
          <a:xfrm>
            <a:off x="3431042" y="3430602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32-Point Star 24"/>
          <p:cNvSpPr/>
          <p:nvPr/>
        </p:nvSpPr>
        <p:spPr>
          <a:xfrm>
            <a:off x="2108215" y="5205772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32-Point Star 25"/>
          <p:cNvSpPr/>
          <p:nvPr/>
        </p:nvSpPr>
        <p:spPr>
          <a:xfrm>
            <a:off x="3998210" y="3356992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32-Point Star 26"/>
          <p:cNvSpPr/>
          <p:nvPr/>
        </p:nvSpPr>
        <p:spPr>
          <a:xfrm>
            <a:off x="3545342" y="4419609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32-Point Star 27"/>
          <p:cNvSpPr/>
          <p:nvPr/>
        </p:nvSpPr>
        <p:spPr>
          <a:xfrm>
            <a:off x="4055360" y="3789040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32-Point Star 28"/>
          <p:cNvSpPr/>
          <p:nvPr/>
        </p:nvSpPr>
        <p:spPr>
          <a:xfrm>
            <a:off x="1907704" y="5877272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137134" y="6354024"/>
            <a:ext cx="1244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X</a:t>
            </a:r>
            <a:endParaRPr lang="en-US" sz="20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539552" y="374046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Y</a:t>
            </a:r>
            <a:endParaRPr lang="en-US" sz="20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5580112" y="1331476"/>
            <a:ext cx="2370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solidFill>
                  <a:srgbClr val="0070C0"/>
                </a:solidFill>
              </a:rPr>
              <a:t>همبستگی خوب</a:t>
            </a:r>
            <a:endParaRPr lang="en-US" sz="2800" b="1" dirty="0">
              <a:solidFill>
                <a:srgbClr val="0070C0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1510625" y="2152386"/>
            <a:ext cx="3800718" cy="3968216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08157" y="4781924"/>
            <a:ext cx="3194441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165100" dist="266700" dir="1680000" sx="106000" sy="106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Y = A + BX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2322028" y="1614445"/>
            <a:ext cx="20896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</a:rPr>
              <a:t>r</a:t>
            </a:r>
            <a:r>
              <a:rPr lang="en-US" sz="3200" b="1" baseline="30000" dirty="0" smtClean="0">
                <a:solidFill>
                  <a:srgbClr val="0070C0"/>
                </a:solidFill>
              </a:rPr>
              <a:t>2</a:t>
            </a:r>
            <a:r>
              <a:rPr lang="en-US" sz="3200" b="1" dirty="0" smtClean="0">
                <a:solidFill>
                  <a:srgbClr val="0070C0"/>
                </a:solidFill>
              </a:rPr>
              <a:t> &gt; 0.99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3183" y="5580780"/>
            <a:ext cx="7452828" cy="102589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/>
              <a:t>B = (N</a:t>
            </a:r>
            <a:r>
              <a:rPr lang="el-GR" sz="3200" dirty="0"/>
              <a:t>Σ</a:t>
            </a:r>
            <a:r>
              <a:rPr lang="en-US" sz="3200" dirty="0"/>
              <a:t>XY - (</a:t>
            </a:r>
            <a:r>
              <a:rPr lang="el-GR" sz="3200" dirty="0"/>
              <a:t>Σ</a:t>
            </a:r>
            <a:r>
              <a:rPr lang="en-US" sz="3200" dirty="0"/>
              <a:t>X)(</a:t>
            </a:r>
            <a:r>
              <a:rPr lang="el-GR" sz="3200" dirty="0"/>
              <a:t>Σ</a:t>
            </a:r>
            <a:r>
              <a:rPr lang="en-US" sz="3200" dirty="0"/>
              <a:t>Y)) / (N</a:t>
            </a:r>
            <a:r>
              <a:rPr lang="el-GR" sz="3200" dirty="0"/>
              <a:t>Σ</a:t>
            </a:r>
            <a:r>
              <a:rPr lang="en-US" sz="3200" dirty="0"/>
              <a:t>X</a:t>
            </a:r>
            <a:r>
              <a:rPr lang="en-US" sz="3200" baseline="30000" dirty="0"/>
              <a:t>2</a:t>
            </a:r>
            <a:r>
              <a:rPr lang="en-US" sz="3200" dirty="0"/>
              <a:t> - (</a:t>
            </a:r>
            <a:r>
              <a:rPr lang="el-GR" sz="3200" dirty="0"/>
              <a:t>Σ</a:t>
            </a:r>
            <a:r>
              <a:rPr lang="en-US" sz="3200" dirty="0"/>
              <a:t>X)</a:t>
            </a:r>
            <a:r>
              <a:rPr lang="en-US" sz="3200" baseline="30000" dirty="0"/>
              <a:t>2</a:t>
            </a:r>
            <a:r>
              <a:rPr lang="en-US" sz="3200" dirty="0"/>
              <a:t>)</a:t>
            </a:r>
            <a:br>
              <a:rPr lang="en-US" sz="3200" dirty="0"/>
            </a:br>
            <a:r>
              <a:rPr lang="en-US" sz="3200" dirty="0"/>
              <a:t>A = (</a:t>
            </a:r>
            <a:r>
              <a:rPr lang="el-GR" sz="3200" dirty="0"/>
              <a:t>Σ</a:t>
            </a:r>
            <a:r>
              <a:rPr lang="en-US" sz="3200" dirty="0"/>
              <a:t>Y - b(</a:t>
            </a:r>
            <a:r>
              <a:rPr lang="el-GR" sz="3200" dirty="0"/>
              <a:t>Σ</a:t>
            </a:r>
            <a:r>
              <a:rPr lang="en-US" sz="3200" dirty="0"/>
              <a:t>X)) / N</a:t>
            </a:r>
          </a:p>
        </p:txBody>
      </p:sp>
    </p:spTree>
    <p:extLst>
      <p:ext uri="{BB962C8B-B14F-4D97-AF65-F5344CB8AC3E}">
        <p14:creationId xmlns:p14="http://schemas.microsoft.com/office/powerpoint/2010/main" val="283030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0" grpId="0" animBg="1"/>
      <p:bldP spid="11" grpId="0"/>
      <p:bldP spid="1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685800"/>
            <a:ext cx="9144000" cy="6172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09728" indent="0">
              <a:buNone/>
            </a:pPr>
            <a:endParaRPr lang="en-US" dirty="0" smtClean="0"/>
          </a:p>
          <a:p>
            <a:pPr marL="109728" indent="0" algn="r" rtl="1"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A</a:t>
            </a:r>
            <a:r>
              <a:rPr lang="fa-IR" sz="3200" dirty="0">
                <a:solidFill>
                  <a:schemeClr val="tx1"/>
                </a:solidFill>
              </a:rPr>
              <a:t>: خطای سامانمند </a:t>
            </a:r>
            <a:r>
              <a:rPr lang="fa-IR" sz="3200" b="1" dirty="0">
                <a:solidFill>
                  <a:srgbClr val="FF0000"/>
                </a:solidFill>
              </a:rPr>
              <a:t>ثابت</a:t>
            </a:r>
          </a:p>
          <a:p>
            <a:pPr marL="109728" indent="0" algn="r" rtl="1">
              <a:buNone/>
            </a:pPr>
            <a:r>
              <a:rPr lang="en-US" sz="3200" dirty="0">
                <a:solidFill>
                  <a:schemeClr val="tx1"/>
                </a:solidFill>
              </a:rPr>
              <a:t>B</a:t>
            </a:r>
            <a:r>
              <a:rPr lang="fa-IR" sz="3200" dirty="0">
                <a:solidFill>
                  <a:schemeClr val="tx1"/>
                </a:solidFill>
              </a:rPr>
              <a:t>: خطای سامانمند </a:t>
            </a:r>
            <a:r>
              <a:rPr lang="fa-IR" sz="3200" b="1" dirty="0" smtClean="0">
                <a:solidFill>
                  <a:srgbClr val="FF0000"/>
                </a:solidFill>
              </a:rPr>
              <a:t>نسبی</a:t>
            </a:r>
            <a:endParaRPr lang="en-US" sz="3200" dirty="0" smtClean="0"/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endParaRPr lang="fa-IR" dirty="0"/>
          </a:p>
          <a:p>
            <a:pPr marL="109728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52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616302" y="2534637"/>
            <a:ext cx="0" cy="379127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16302" y="6325909"/>
            <a:ext cx="384783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32-Point Star 12"/>
          <p:cNvSpPr/>
          <p:nvPr/>
        </p:nvSpPr>
        <p:spPr>
          <a:xfrm>
            <a:off x="2221531" y="4716605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32-Point Star 13"/>
          <p:cNvSpPr/>
          <p:nvPr/>
        </p:nvSpPr>
        <p:spPr>
          <a:xfrm>
            <a:off x="2389412" y="4227414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32-Point Star 14"/>
          <p:cNvSpPr/>
          <p:nvPr/>
        </p:nvSpPr>
        <p:spPr>
          <a:xfrm>
            <a:off x="2612926" y="4361347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32-Point Star 15"/>
          <p:cNvSpPr/>
          <p:nvPr/>
        </p:nvSpPr>
        <p:spPr>
          <a:xfrm>
            <a:off x="1448339" y="5651469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32-Point Star 16"/>
          <p:cNvSpPr/>
          <p:nvPr/>
        </p:nvSpPr>
        <p:spPr>
          <a:xfrm>
            <a:off x="4280099" y="2881105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32-Point Star 17"/>
          <p:cNvSpPr/>
          <p:nvPr/>
        </p:nvSpPr>
        <p:spPr>
          <a:xfrm>
            <a:off x="4018240" y="3096580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32-Point Star 18"/>
          <p:cNvSpPr/>
          <p:nvPr/>
        </p:nvSpPr>
        <p:spPr>
          <a:xfrm>
            <a:off x="3343452" y="3347852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32-Point Star 19"/>
          <p:cNvSpPr/>
          <p:nvPr/>
        </p:nvSpPr>
        <p:spPr>
          <a:xfrm>
            <a:off x="3183912" y="3452701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32-Point Star 20"/>
          <p:cNvSpPr/>
          <p:nvPr/>
        </p:nvSpPr>
        <p:spPr>
          <a:xfrm>
            <a:off x="2250106" y="4428549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32-Point Star 21"/>
          <p:cNvSpPr/>
          <p:nvPr/>
        </p:nvSpPr>
        <p:spPr>
          <a:xfrm>
            <a:off x="2017994" y="4961909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32-Point Star 22"/>
          <p:cNvSpPr/>
          <p:nvPr/>
        </p:nvSpPr>
        <p:spPr>
          <a:xfrm>
            <a:off x="3042292" y="3861760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32-Point Star 23"/>
          <p:cNvSpPr/>
          <p:nvPr/>
        </p:nvSpPr>
        <p:spPr>
          <a:xfrm>
            <a:off x="3617292" y="3422490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32-Point Star 24"/>
          <p:cNvSpPr/>
          <p:nvPr/>
        </p:nvSpPr>
        <p:spPr>
          <a:xfrm>
            <a:off x="1737007" y="4765185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32-Point Star 25"/>
          <p:cNvSpPr/>
          <p:nvPr/>
        </p:nvSpPr>
        <p:spPr>
          <a:xfrm>
            <a:off x="3734241" y="2994243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32-Point Star 26"/>
          <p:cNvSpPr/>
          <p:nvPr/>
        </p:nvSpPr>
        <p:spPr>
          <a:xfrm>
            <a:off x="2646729" y="4024127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32-Point Star 27"/>
          <p:cNvSpPr/>
          <p:nvPr/>
        </p:nvSpPr>
        <p:spPr>
          <a:xfrm>
            <a:off x="3438725" y="3810769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32-Point Star 28"/>
          <p:cNvSpPr/>
          <p:nvPr/>
        </p:nvSpPr>
        <p:spPr>
          <a:xfrm>
            <a:off x="1401441" y="5228000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3495875" y="6442621"/>
            <a:ext cx="1244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X</a:t>
            </a:r>
            <a:endParaRPr lang="en-US" sz="20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-101707" y="3829057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Y</a:t>
            </a:r>
            <a:endParaRPr lang="en-US" sz="2000" b="1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616302" y="2725509"/>
            <a:ext cx="3619239" cy="360040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131636" y="1272161"/>
            <a:ext cx="3493688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165100" dist="266700" dir="1680000" sx="106000" sy="106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Y = A + BX</a:t>
            </a:r>
            <a:endParaRPr lang="en-US" sz="3200" dirty="0"/>
          </a:p>
        </p:txBody>
      </p:sp>
      <p:sp>
        <p:nvSpPr>
          <p:cNvPr id="39" name="TextBox 38"/>
          <p:cNvSpPr txBox="1"/>
          <p:nvPr/>
        </p:nvSpPr>
        <p:spPr>
          <a:xfrm>
            <a:off x="1165503" y="2287200"/>
            <a:ext cx="1360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</a:rPr>
              <a:t>A = 0</a:t>
            </a:r>
          </a:p>
          <a:p>
            <a:r>
              <a:rPr lang="en-US" sz="2400" b="1" i="1" dirty="0" smtClean="0">
                <a:solidFill>
                  <a:srgbClr val="FF0000"/>
                </a:solidFill>
              </a:rPr>
              <a:t>B = 1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9635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685800"/>
            <a:ext cx="9144000" cy="6172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09728" indent="0">
              <a:buNone/>
            </a:pPr>
            <a:endParaRPr lang="en-US" dirty="0" smtClean="0"/>
          </a:p>
          <a:p>
            <a:pPr marL="109728" indent="0" algn="ctr" rtl="1">
              <a:buNone/>
            </a:pPr>
            <a:r>
              <a:rPr lang="fa-IR" sz="3200" dirty="0" smtClean="0">
                <a:solidFill>
                  <a:schemeClr val="tx1"/>
                </a:solidFill>
              </a:rPr>
              <a:t>خطای سامانمند فقط </a:t>
            </a:r>
            <a:r>
              <a:rPr lang="fa-IR" sz="3200" b="1" dirty="0">
                <a:solidFill>
                  <a:srgbClr val="FF0000"/>
                </a:solidFill>
              </a:rPr>
              <a:t>ثابت</a:t>
            </a:r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endParaRPr lang="fa-IR" dirty="0"/>
          </a:p>
          <a:p>
            <a:pPr marL="109728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53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616302" y="2534637"/>
            <a:ext cx="0" cy="379127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16302" y="6325909"/>
            <a:ext cx="384783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32-Point Star 12"/>
          <p:cNvSpPr/>
          <p:nvPr/>
        </p:nvSpPr>
        <p:spPr>
          <a:xfrm>
            <a:off x="2330625" y="4954057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32-Point Star 13"/>
          <p:cNvSpPr/>
          <p:nvPr/>
        </p:nvSpPr>
        <p:spPr>
          <a:xfrm>
            <a:off x="2498506" y="4464866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32-Point Star 14"/>
          <p:cNvSpPr/>
          <p:nvPr/>
        </p:nvSpPr>
        <p:spPr>
          <a:xfrm>
            <a:off x="2722020" y="4598799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32-Point Star 15"/>
          <p:cNvSpPr/>
          <p:nvPr/>
        </p:nvSpPr>
        <p:spPr>
          <a:xfrm>
            <a:off x="1557433" y="5888921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32-Point Star 16"/>
          <p:cNvSpPr/>
          <p:nvPr/>
        </p:nvSpPr>
        <p:spPr>
          <a:xfrm>
            <a:off x="4389193" y="3118557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32-Point Star 17"/>
          <p:cNvSpPr/>
          <p:nvPr/>
        </p:nvSpPr>
        <p:spPr>
          <a:xfrm>
            <a:off x="4127334" y="3334032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32-Point Star 18"/>
          <p:cNvSpPr/>
          <p:nvPr/>
        </p:nvSpPr>
        <p:spPr>
          <a:xfrm>
            <a:off x="3697635" y="3268143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32-Point Star 19"/>
          <p:cNvSpPr/>
          <p:nvPr/>
        </p:nvSpPr>
        <p:spPr>
          <a:xfrm>
            <a:off x="3293006" y="3690153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32-Point Star 20"/>
          <p:cNvSpPr/>
          <p:nvPr/>
        </p:nvSpPr>
        <p:spPr>
          <a:xfrm>
            <a:off x="2359200" y="4666001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32-Point Star 21"/>
          <p:cNvSpPr/>
          <p:nvPr/>
        </p:nvSpPr>
        <p:spPr>
          <a:xfrm>
            <a:off x="2127088" y="5199361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32-Point Star 22"/>
          <p:cNvSpPr/>
          <p:nvPr/>
        </p:nvSpPr>
        <p:spPr>
          <a:xfrm>
            <a:off x="3123367" y="4048210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32-Point Star 23"/>
          <p:cNvSpPr/>
          <p:nvPr/>
        </p:nvSpPr>
        <p:spPr>
          <a:xfrm>
            <a:off x="3726386" y="3659942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32-Point Star 24"/>
          <p:cNvSpPr/>
          <p:nvPr/>
        </p:nvSpPr>
        <p:spPr>
          <a:xfrm>
            <a:off x="1846101" y="5002637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32-Point Star 25"/>
          <p:cNvSpPr/>
          <p:nvPr/>
        </p:nvSpPr>
        <p:spPr>
          <a:xfrm>
            <a:off x="4026081" y="3029408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32-Point Star 26"/>
          <p:cNvSpPr/>
          <p:nvPr/>
        </p:nvSpPr>
        <p:spPr>
          <a:xfrm>
            <a:off x="2755823" y="4261579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32-Point Star 27"/>
          <p:cNvSpPr/>
          <p:nvPr/>
        </p:nvSpPr>
        <p:spPr>
          <a:xfrm>
            <a:off x="3547819" y="4048221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32-Point Star 28"/>
          <p:cNvSpPr/>
          <p:nvPr/>
        </p:nvSpPr>
        <p:spPr>
          <a:xfrm>
            <a:off x="1510535" y="5465452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3495875" y="6442621"/>
            <a:ext cx="1244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X</a:t>
            </a:r>
            <a:endParaRPr lang="en-US" sz="20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-101707" y="3829057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Y</a:t>
            </a:r>
            <a:endParaRPr lang="en-US" sz="2000" b="1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616301" y="2702699"/>
            <a:ext cx="3988900" cy="393997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20614" y="3225994"/>
            <a:ext cx="3493688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165100" dist="266700" dir="1680000" sx="106000" sy="106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Y = A + BX</a:t>
            </a:r>
            <a:endParaRPr lang="en-US" sz="3200" dirty="0"/>
          </a:p>
        </p:txBody>
      </p:sp>
      <p:sp>
        <p:nvSpPr>
          <p:cNvPr id="39" name="TextBox 38"/>
          <p:cNvSpPr txBox="1"/>
          <p:nvPr/>
        </p:nvSpPr>
        <p:spPr>
          <a:xfrm>
            <a:off x="1165503" y="2287200"/>
            <a:ext cx="1360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</a:rPr>
              <a:t>A ≠ 0</a:t>
            </a:r>
          </a:p>
          <a:p>
            <a:r>
              <a:rPr lang="en-US" sz="2400" b="1" i="1" dirty="0" smtClean="0"/>
              <a:t>B = 1</a:t>
            </a:r>
            <a:endParaRPr lang="en-US" sz="2400" b="1" i="1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616301" y="6325909"/>
            <a:ext cx="0" cy="31676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616302" y="2209800"/>
            <a:ext cx="4124499" cy="4116112"/>
          </a:xfrm>
          <a:prstGeom prst="line">
            <a:avLst/>
          </a:prstGeom>
          <a:ln w="19050">
            <a:solidFill>
              <a:srgbClr val="005C2A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73223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685800"/>
            <a:ext cx="9144000" cy="6172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09728" indent="0">
              <a:buNone/>
            </a:pPr>
            <a:endParaRPr lang="en-US" dirty="0" smtClean="0"/>
          </a:p>
          <a:p>
            <a:pPr marL="109728" indent="0" algn="ctr" rtl="1">
              <a:buNone/>
            </a:pPr>
            <a:r>
              <a:rPr lang="fa-IR" sz="3200" dirty="0" smtClean="0">
                <a:solidFill>
                  <a:schemeClr val="tx1"/>
                </a:solidFill>
              </a:rPr>
              <a:t>خطای سامانمند فقط </a:t>
            </a:r>
            <a:r>
              <a:rPr lang="fa-IR" sz="3200" b="1" dirty="0" smtClean="0">
                <a:solidFill>
                  <a:srgbClr val="FF0000"/>
                </a:solidFill>
              </a:rPr>
              <a:t>نسبی</a:t>
            </a:r>
            <a:endParaRPr lang="fa-IR" sz="3200" b="1" dirty="0">
              <a:solidFill>
                <a:srgbClr val="FF0000"/>
              </a:solidFill>
            </a:endParaRPr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endParaRPr lang="fa-IR" dirty="0"/>
          </a:p>
          <a:p>
            <a:pPr marL="109728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54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616302" y="2534637"/>
            <a:ext cx="0" cy="379127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16302" y="6325909"/>
            <a:ext cx="448909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32-Point Star 12"/>
          <p:cNvSpPr/>
          <p:nvPr/>
        </p:nvSpPr>
        <p:spPr>
          <a:xfrm>
            <a:off x="2330625" y="4954057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32-Point Star 13"/>
          <p:cNvSpPr/>
          <p:nvPr/>
        </p:nvSpPr>
        <p:spPr>
          <a:xfrm>
            <a:off x="3123367" y="4598799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32-Point Star 14"/>
          <p:cNvSpPr/>
          <p:nvPr/>
        </p:nvSpPr>
        <p:spPr>
          <a:xfrm>
            <a:off x="2722020" y="4598799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32-Point Star 15"/>
          <p:cNvSpPr/>
          <p:nvPr/>
        </p:nvSpPr>
        <p:spPr>
          <a:xfrm>
            <a:off x="1484952" y="5825960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32-Point Star 16"/>
          <p:cNvSpPr/>
          <p:nvPr/>
        </p:nvSpPr>
        <p:spPr>
          <a:xfrm>
            <a:off x="4572001" y="3128834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32-Point Star 17"/>
          <p:cNvSpPr/>
          <p:nvPr/>
        </p:nvSpPr>
        <p:spPr>
          <a:xfrm>
            <a:off x="4233525" y="3392153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32-Point Star 18"/>
          <p:cNvSpPr/>
          <p:nvPr/>
        </p:nvSpPr>
        <p:spPr>
          <a:xfrm>
            <a:off x="4180069" y="3931952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32-Point Star 19"/>
          <p:cNvSpPr/>
          <p:nvPr/>
        </p:nvSpPr>
        <p:spPr>
          <a:xfrm>
            <a:off x="3809222" y="4132007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32-Point Star 20"/>
          <p:cNvSpPr/>
          <p:nvPr/>
        </p:nvSpPr>
        <p:spPr>
          <a:xfrm>
            <a:off x="2359200" y="4666001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32-Point Star 21"/>
          <p:cNvSpPr/>
          <p:nvPr/>
        </p:nvSpPr>
        <p:spPr>
          <a:xfrm>
            <a:off x="2191697" y="5279417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32-Point Star 22"/>
          <p:cNvSpPr/>
          <p:nvPr/>
        </p:nvSpPr>
        <p:spPr>
          <a:xfrm>
            <a:off x="3194133" y="4132007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32-Point Star 23"/>
          <p:cNvSpPr/>
          <p:nvPr/>
        </p:nvSpPr>
        <p:spPr>
          <a:xfrm>
            <a:off x="3809222" y="3698167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32-Point Star 24"/>
          <p:cNvSpPr/>
          <p:nvPr/>
        </p:nvSpPr>
        <p:spPr>
          <a:xfrm>
            <a:off x="2616553" y="5047412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32-Point Star 25"/>
          <p:cNvSpPr/>
          <p:nvPr/>
        </p:nvSpPr>
        <p:spPr>
          <a:xfrm>
            <a:off x="4418660" y="3613010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32-Point Star 26"/>
          <p:cNvSpPr/>
          <p:nvPr/>
        </p:nvSpPr>
        <p:spPr>
          <a:xfrm>
            <a:off x="2959125" y="4333113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32-Point Star 27"/>
          <p:cNvSpPr/>
          <p:nvPr/>
        </p:nvSpPr>
        <p:spPr>
          <a:xfrm>
            <a:off x="3547819" y="4048221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32-Point Star 28"/>
          <p:cNvSpPr/>
          <p:nvPr/>
        </p:nvSpPr>
        <p:spPr>
          <a:xfrm>
            <a:off x="1510535" y="5465452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3495875" y="6442621"/>
            <a:ext cx="1244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X</a:t>
            </a:r>
            <a:endParaRPr lang="en-US" sz="20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-101707" y="3829057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Y</a:t>
            </a:r>
            <a:endParaRPr lang="en-US" sz="2000" b="1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616302" y="2895600"/>
            <a:ext cx="4604312" cy="343031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20614" y="3225994"/>
            <a:ext cx="3493688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165100" dist="266700" dir="1680000" sx="106000" sy="106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Y = A + BX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165503" y="2287200"/>
            <a:ext cx="1360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A = 0</a:t>
            </a:r>
          </a:p>
          <a:p>
            <a:r>
              <a:rPr lang="en-US" sz="2400" b="1" i="1" dirty="0" smtClean="0">
                <a:solidFill>
                  <a:srgbClr val="FF0000"/>
                </a:solidFill>
              </a:rPr>
              <a:t>B </a:t>
            </a:r>
            <a:r>
              <a:rPr lang="en-US" sz="2400" b="1" i="1" dirty="0">
                <a:solidFill>
                  <a:srgbClr val="FF0000"/>
                </a:solidFill>
              </a:rPr>
              <a:t>≠</a:t>
            </a:r>
            <a:r>
              <a:rPr lang="en-US" sz="2400" b="1" i="1" dirty="0" smtClean="0">
                <a:solidFill>
                  <a:srgbClr val="FF0000"/>
                </a:solidFill>
              </a:rPr>
              <a:t> 1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616302" y="2396188"/>
            <a:ext cx="4316157" cy="3929723"/>
          </a:xfrm>
          <a:prstGeom prst="line">
            <a:avLst/>
          </a:prstGeom>
          <a:ln w="19050">
            <a:solidFill>
              <a:srgbClr val="005C2A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3132007" y="4017644"/>
            <a:ext cx="17160" cy="46444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3140648" y="4427385"/>
            <a:ext cx="8519" cy="1878434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4786960" y="2539600"/>
            <a:ext cx="11053" cy="68639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4766692" y="3225994"/>
            <a:ext cx="31321" cy="3069937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94191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685800"/>
            <a:ext cx="9144000" cy="6172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09728" indent="0">
              <a:buNone/>
            </a:pPr>
            <a:endParaRPr lang="en-US" dirty="0" smtClean="0"/>
          </a:p>
          <a:p>
            <a:pPr marL="109728" indent="0" algn="ctr" rtl="1">
              <a:buNone/>
            </a:pPr>
            <a:r>
              <a:rPr lang="fa-IR" sz="3200" dirty="0" smtClean="0">
                <a:solidFill>
                  <a:schemeClr val="tx1"/>
                </a:solidFill>
              </a:rPr>
              <a:t>خطای سامانمند </a:t>
            </a:r>
            <a:r>
              <a:rPr lang="fa-IR" sz="3200" b="1" dirty="0" smtClean="0">
                <a:solidFill>
                  <a:srgbClr val="FF0000"/>
                </a:solidFill>
              </a:rPr>
              <a:t>ثابت و نسبی</a:t>
            </a:r>
            <a:endParaRPr lang="fa-IR" sz="3200" b="1" dirty="0">
              <a:solidFill>
                <a:srgbClr val="FF0000"/>
              </a:solidFill>
            </a:endParaRPr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endParaRPr lang="fa-IR" dirty="0"/>
          </a:p>
          <a:p>
            <a:pPr marL="109728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55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616302" y="2534637"/>
            <a:ext cx="0" cy="379127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16302" y="6325909"/>
            <a:ext cx="448909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32-Point Star 12"/>
          <p:cNvSpPr/>
          <p:nvPr/>
        </p:nvSpPr>
        <p:spPr>
          <a:xfrm>
            <a:off x="1971343" y="5379048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32-Point Star 13"/>
          <p:cNvSpPr/>
          <p:nvPr/>
        </p:nvSpPr>
        <p:spPr>
          <a:xfrm>
            <a:off x="4623696" y="4077692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32-Point Star 14"/>
          <p:cNvSpPr/>
          <p:nvPr/>
        </p:nvSpPr>
        <p:spPr>
          <a:xfrm>
            <a:off x="2839407" y="4875389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32-Point Star 15"/>
          <p:cNvSpPr/>
          <p:nvPr/>
        </p:nvSpPr>
        <p:spPr>
          <a:xfrm>
            <a:off x="2375564" y="5269254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32-Point Star 16"/>
          <p:cNvSpPr/>
          <p:nvPr/>
        </p:nvSpPr>
        <p:spPr>
          <a:xfrm>
            <a:off x="4422208" y="3710624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32-Point Star 17"/>
          <p:cNvSpPr/>
          <p:nvPr/>
        </p:nvSpPr>
        <p:spPr>
          <a:xfrm>
            <a:off x="3759230" y="4229167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32-Point Star 18"/>
          <p:cNvSpPr/>
          <p:nvPr/>
        </p:nvSpPr>
        <p:spPr>
          <a:xfrm>
            <a:off x="4053610" y="4385351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32-Point Star 19"/>
          <p:cNvSpPr/>
          <p:nvPr/>
        </p:nvSpPr>
        <p:spPr>
          <a:xfrm>
            <a:off x="3346046" y="4683997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32-Point Star 20"/>
          <p:cNvSpPr/>
          <p:nvPr/>
        </p:nvSpPr>
        <p:spPr>
          <a:xfrm>
            <a:off x="3627649" y="4732577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32-Point Star 21"/>
          <p:cNvSpPr/>
          <p:nvPr/>
        </p:nvSpPr>
        <p:spPr>
          <a:xfrm>
            <a:off x="1949767" y="5840541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32-Point Star 22"/>
          <p:cNvSpPr/>
          <p:nvPr/>
        </p:nvSpPr>
        <p:spPr>
          <a:xfrm>
            <a:off x="2359707" y="4927875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32-Point Star 23"/>
          <p:cNvSpPr/>
          <p:nvPr/>
        </p:nvSpPr>
        <p:spPr>
          <a:xfrm>
            <a:off x="3380639" y="4888816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32-Point Star 24"/>
          <p:cNvSpPr/>
          <p:nvPr/>
        </p:nvSpPr>
        <p:spPr>
          <a:xfrm>
            <a:off x="2818365" y="5469358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32-Point Star 25"/>
          <p:cNvSpPr/>
          <p:nvPr/>
        </p:nvSpPr>
        <p:spPr>
          <a:xfrm>
            <a:off x="3952462" y="3980532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32-Point Star 26"/>
          <p:cNvSpPr/>
          <p:nvPr/>
        </p:nvSpPr>
        <p:spPr>
          <a:xfrm>
            <a:off x="2182790" y="5731232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32-Point Star 27"/>
          <p:cNvSpPr/>
          <p:nvPr/>
        </p:nvSpPr>
        <p:spPr>
          <a:xfrm>
            <a:off x="2717921" y="5025164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32-Point Star 28"/>
          <p:cNvSpPr/>
          <p:nvPr/>
        </p:nvSpPr>
        <p:spPr>
          <a:xfrm>
            <a:off x="1589454" y="5778540"/>
            <a:ext cx="114300" cy="97160"/>
          </a:xfrm>
          <a:prstGeom prst="star32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3495875" y="6442621"/>
            <a:ext cx="1244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X</a:t>
            </a:r>
            <a:endParaRPr lang="en-US" sz="20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-101707" y="3829057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Y</a:t>
            </a:r>
            <a:endParaRPr lang="en-US" sz="2000" b="1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650895" y="3597588"/>
            <a:ext cx="4399805" cy="3060871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20614" y="3225994"/>
            <a:ext cx="3493688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165100" dist="266700" dir="1680000" sx="106000" sy="106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Y = A + BX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165503" y="2287200"/>
            <a:ext cx="1360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A </a:t>
            </a:r>
            <a:r>
              <a:rPr lang="en-US" sz="2400" b="1" i="1" dirty="0">
                <a:solidFill>
                  <a:srgbClr val="FF0000"/>
                </a:solidFill>
              </a:rPr>
              <a:t>≠</a:t>
            </a:r>
            <a:r>
              <a:rPr lang="en-US" sz="2400" b="1" i="1" dirty="0" smtClean="0"/>
              <a:t> 0</a:t>
            </a:r>
          </a:p>
          <a:p>
            <a:r>
              <a:rPr lang="en-US" sz="2400" b="1" i="1" dirty="0" smtClean="0"/>
              <a:t>B</a:t>
            </a:r>
            <a:r>
              <a:rPr lang="en-US" sz="2400" b="1" i="1" dirty="0" smtClean="0">
                <a:solidFill>
                  <a:srgbClr val="FF0000"/>
                </a:solidFill>
              </a:rPr>
              <a:t> </a:t>
            </a:r>
            <a:r>
              <a:rPr lang="en-US" sz="2400" b="1" i="1" dirty="0">
                <a:solidFill>
                  <a:srgbClr val="FF0000"/>
                </a:solidFill>
              </a:rPr>
              <a:t>≠</a:t>
            </a:r>
            <a:r>
              <a:rPr lang="en-US" sz="2400" b="1" i="1" dirty="0" smtClean="0">
                <a:solidFill>
                  <a:srgbClr val="FF0000"/>
                </a:solidFill>
              </a:rPr>
              <a:t> </a:t>
            </a:r>
            <a:r>
              <a:rPr lang="en-US" sz="2400" b="1" i="1" dirty="0" smtClean="0"/>
              <a:t>1</a:t>
            </a:r>
            <a:endParaRPr lang="en-US" sz="2400" b="1" i="1" dirty="0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627106" y="2388787"/>
            <a:ext cx="4316157" cy="3929723"/>
          </a:xfrm>
          <a:prstGeom prst="line">
            <a:avLst/>
          </a:prstGeom>
          <a:ln w="19050">
            <a:solidFill>
              <a:srgbClr val="005C2A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3148141" y="4009569"/>
            <a:ext cx="27988" cy="9144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3140648" y="4923969"/>
            <a:ext cx="34593" cy="1381851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23660" y="6325909"/>
            <a:ext cx="0" cy="31676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4369977" y="2902046"/>
            <a:ext cx="18158" cy="118872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4325938" y="4126272"/>
            <a:ext cx="53118" cy="216966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20817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r" rtl="1"/>
            <a:r>
              <a:rPr lang="fa-IR" dirty="0" smtClean="0"/>
              <a:t>نامیزانی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109728" indent="0" algn="r" rtl="1">
              <a:buNone/>
            </a:pPr>
            <a:endParaRPr lang="en-US" dirty="0">
              <a:solidFill>
                <a:srgbClr val="FF0000"/>
              </a:solidFill>
            </a:endParaRPr>
          </a:p>
          <a:p>
            <a:pPr algn="r" rtl="1">
              <a:buFont typeface="Wingdings" pitchFamily="2" charset="2"/>
              <a:buChar char="§"/>
            </a:pPr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56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7865872"/>
              </p:ext>
            </p:extLst>
          </p:nvPr>
        </p:nvGraphicFramePr>
        <p:xfrm>
          <a:off x="611560" y="2420888"/>
          <a:ext cx="8064896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8175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r" rtl="1"/>
            <a:r>
              <a:rPr lang="fa-IR" dirty="0" smtClean="0"/>
              <a:t>نامیزانی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09728" indent="0" rtl="1">
              <a:lnSpc>
                <a:spcPct val="150000"/>
              </a:lnSpc>
              <a:buNone/>
            </a:pPr>
            <a:r>
              <a:rPr lang="en-US" dirty="0" smtClean="0"/>
              <a:t>Y = BX + A</a:t>
            </a:r>
          </a:p>
          <a:p>
            <a:pPr marL="109728" indent="0" rtl="1">
              <a:lnSpc>
                <a:spcPct val="150000"/>
              </a:lnSpc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Y</a:t>
            </a:r>
            <a:r>
              <a:rPr lang="en-US" b="1" i="1" baseline="-25000" dirty="0" smtClean="0">
                <a:solidFill>
                  <a:srgbClr val="FF0000"/>
                </a:solidFill>
              </a:rPr>
              <a:t>C</a:t>
            </a:r>
            <a:r>
              <a:rPr lang="en-US" dirty="0" smtClean="0"/>
              <a:t> = </a:t>
            </a:r>
            <a:r>
              <a:rPr lang="en-US" dirty="0"/>
              <a:t>0.55 + 0.997X</a:t>
            </a:r>
            <a:endParaRPr lang="en-US" dirty="0" smtClean="0"/>
          </a:p>
          <a:p>
            <a:pPr marL="109728" indent="0" rtl="1">
              <a:lnSpc>
                <a:spcPct val="150000"/>
              </a:lnSpc>
              <a:buNone/>
            </a:pPr>
            <a:r>
              <a:rPr lang="en-US" dirty="0" smtClean="0"/>
              <a:t>Y</a:t>
            </a:r>
            <a:r>
              <a:rPr lang="en-US" baseline="-25000" dirty="0" smtClean="0"/>
              <a:t>50</a:t>
            </a:r>
            <a:r>
              <a:rPr lang="en-US" dirty="0" smtClean="0"/>
              <a:t> = 50.4</a:t>
            </a:r>
          </a:p>
          <a:p>
            <a:pPr marL="109728" indent="0" rtl="1">
              <a:lnSpc>
                <a:spcPct val="150000"/>
              </a:lnSpc>
              <a:buNone/>
            </a:pPr>
            <a:r>
              <a:rPr lang="en-US" dirty="0" smtClean="0"/>
              <a:t>Bias</a:t>
            </a:r>
            <a:r>
              <a:rPr lang="en-US" baseline="-25000" dirty="0" smtClean="0"/>
              <a:t>50</a:t>
            </a:r>
            <a:r>
              <a:rPr lang="en-US" dirty="0" smtClean="0"/>
              <a:t> = (0.4/50) </a:t>
            </a:r>
            <a:r>
              <a:rPr lang="en-US" b="1" dirty="0"/>
              <a:t>×</a:t>
            </a:r>
            <a:r>
              <a:rPr lang="en-US" dirty="0" smtClean="0"/>
              <a:t> 100 = </a:t>
            </a:r>
            <a:r>
              <a:rPr lang="en-US" dirty="0" smtClean="0">
                <a:solidFill>
                  <a:srgbClr val="FF0000"/>
                </a:solidFill>
              </a:rPr>
              <a:t>0.8%</a:t>
            </a:r>
          </a:p>
          <a:p>
            <a:pPr marL="109728" indent="0" rtl="1">
              <a:buNone/>
            </a:pPr>
            <a:endParaRPr lang="en-US" dirty="0" smtClean="0"/>
          </a:p>
          <a:p>
            <a:pPr marL="109728" indent="0" rtl="1">
              <a:buNone/>
            </a:pPr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57</a:t>
            </a:fld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3200400" y="2133600"/>
            <a:ext cx="5328592" cy="4176464"/>
          </a:xfrm>
          <a:prstGeom prst="roundRect">
            <a:avLst/>
          </a:prstGeom>
          <a:ln w="76200">
            <a:solidFill>
              <a:srgbClr val="7030A0"/>
            </a:solidFill>
          </a:ln>
          <a:effectLst>
            <a:outerShdw blurRad="139700" dir="7080000" sx="104000" sy="104000" algn="tl" rotWithShape="0">
              <a:prstClr val="black">
                <a:alpha val="51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justLow">
              <a:lnSpc>
                <a:spcPct val="150000"/>
              </a:lnSpc>
            </a:pPr>
            <a:r>
              <a:rPr lang="en-US" sz="2800" dirty="0"/>
              <a:t>Bias</a:t>
            </a:r>
            <a:r>
              <a:rPr lang="en-US" sz="2800" baseline="-25000" dirty="0"/>
              <a:t>50</a:t>
            </a:r>
            <a:r>
              <a:rPr lang="en-US" sz="2800" dirty="0"/>
              <a:t> </a:t>
            </a:r>
            <a:r>
              <a:rPr lang="en-US" sz="2800" dirty="0" smtClean="0"/>
              <a:t>= 0.8%</a:t>
            </a:r>
          </a:p>
          <a:p>
            <a:pPr algn="justLow">
              <a:lnSpc>
                <a:spcPct val="150000"/>
              </a:lnSpc>
            </a:pPr>
            <a:r>
              <a:rPr lang="en-US" sz="2800" dirty="0" smtClean="0"/>
              <a:t>Bias</a:t>
            </a:r>
            <a:r>
              <a:rPr lang="en-US" sz="2800" baseline="-25000" dirty="0" smtClean="0"/>
              <a:t>100</a:t>
            </a:r>
            <a:r>
              <a:rPr lang="en-US" sz="2800" dirty="0" smtClean="0"/>
              <a:t> = 0.9%</a:t>
            </a:r>
          </a:p>
          <a:p>
            <a:pPr algn="justLow">
              <a:lnSpc>
                <a:spcPct val="150000"/>
              </a:lnSpc>
            </a:pPr>
            <a:r>
              <a:rPr lang="en-US" sz="2800" dirty="0" smtClean="0"/>
              <a:t>Bias</a:t>
            </a:r>
            <a:r>
              <a:rPr lang="en-US" sz="2800" baseline="-25000" dirty="0" smtClean="0"/>
              <a:t>130</a:t>
            </a:r>
            <a:r>
              <a:rPr lang="en-US" sz="2800" dirty="0" smtClean="0"/>
              <a:t> = 1%</a:t>
            </a:r>
          </a:p>
          <a:p>
            <a:pPr algn="ctr">
              <a:lnSpc>
                <a:spcPct val="150000"/>
              </a:lnSpc>
            </a:pPr>
            <a:r>
              <a:rPr lang="en-US" sz="4800" dirty="0" smtClean="0">
                <a:solidFill>
                  <a:srgbClr val="FF0000"/>
                </a:solidFill>
              </a:rPr>
              <a:t>Bias = 0.9%</a:t>
            </a:r>
            <a:endParaRPr lang="fa-IR" sz="48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5449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r" rtl="1"/>
            <a:r>
              <a:rPr lang="fa-IR" dirty="0" smtClean="0"/>
              <a:t>نامیزانی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348880"/>
            <a:ext cx="8208912" cy="43251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58</a:t>
            </a:fld>
            <a:endParaRPr lang="en-US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4079452"/>
              </p:ext>
            </p:extLst>
          </p:nvPr>
        </p:nvGraphicFramePr>
        <p:xfrm>
          <a:off x="827584" y="2492896"/>
          <a:ext cx="7344816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703616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r" rtl="1"/>
            <a:r>
              <a:rPr lang="fa-IR" dirty="0" smtClean="0"/>
              <a:t>نامیزانی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348880"/>
            <a:ext cx="8208912" cy="43251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59</a:t>
            </a:fld>
            <a:endParaRPr lang="en-US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8056579"/>
              </p:ext>
            </p:extLst>
          </p:nvPr>
        </p:nvGraphicFramePr>
        <p:xfrm>
          <a:off x="827584" y="2492896"/>
          <a:ext cx="7344816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393874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4479925" y="2362200"/>
            <a:ext cx="184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endParaRPr lang="en-US" sz="7200" b="1">
              <a:solidFill>
                <a:srgbClr val="00B05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 rtl="1" fontAlgn="auto">
              <a:spcAft>
                <a:spcPts val="0"/>
              </a:spcAft>
              <a:defRPr/>
            </a:pPr>
            <a:endParaRPr lang="en-US" sz="13800" b="1" dirty="0">
              <a:solidFill>
                <a:srgbClr val="006600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371600" y="1524000"/>
            <a:ext cx="5562600" cy="35052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spcAft>
                <a:spcPts val="2400"/>
              </a:spcAft>
            </a:pPr>
            <a:r>
              <a:rPr lang="fa-IR" sz="4000" b="1" dirty="0" smtClean="0">
                <a:solidFill>
                  <a:srgbClr val="FF0000"/>
                </a:solidFill>
              </a:rPr>
              <a:t>حفظ اجرای خوب:</a:t>
            </a:r>
          </a:p>
          <a:p>
            <a:pPr algn="r" rtl="1">
              <a:spcAft>
                <a:spcPts val="1800"/>
              </a:spcAft>
              <a:buFont typeface="Wingdings" pitchFamily="2" charset="2"/>
              <a:buChar char="Ø"/>
            </a:pPr>
            <a:r>
              <a:rPr lang="fa-IR" sz="3600" b="1" dirty="0" smtClean="0">
                <a:solidFill>
                  <a:srgbClr val="00B0F0"/>
                </a:solidFill>
              </a:rPr>
              <a:t>پیشگیری</a:t>
            </a:r>
            <a:r>
              <a:rPr lang="fa-IR" sz="3600" dirty="0" smtClean="0">
                <a:solidFill>
                  <a:srgbClr val="00B0F0"/>
                </a:solidFill>
              </a:rPr>
              <a:t> از خرابی</a:t>
            </a:r>
          </a:p>
          <a:p>
            <a:pPr algn="ctr" rtl="1">
              <a:buFont typeface="Wingdings" pitchFamily="2" charset="2"/>
              <a:buChar char="Ø"/>
            </a:pPr>
            <a:r>
              <a:rPr lang="fa-IR" sz="3600" b="1" dirty="0" smtClean="0">
                <a:solidFill>
                  <a:srgbClr val="7030A0"/>
                </a:solidFill>
              </a:rPr>
              <a:t>زنگ هشدار </a:t>
            </a:r>
            <a:r>
              <a:rPr lang="fa-IR" sz="3600" dirty="0" smtClean="0">
                <a:solidFill>
                  <a:srgbClr val="7030A0"/>
                </a:solidFill>
              </a:rPr>
              <a:t>برای خطر باقیمانده؛</a:t>
            </a:r>
            <a:r>
              <a:rPr lang="fa-IR" sz="3600" dirty="0">
                <a:solidFill>
                  <a:srgbClr val="7030A0"/>
                </a:solidFill>
              </a:rPr>
              <a:t> </a:t>
            </a:r>
            <a:r>
              <a:rPr lang="en-US" sz="3600" dirty="0" smtClean="0">
                <a:solidFill>
                  <a:srgbClr val="7030A0"/>
                </a:solidFill>
              </a:rPr>
              <a:t>Residual Risk</a:t>
            </a:r>
            <a:endParaRPr lang="fa-IR" sz="3600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r" rtl="1"/>
            <a:r>
              <a:rPr lang="fa-IR" dirty="0" smtClean="0"/>
              <a:t>نامیزانی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b="1" dirty="0">
                <a:solidFill>
                  <a:srgbClr val="7030A0"/>
                </a:solidFill>
              </a:rPr>
              <a:t>روش ارزیابی نتیجه:</a:t>
            </a:r>
          </a:p>
          <a:p>
            <a:pPr algn="r" rtl="1">
              <a:spcBef>
                <a:spcPts val="3000"/>
              </a:spcBef>
            </a:pPr>
            <a:r>
              <a:rPr lang="fa-IR" dirty="0">
                <a:solidFill>
                  <a:schemeClr val="tx1"/>
                </a:solidFill>
              </a:rPr>
              <a:t>الف) بازه‌ی مهم بالینی گسترده است: </a:t>
            </a:r>
            <a:r>
              <a:rPr lang="en-US" dirty="0">
                <a:solidFill>
                  <a:schemeClr val="tx1"/>
                </a:solidFill>
              </a:rPr>
              <a:t>HCG</a:t>
            </a:r>
            <a:r>
              <a:rPr lang="fa-IR" dirty="0">
                <a:solidFill>
                  <a:schemeClr val="tx1"/>
                </a:solidFill>
              </a:rPr>
              <a:t>، کلسترول</a:t>
            </a:r>
          </a:p>
          <a:p>
            <a:pPr algn="r" rtl="1">
              <a:spcBef>
                <a:spcPts val="3000"/>
              </a:spcBef>
            </a:pPr>
            <a:r>
              <a:rPr lang="fa-IR" dirty="0">
                <a:solidFill>
                  <a:schemeClr val="tx1"/>
                </a:solidFill>
              </a:rPr>
              <a:t>ب) بازه‌ی مهم بالینی بسته است: </a:t>
            </a:r>
            <a:r>
              <a:rPr lang="en-US" dirty="0">
                <a:solidFill>
                  <a:schemeClr val="tx1"/>
                </a:solidFill>
              </a:rPr>
              <a:t>WBC</a:t>
            </a:r>
            <a:r>
              <a:rPr lang="fa-IR" dirty="0">
                <a:solidFill>
                  <a:schemeClr val="tx1"/>
                </a:solidFill>
              </a:rPr>
              <a:t>، کلسیم</a:t>
            </a:r>
          </a:p>
          <a:p>
            <a:pPr marL="1092200" indent="-409575" algn="r" rtl="1">
              <a:spcBef>
                <a:spcPts val="3000"/>
              </a:spcBef>
              <a:buFont typeface="Wingdings" pitchFamily="2" charset="2"/>
              <a:buChar char="Ø"/>
            </a:pPr>
            <a:r>
              <a:rPr lang="en-US" dirty="0"/>
              <a:t>Paired t-test</a:t>
            </a:r>
          </a:p>
          <a:p>
            <a:pPr marL="1092200" indent="-409575" algn="r" rtl="1">
              <a:spcBef>
                <a:spcPts val="3000"/>
              </a:spcBef>
              <a:buFont typeface="Wingdings" pitchFamily="2" charset="2"/>
              <a:buChar char="Ø"/>
            </a:pPr>
            <a:r>
              <a:rPr lang="fa-IR" dirty="0"/>
              <a:t>حساب کردن اختلاف میانگین‌های دو روش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60</a:t>
            </a:fld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395536" y="2348880"/>
            <a:ext cx="6480720" cy="4176464"/>
          </a:xfrm>
          <a:prstGeom prst="roundRect">
            <a:avLst/>
          </a:prstGeom>
          <a:ln w="76200">
            <a:solidFill>
              <a:srgbClr val="7030A0"/>
            </a:solidFill>
          </a:ln>
          <a:effectLst>
            <a:outerShdw blurRad="139700" dir="7080000" sx="104000" sy="104000" algn="tl" rotWithShape="0">
              <a:prstClr val="black">
                <a:alpha val="51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justLow" rtl="1">
              <a:lnSpc>
                <a:spcPct val="150000"/>
              </a:lnSpc>
            </a:pPr>
            <a:r>
              <a:rPr lang="fa-IR" sz="2800" dirty="0" smtClean="0">
                <a:solidFill>
                  <a:schemeClr val="tx1"/>
                </a:solidFill>
              </a:rPr>
              <a:t>ضریب همبستگی </a:t>
            </a:r>
            <a:r>
              <a:rPr lang="en-US" sz="2800" dirty="0" smtClean="0">
                <a:solidFill>
                  <a:schemeClr val="tx1"/>
                </a:solidFill>
              </a:rPr>
              <a:t>(r</a:t>
            </a:r>
            <a:r>
              <a:rPr lang="en-US" sz="2800" baseline="30000" dirty="0" smtClean="0">
                <a:solidFill>
                  <a:schemeClr val="tx1"/>
                </a:solidFill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)</a:t>
            </a:r>
            <a:r>
              <a:rPr lang="fa-IR" sz="2800" dirty="0" smtClean="0">
                <a:solidFill>
                  <a:schemeClr val="tx1"/>
                </a:solidFill>
              </a:rPr>
              <a:t>:</a:t>
            </a:r>
          </a:p>
          <a:p>
            <a:pPr marL="682625" indent="-395288" algn="justLow" rtl="1">
              <a:lnSpc>
                <a:spcPct val="150000"/>
              </a:lnSpc>
              <a:buFont typeface="Wingdings" pitchFamily="2" charset="2"/>
              <a:buChar char="§"/>
              <a:tabLst>
                <a:tab pos="1023938" algn="l"/>
              </a:tabLst>
            </a:pPr>
            <a:r>
              <a:rPr lang="en-US" sz="2800" dirty="0" smtClean="0">
                <a:solidFill>
                  <a:srgbClr val="7030A0"/>
                </a:solidFill>
              </a:rPr>
              <a:t>r</a:t>
            </a:r>
            <a:r>
              <a:rPr lang="en-US" sz="2800" baseline="30000" dirty="0" smtClean="0">
                <a:solidFill>
                  <a:srgbClr val="7030A0"/>
                </a:solidFill>
              </a:rPr>
              <a:t>2 </a:t>
            </a:r>
            <a:r>
              <a:rPr lang="en-US" sz="2800" dirty="0" smtClean="0">
                <a:solidFill>
                  <a:srgbClr val="7030A0"/>
                </a:solidFill>
              </a:rPr>
              <a:t>&gt;0.99</a:t>
            </a:r>
            <a:r>
              <a:rPr lang="fa-IR" sz="2800" dirty="0" smtClean="0">
                <a:solidFill>
                  <a:srgbClr val="7030A0"/>
                </a:solidFill>
              </a:rPr>
              <a:t>: رگرسیون</a:t>
            </a:r>
            <a:r>
              <a:rPr lang="fa-IR" sz="2800" dirty="0">
                <a:solidFill>
                  <a:srgbClr val="7030A0"/>
                </a:solidFill>
              </a:rPr>
              <a:t> </a:t>
            </a:r>
            <a:r>
              <a:rPr lang="fa-IR" sz="2800" dirty="0" smtClean="0">
                <a:solidFill>
                  <a:srgbClr val="7030A0"/>
                </a:solidFill>
              </a:rPr>
              <a:t>خطی</a:t>
            </a:r>
            <a:endParaRPr lang="en-US" sz="2800" dirty="0" smtClean="0">
              <a:solidFill>
                <a:srgbClr val="7030A0"/>
              </a:solidFill>
            </a:endParaRPr>
          </a:p>
          <a:p>
            <a:pPr marL="682625" indent="-395288" algn="justLow" rtl="1">
              <a:lnSpc>
                <a:spcPct val="150000"/>
              </a:lnSpc>
              <a:buFont typeface="Wingdings" pitchFamily="2" charset="2"/>
              <a:buChar char="§"/>
              <a:tabLst>
                <a:tab pos="1023938" algn="l"/>
              </a:tabLst>
            </a:pPr>
            <a:r>
              <a:rPr lang="en-US" sz="2800" dirty="0">
                <a:solidFill>
                  <a:srgbClr val="FF0000"/>
                </a:solidFill>
              </a:rPr>
              <a:t>r</a:t>
            </a:r>
            <a:r>
              <a:rPr lang="en-US" sz="2800" baseline="30000" dirty="0">
                <a:solidFill>
                  <a:srgbClr val="FF0000"/>
                </a:solidFill>
              </a:rPr>
              <a:t>2 </a:t>
            </a:r>
            <a:r>
              <a:rPr lang="en-US" sz="2800" dirty="0" smtClean="0">
                <a:solidFill>
                  <a:srgbClr val="FF0000"/>
                </a:solidFill>
              </a:rPr>
              <a:t>&lt;0.975</a:t>
            </a:r>
          </a:p>
          <a:p>
            <a:pPr marL="1309688" indent="-449263" algn="justLow" rtl="1">
              <a:lnSpc>
                <a:spcPct val="150000"/>
              </a:lnSpc>
              <a:buFont typeface="Wingdings" pitchFamily="2" charset="2"/>
              <a:buChar char="Ø"/>
              <a:tabLst>
                <a:tab pos="1023938" algn="l"/>
              </a:tabLst>
            </a:pPr>
            <a:r>
              <a:rPr lang="fa-IR" sz="2800" b="1" dirty="0">
                <a:solidFill>
                  <a:schemeClr val="accent4">
                    <a:lumMod val="75000"/>
                  </a:schemeClr>
                </a:solidFill>
              </a:rPr>
              <a:t>افزایش داده‌ها</a:t>
            </a:r>
            <a:endParaRPr lang="en-US" sz="28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1309688" indent="-449263" algn="justLow" rtl="1">
              <a:lnSpc>
                <a:spcPct val="150000"/>
              </a:lnSpc>
              <a:buFont typeface="Wingdings" pitchFamily="2" charset="2"/>
              <a:buChar char="Ø"/>
              <a:tabLst>
                <a:tab pos="1023938" algn="l"/>
              </a:tabLst>
            </a:pP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t-test</a:t>
            </a:r>
            <a:endParaRPr lang="en-US" sz="2800" dirty="0">
              <a:solidFill>
                <a:schemeClr val="tx1"/>
              </a:solidFill>
            </a:endParaRPr>
          </a:p>
          <a:p>
            <a:pPr marL="682625" indent="-395288" algn="justLow" rtl="1">
              <a:lnSpc>
                <a:spcPct val="150000"/>
              </a:lnSpc>
              <a:buFont typeface="Wingdings" pitchFamily="2" charset="2"/>
              <a:buChar char="§"/>
              <a:tabLst>
                <a:tab pos="1023938" algn="l"/>
              </a:tabLst>
            </a:pPr>
            <a:endParaRPr lang="en-US" sz="2800" dirty="0" smtClean="0">
              <a:solidFill>
                <a:schemeClr val="tx1"/>
              </a:solidFill>
            </a:endParaRPr>
          </a:p>
          <a:p>
            <a:pPr marL="682625" indent="-395288" algn="justLow" rtl="1">
              <a:lnSpc>
                <a:spcPct val="150000"/>
              </a:lnSpc>
              <a:buFont typeface="Wingdings" pitchFamily="2" charset="2"/>
              <a:buChar char="§"/>
              <a:tabLst>
                <a:tab pos="1023938" algn="l"/>
              </a:tabLst>
            </a:pPr>
            <a:endParaRPr lang="fa-IR" sz="2800" dirty="0" smtClean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38150" y="2309256"/>
            <a:ext cx="6480720" cy="4176464"/>
          </a:xfrm>
          <a:prstGeom prst="roundRect">
            <a:avLst/>
          </a:prstGeom>
          <a:ln w="76200">
            <a:solidFill>
              <a:srgbClr val="7030A0"/>
            </a:solidFill>
          </a:ln>
          <a:effectLst>
            <a:outerShdw blurRad="139700" dir="7080000" sx="104000" sy="104000" algn="tl" rotWithShape="0">
              <a:prstClr val="black">
                <a:alpha val="51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justLow" rtl="1">
              <a:lnSpc>
                <a:spcPct val="150000"/>
              </a:lnSpc>
            </a:pPr>
            <a:r>
              <a:rPr lang="fa-IR" sz="3600" dirty="0" smtClean="0">
                <a:solidFill>
                  <a:schemeClr val="tx1"/>
                </a:solidFill>
              </a:rPr>
              <a:t>مثال:</a:t>
            </a:r>
            <a:r>
              <a:rPr lang="fa-IR" sz="3600" dirty="0">
                <a:solidFill>
                  <a:schemeClr val="tx1"/>
                </a:solidFill>
              </a:rPr>
              <a:t> </a:t>
            </a:r>
            <a:r>
              <a:rPr lang="fa-IR" sz="3600" b="1" dirty="0">
                <a:solidFill>
                  <a:srgbClr val="0070C0"/>
                </a:solidFill>
              </a:rPr>
              <a:t>سنجش پتاسیم</a:t>
            </a:r>
            <a:endParaRPr lang="fa-IR" sz="3600" b="1" dirty="0" smtClean="0">
              <a:solidFill>
                <a:srgbClr val="0070C0"/>
              </a:solidFill>
            </a:endParaRPr>
          </a:p>
          <a:p>
            <a:pPr algn="justLow" rtl="1">
              <a:lnSpc>
                <a:spcPct val="150000"/>
              </a:lnSpc>
            </a:pPr>
            <a:r>
              <a:rPr lang="fa-IR" sz="2800" dirty="0" smtClean="0">
                <a:solidFill>
                  <a:schemeClr val="tx1"/>
                </a:solidFill>
              </a:rPr>
              <a:t>میانگین روش </a:t>
            </a:r>
            <a:r>
              <a:rPr lang="fa-IR" sz="2800" dirty="0" smtClean="0">
                <a:solidFill>
                  <a:srgbClr val="FF0000"/>
                </a:solidFill>
              </a:rPr>
              <a:t>مرجع</a:t>
            </a:r>
            <a:r>
              <a:rPr lang="fa-IR" sz="2800" dirty="0" smtClean="0">
                <a:solidFill>
                  <a:schemeClr val="tx1"/>
                </a:solidFill>
              </a:rPr>
              <a:t>: </a:t>
            </a:r>
            <a:r>
              <a:rPr lang="en-US" sz="2800" dirty="0" smtClean="0">
                <a:solidFill>
                  <a:srgbClr val="FF0000"/>
                </a:solidFill>
              </a:rPr>
              <a:t>6.5</a:t>
            </a:r>
            <a:r>
              <a:rPr lang="en-US" sz="2800" dirty="0" smtClean="0">
                <a:solidFill>
                  <a:schemeClr val="tx1"/>
                </a:solidFill>
              </a:rPr>
              <a:t> meq/L</a:t>
            </a:r>
          </a:p>
          <a:p>
            <a:pPr algn="justLow" rtl="1">
              <a:lnSpc>
                <a:spcPct val="150000"/>
              </a:lnSpc>
            </a:pPr>
            <a:r>
              <a:rPr lang="fa-IR" sz="2800" dirty="0" smtClean="0">
                <a:solidFill>
                  <a:schemeClr val="tx1"/>
                </a:solidFill>
              </a:rPr>
              <a:t>میانگین آزمایشگاه فلان: </a:t>
            </a:r>
            <a:r>
              <a:rPr lang="en-US" sz="2800" dirty="0" smtClean="0">
                <a:solidFill>
                  <a:srgbClr val="FF0000"/>
                </a:solidFill>
              </a:rPr>
              <a:t>7.3</a:t>
            </a:r>
            <a:r>
              <a:rPr lang="en-US" sz="2800" dirty="0" smtClean="0">
                <a:solidFill>
                  <a:schemeClr val="tx1"/>
                </a:solidFill>
              </a:rPr>
              <a:t> meq/L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</a:rPr>
              <a:t>Bias = 7.3 </a:t>
            </a:r>
            <a:r>
              <a:rPr lang="en-US" sz="2800" dirty="0" smtClean="0">
                <a:solidFill>
                  <a:schemeClr val="tx1"/>
                </a:solidFill>
              </a:rPr>
              <a:t>– 6.5 = </a:t>
            </a:r>
            <a:r>
              <a:rPr lang="en-US" sz="2800" dirty="0" smtClean="0">
                <a:solidFill>
                  <a:srgbClr val="FF0000"/>
                </a:solidFill>
              </a:rPr>
              <a:t>0.8 </a:t>
            </a:r>
            <a:r>
              <a:rPr lang="en-US" sz="2800" dirty="0" smtClean="0">
                <a:solidFill>
                  <a:schemeClr val="tx1"/>
                </a:solidFill>
              </a:rPr>
              <a:t>meq/L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tx1"/>
                </a:solidFill>
              </a:rPr>
              <a:t>           </a:t>
            </a:r>
            <a:r>
              <a:rPr lang="en-US" sz="2800" dirty="0">
                <a:solidFill>
                  <a:schemeClr val="tx1"/>
                </a:solidFill>
              </a:rPr>
              <a:t>(0.8 / 6.5) * 100 = </a:t>
            </a:r>
            <a:r>
              <a:rPr lang="en-US" sz="2800" dirty="0">
                <a:solidFill>
                  <a:srgbClr val="FF0000"/>
                </a:solidFill>
              </a:rPr>
              <a:t>12.3</a:t>
            </a:r>
            <a:r>
              <a:rPr lang="en-US" sz="2800" dirty="0">
                <a:solidFill>
                  <a:schemeClr val="tx1"/>
                </a:solidFill>
              </a:rPr>
              <a:t>%</a:t>
            </a:r>
            <a:endParaRPr lang="fa-IR" sz="2800" dirty="0" smtClean="0">
              <a:solidFill>
                <a:schemeClr val="tx1"/>
              </a:solidFill>
            </a:endParaRPr>
          </a:p>
          <a:p>
            <a:pPr marL="860425" algn="justLow" rtl="1">
              <a:lnSpc>
                <a:spcPct val="150000"/>
              </a:lnSpc>
              <a:tabLst>
                <a:tab pos="1023938" algn="l"/>
              </a:tabLst>
            </a:pPr>
            <a:endParaRPr lang="en-US" sz="2800" dirty="0">
              <a:solidFill>
                <a:schemeClr val="tx1"/>
              </a:solidFill>
            </a:endParaRPr>
          </a:p>
          <a:p>
            <a:pPr marL="682625" indent="-395288" algn="justLow" rtl="1">
              <a:lnSpc>
                <a:spcPct val="150000"/>
              </a:lnSpc>
              <a:buFont typeface="Wingdings" pitchFamily="2" charset="2"/>
              <a:buChar char="§"/>
              <a:tabLst>
                <a:tab pos="1023938" algn="l"/>
              </a:tabLst>
            </a:pPr>
            <a:endParaRPr lang="en-US" sz="2800" dirty="0" smtClean="0">
              <a:solidFill>
                <a:schemeClr val="tx1"/>
              </a:solidFill>
            </a:endParaRPr>
          </a:p>
          <a:p>
            <a:pPr marL="682625" indent="-395288" algn="justLow" rtl="1">
              <a:lnSpc>
                <a:spcPct val="150000"/>
              </a:lnSpc>
              <a:buFont typeface="Wingdings" pitchFamily="2" charset="2"/>
              <a:buChar char="§"/>
              <a:tabLst>
                <a:tab pos="1023938" algn="l"/>
              </a:tabLst>
            </a:pPr>
            <a:endParaRPr lang="fa-IR" sz="2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87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29614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fa-IR" dirty="0"/>
              <a:t>گام‌های ارزشیابی </a:t>
            </a:r>
            <a:r>
              <a:rPr lang="fa-IR" dirty="0" smtClean="0"/>
              <a:t>روش: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5136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r" rtl="1">
              <a:lnSpc>
                <a:spcPct val="150000"/>
              </a:lnSpc>
            </a:pPr>
            <a:r>
              <a:rPr lang="fa-IR" dirty="0" smtClean="0"/>
              <a:t>بررسی نوسان؛ </a:t>
            </a:r>
            <a:r>
              <a:rPr lang="fa-IR" b="1" dirty="0" smtClean="0">
                <a:solidFill>
                  <a:srgbClr val="C00000"/>
                </a:solidFill>
              </a:rPr>
              <a:t>تکرارپذیری              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/>
              <a:t>بررسی </a:t>
            </a:r>
            <a:r>
              <a:rPr lang="fa-IR" b="1" dirty="0">
                <a:solidFill>
                  <a:srgbClr val="C00000"/>
                </a:solidFill>
              </a:rPr>
              <a:t>نامیزانی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chemeClr val="bg1">
                    <a:lumMod val="65000"/>
                  </a:schemeClr>
                </a:solidFill>
              </a:rPr>
              <a:t>خطی بودن </a:t>
            </a:r>
            <a:r>
              <a:rPr lang="fa-IR" dirty="0" smtClean="0">
                <a:solidFill>
                  <a:schemeClr val="bg1">
                    <a:lumMod val="65000"/>
                  </a:schemeClr>
                </a:solidFill>
              </a:rPr>
              <a:t>روش؛ </a:t>
            </a:r>
            <a:r>
              <a:rPr lang="fa-IR" dirty="0">
                <a:solidFill>
                  <a:schemeClr val="bg1">
                    <a:lumMod val="65000"/>
                  </a:schemeClr>
                </a:solidFill>
              </a:rPr>
              <a:t>گستره‌ی قابل </a:t>
            </a:r>
            <a:r>
              <a:rPr lang="fa-IR" dirty="0" smtClean="0">
                <a:solidFill>
                  <a:schemeClr val="bg1">
                    <a:lumMod val="65000"/>
                  </a:schemeClr>
                </a:solidFill>
              </a:rPr>
              <a:t>گزارش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solidFill>
                  <a:schemeClr val="bg1">
                    <a:lumMod val="65000"/>
                  </a:schemeClr>
                </a:solidFill>
              </a:rPr>
              <a:t>بررسی </a:t>
            </a:r>
            <a:r>
              <a:rPr lang="fa-IR" b="1" dirty="0">
                <a:solidFill>
                  <a:schemeClr val="bg1">
                    <a:lumMod val="65000"/>
                  </a:schemeClr>
                </a:solidFill>
              </a:rPr>
              <a:t>مداخله‌گرها </a:t>
            </a:r>
            <a:r>
              <a:rPr lang="fa-IR" dirty="0" smtClean="0">
                <a:solidFill>
                  <a:schemeClr val="bg1">
                    <a:lumMod val="65000"/>
                  </a:schemeClr>
                </a:solidFill>
              </a:rPr>
              <a:t>یا بررسی بازیافت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solidFill>
                  <a:schemeClr val="bg1">
                    <a:lumMod val="65000"/>
                  </a:schemeClr>
                </a:solidFill>
              </a:rPr>
              <a:t>بررسی </a:t>
            </a:r>
            <a:r>
              <a:rPr lang="fa-IR" b="1" dirty="0">
                <a:solidFill>
                  <a:schemeClr val="bg1">
                    <a:lumMod val="65000"/>
                  </a:schemeClr>
                </a:solidFill>
              </a:rPr>
              <a:t>مرز تشخیص </a:t>
            </a:r>
            <a:r>
              <a:rPr lang="fa-IR" dirty="0" smtClean="0">
                <a:solidFill>
                  <a:schemeClr val="bg1">
                    <a:lumMod val="65000"/>
                  </a:schemeClr>
                </a:solidFill>
              </a:rPr>
              <a:t>روش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solidFill>
                  <a:schemeClr val="bg1">
                    <a:lumMod val="65000"/>
                  </a:schemeClr>
                </a:solidFill>
              </a:rPr>
              <a:t>بررسی </a:t>
            </a:r>
            <a:r>
              <a:rPr lang="fa-IR" b="1" dirty="0">
                <a:solidFill>
                  <a:schemeClr val="bg1">
                    <a:lumMod val="65000"/>
                  </a:schemeClr>
                </a:solidFill>
              </a:rPr>
              <a:t>محدوده‌ی </a:t>
            </a:r>
            <a:r>
              <a:rPr lang="fa-IR" b="1" dirty="0" smtClean="0">
                <a:solidFill>
                  <a:schemeClr val="bg1">
                    <a:lumMod val="65000"/>
                  </a:schemeClr>
                </a:solidFill>
              </a:rPr>
              <a:t>طبیعی</a:t>
            </a:r>
            <a:r>
              <a:rPr lang="fa-IR" dirty="0">
                <a:solidFill>
                  <a:schemeClr val="bg1">
                    <a:lumMod val="65000"/>
                  </a:schemeClr>
                </a:solidFill>
              </a:rPr>
              <a:t>؛</a:t>
            </a:r>
            <a:r>
              <a:rPr lang="fa-IR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fa-IR" dirty="0">
                <a:solidFill>
                  <a:schemeClr val="bg1">
                    <a:lumMod val="65000"/>
                  </a:schemeClr>
                </a:solidFill>
              </a:rPr>
              <a:t>گواهی کردن یا تعیین محدوده‌ی طبیعی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  <a:p>
            <a:pPr marL="109728" indent="0" algn="r" rtl="1">
              <a:buNone/>
            </a:pPr>
            <a:endParaRPr lang="fa-IR" dirty="0" smtClean="0"/>
          </a:p>
          <a:p>
            <a:pPr algn="r" rtl="1"/>
            <a:endParaRPr lang="en-US" dirty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61</a:t>
            </a:fld>
            <a:endParaRPr lang="en-US"/>
          </a:p>
        </p:txBody>
      </p:sp>
      <p:sp>
        <p:nvSpPr>
          <p:cNvPr id="7" name="Left Arrow 6"/>
          <p:cNvSpPr/>
          <p:nvPr/>
        </p:nvSpPr>
        <p:spPr>
          <a:xfrm>
            <a:off x="3995936" y="2277262"/>
            <a:ext cx="936104" cy="1151738"/>
          </a:xfrm>
          <a:prstGeom prst="leftArrow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28600" y="2286000"/>
            <a:ext cx="36986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b="1" dirty="0"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ویژگی‌های اجرایی </a:t>
            </a:r>
            <a:r>
              <a:rPr lang="fa-IR" sz="3200" b="1" dirty="0" smtClean="0"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روش مربوط به اعتماد پذیری</a:t>
            </a:r>
            <a:endParaRPr lang="en-US" sz="3200" b="1" dirty="0">
              <a:solidFill>
                <a:srgbClr val="7030A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16416" y="1837468"/>
            <a:ext cx="1018508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000" b="1" dirty="0">
                <a:solidFill>
                  <a:srgbClr val="00B050"/>
                </a:solidFill>
              </a:rPr>
              <a:t>√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16416" y="2625780"/>
            <a:ext cx="1018508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000" b="1" dirty="0">
                <a:solidFill>
                  <a:srgbClr val="00B050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97398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fa-IR" sz="2400" b="1" dirty="0">
              <a:solidFill>
                <a:schemeClr val="dk1"/>
              </a:solidFill>
            </a:endParaRPr>
          </a:p>
          <a:p>
            <a:endParaRPr lang="en-US" sz="2400" b="1" dirty="0">
              <a:solidFill>
                <a:schemeClr val="dk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62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27437" y="723279"/>
            <a:ext cx="1656184" cy="100811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 smtClean="0"/>
              <a:t>گزینش روش سنجش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5069822" y="5265204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/>
              <a:t>گزارش نتیجه</a:t>
            </a:r>
            <a:endParaRPr lang="en-US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2840691" y="5229200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/>
              <a:t> </a:t>
            </a:r>
            <a:r>
              <a:rPr lang="fa-IR" sz="2400" b="1" dirty="0"/>
              <a:t>سنجش نمونه‌ها</a:t>
            </a:r>
            <a:endParaRPr 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611560" y="5229200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/>
              <a:t>نمونه‌گیری از بیماران</a:t>
            </a:r>
            <a:endParaRPr lang="en-US" sz="2400" b="1" dirty="0"/>
          </a:p>
        </p:txBody>
      </p:sp>
      <p:sp>
        <p:nvSpPr>
          <p:cNvPr id="12" name="Rectangle 11"/>
          <p:cNvSpPr/>
          <p:nvPr/>
        </p:nvSpPr>
        <p:spPr>
          <a:xfrm>
            <a:off x="2827437" y="2184232"/>
            <a:ext cx="165618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400" b="1" dirty="0"/>
              <a:t> </a:t>
            </a:r>
            <a:r>
              <a:rPr lang="fa-IR" sz="2400" b="1" dirty="0" smtClean="0"/>
              <a:t>ارزشیابی روش</a:t>
            </a:r>
            <a:endParaRPr lang="en-US" sz="2400" b="1" dirty="0"/>
          </a:p>
        </p:txBody>
      </p:sp>
      <p:cxnSp>
        <p:nvCxnSpPr>
          <p:cNvPr id="14" name="Straight Arrow Connector 13"/>
          <p:cNvCxnSpPr>
            <a:stCxn id="8" idx="3"/>
            <a:endCxn id="7" idx="1"/>
          </p:cNvCxnSpPr>
          <p:nvPr/>
        </p:nvCxnSpPr>
        <p:spPr>
          <a:xfrm>
            <a:off x="2267744" y="5733256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496875" y="5733256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5" idx="2"/>
            <a:endCxn id="12" idx="0"/>
          </p:cNvCxnSpPr>
          <p:nvPr/>
        </p:nvCxnSpPr>
        <p:spPr>
          <a:xfrm>
            <a:off x="3655529" y="1731391"/>
            <a:ext cx="0" cy="452841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iamond 12"/>
          <p:cNvSpPr/>
          <p:nvPr/>
        </p:nvSpPr>
        <p:spPr>
          <a:xfrm>
            <a:off x="1981200" y="3628840"/>
            <a:ext cx="3352800" cy="1008112"/>
          </a:xfrm>
          <a:prstGeom prst="diamon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400" b="1" dirty="0"/>
              <a:t> </a:t>
            </a:r>
            <a:r>
              <a:rPr lang="fa-IR" sz="3200" b="1" dirty="0" smtClean="0">
                <a:solidFill>
                  <a:srgbClr val="FF0000"/>
                </a:solidFill>
              </a:rPr>
              <a:t>پذیرفته؟</a:t>
            </a:r>
            <a:endParaRPr lang="en-US" sz="3200" b="1" dirty="0">
              <a:solidFill>
                <a:srgbClr val="FF0000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79512" y="5013176"/>
            <a:ext cx="8784976" cy="0"/>
          </a:xfrm>
          <a:prstGeom prst="line">
            <a:avLst/>
          </a:prstGeom>
          <a:ln w="571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655529" y="3192344"/>
            <a:ext cx="0" cy="452841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24-Point Star 15"/>
          <p:cNvSpPr/>
          <p:nvPr/>
        </p:nvSpPr>
        <p:spPr>
          <a:xfrm>
            <a:off x="5562600" y="152400"/>
            <a:ext cx="3200400" cy="3425409"/>
          </a:xfrm>
          <a:prstGeom prst="star24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2800" b="1" dirty="0"/>
              <a:t> </a:t>
            </a:r>
            <a:r>
              <a:rPr lang="fa-IR" sz="2800" b="1" dirty="0" smtClean="0">
                <a:solidFill>
                  <a:srgbClr val="7030A0"/>
                </a:solidFill>
              </a:rPr>
              <a:t>کیفیت:</a:t>
            </a:r>
          </a:p>
          <a:p>
            <a:pPr marL="342900" indent="-342900" algn="ctr" rtl="1">
              <a:buFontTx/>
              <a:buChar char="-"/>
            </a:pPr>
            <a:r>
              <a:rPr lang="en-US" sz="2800" b="1" dirty="0" smtClean="0">
                <a:solidFill>
                  <a:srgbClr val="7030A0"/>
                </a:solidFill>
              </a:rPr>
              <a:t>TEa</a:t>
            </a:r>
          </a:p>
          <a:p>
            <a:pPr marL="342900" indent="-342900" algn="ctr" rtl="1">
              <a:buFontTx/>
              <a:buChar char="-"/>
            </a:pPr>
            <a:r>
              <a:rPr lang="en-US" sz="2800" b="1" dirty="0" smtClean="0">
                <a:solidFill>
                  <a:srgbClr val="7030A0"/>
                </a:solidFill>
              </a:rPr>
              <a:t>95%</a:t>
            </a:r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86600" y="5384539"/>
            <a:ext cx="1469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b="1" i="1" dirty="0" smtClean="0">
                <a:solidFill>
                  <a:srgbClr val="FF0000"/>
                </a:solidFill>
              </a:rPr>
              <a:t>ایست!</a:t>
            </a:r>
            <a:endParaRPr lang="en-US" sz="4400" b="1" i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7650" y="4843576"/>
            <a:ext cx="8648700" cy="1938992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pPr algn="justLow" rtl="1"/>
            <a:r>
              <a:rPr lang="en-US" sz="4000" dirty="0" smtClean="0"/>
              <a:t>ISO 15189 – 5.5.1.1</a:t>
            </a:r>
            <a:r>
              <a:rPr lang="fa-IR" sz="4000" dirty="0" smtClean="0"/>
              <a:t>:</a:t>
            </a:r>
          </a:p>
          <a:p>
            <a:pPr algn="justLow" rtl="1"/>
            <a:r>
              <a:rPr lang="fa-IR" sz="4000" dirty="0"/>
              <a:t>آزمایشگاه شیوه‌هایی </a:t>
            </a:r>
            <a:r>
              <a:rPr lang="fa-IR" sz="4000" dirty="0" smtClean="0"/>
              <a:t>را </a:t>
            </a:r>
            <a:r>
              <a:rPr lang="fa-IR" sz="4000" dirty="0"/>
              <a:t>برای آزمایش خواهد برگزید که </a:t>
            </a:r>
            <a:r>
              <a:rPr lang="fa-IR" sz="4000" b="1" dirty="0">
                <a:solidFill>
                  <a:srgbClr val="FF0000"/>
                </a:solidFill>
              </a:rPr>
              <a:t>از نظر کاربرد مورد نظر </a:t>
            </a:r>
            <a:r>
              <a:rPr lang="fa-IR" sz="4000" dirty="0"/>
              <a:t>ارزشیابی شده </a:t>
            </a:r>
            <a:r>
              <a:rPr lang="fa-IR" sz="4000" dirty="0" smtClean="0"/>
              <a:t>باشند.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81734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20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fa-IR" dirty="0"/>
              <a:t>تصمیم‌گیری در باره‌ی </a:t>
            </a:r>
            <a:r>
              <a:rPr lang="fa-IR" dirty="0" smtClean="0"/>
              <a:t>روش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63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220072" y="2492896"/>
            <a:ext cx="3240360" cy="4060304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t"/>
          <a:lstStyle/>
          <a:p>
            <a:pPr algn="ctr" rtl="1"/>
            <a:endParaRPr lang="en-US" sz="2800" b="1" dirty="0" smtClean="0"/>
          </a:p>
          <a:p>
            <a:pPr algn="ctr" rtl="1"/>
            <a:r>
              <a:rPr lang="fa-IR" sz="2800" b="1" dirty="0" smtClean="0"/>
              <a:t>محک: معیار</a:t>
            </a:r>
            <a:r>
              <a:rPr lang="fa-IR" sz="2800" dirty="0" smtClean="0"/>
              <a:t> </a:t>
            </a:r>
            <a:r>
              <a:rPr lang="fa-IR" sz="2800" b="1" dirty="0" smtClean="0">
                <a:solidFill>
                  <a:srgbClr val="FF0000"/>
                </a:solidFill>
              </a:rPr>
              <a:t>کار خوب</a:t>
            </a:r>
            <a:endParaRPr lang="fa-IR" sz="2800" dirty="0" smtClean="0"/>
          </a:p>
          <a:p>
            <a:pPr marL="900113" indent="-449263" algn="r" rtl="1">
              <a:lnSpc>
                <a:spcPct val="250000"/>
              </a:lnSpc>
              <a:buFont typeface="Wingdings" pitchFamily="2" charset="2"/>
              <a:buChar char="v"/>
            </a:pPr>
            <a:r>
              <a:rPr lang="en-US" sz="2800" dirty="0" smtClean="0"/>
              <a:t>TE</a:t>
            </a:r>
            <a:r>
              <a:rPr lang="en-US" sz="2800" baseline="-25000" dirty="0" smtClean="0"/>
              <a:t>a</a:t>
            </a:r>
            <a:endParaRPr lang="fa-IR" sz="2800" baseline="-25000" dirty="0" smtClean="0"/>
          </a:p>
          <a:p>
            <a:pPr marL="900113" indent="-449263" algn="r" rtl="1">
              <a:lnSpc>
                <a:spcPct val="250000"/>
              </a:lnSpc>
              <a:buFont typeface="Wingdings" pitchFamily="2" charset="2"/>
              <a:buChar char="v"/>
            </a:pPr>
            <a:r>
              <a:rPr lang="fa-IR" sz="2800" dirty="0"/>
              <a:t>95%</a:t>
            </a:r>
          </a:p>
          <a:p>
            <a:pPr marL="457200" indent="-457200" algn="r" rtl="1">
              <a:buFont typeface="Wingdings" pitchFamily="2" charset="2"/>
              <a:buChar char="v"/>
            </a:pPr>
            <a:endParaRPr lang="en-US" sz="2400" baseline="-25000" dirty="0"/>
          </a:p>
        </p:txBody>
      </p:sp>
      <p:sp>
        <p:nvSpPr>
          <p:cNvPr id="5" name="Rectangle 4"/>
          <p:cNvSpPr/>
          <p:nvPr/>
        </p:nvSpPr>
        <p:spPr>
          <a:xfrm>
            <a:off x="971600" y="2492896"/>
            <a:ext cx="3312368" cy="40603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t"/>
          <a:lstStyle/>
          <a:p>
            <a:pPr algn="ctr" rtl="1"/>
            <a:endParaRPr lang="en-US" sz="2800" b="1" dirty="0" smtClean="0"/>
          </a:p>
          <a:p>
            <a:pPr algn="ctr" rtl="1"/>
            <a:r>
              <a:rPr lang="fa-IR" sz="2800" b="1" dirty="0" smtClean="0"/>
              <a:t>ویژگی‌های</a:t>
            </a:r>
            <a:r>
              <a:rPr lang="fa-IR" sz="2800" dirty="0" smtClean="0"/>
              <a:t> </a:t>
            </a:r>
            <a:r>
              <a:rPr lang="fa-IR" sz="2800" b="1" dirty="0" smtClean="0">
                <a:solidFill>
                  <a:srgbClr val="FF0000"/>
                </a:solidFill>
              </a:rPr>
              <a:t>اجرایی</a:t>
            </a:r>
            <a:endParaRPr lang="fa-IR" sz="2800" b="1" dirty="0"/>
          </a:p>
          <a:p>
            <a:pPr algn="r" rtl="1"/>
            <a:endParaRPr lang="fa-IR" sz="2800" dirty="0"/>
          </a:p>
          <a:p>
            <a:pPr marL="900113" indent="-449263" algn="r" rtl="1">
              <a:lnSpc>
                <a:spcPct val="250000"/>
              </a:lnSpc>
              <a:buFont typeface="Wingdings" pitchFamily="2" charset="2"/>
              <a:buChar char="v"/>
            </a:pPr>
            <a:r>
              <a:rPr lang="fa-IR" sz="2800" dirty="0" smtClean="0"/>
              <a:t>پراکندگی </a:t>
            </a:r>
            <a:r>
              <a:rPr lang="en-US" sz="2800" dirty="0" smtClean="0"/>
              <a:t>(CV)</a:t>
            </a:r>
            <a:endParaRPr lang="fa-IR" sz="2800" dirty="0"/>
          </a:p>
          <a:p>
            <a:pPr marL="900113" indent="-449263" algn="r" rtl="1">
              <a:lnSpc>
                <a:spcPct val="250000"/>
              </a:lnSpc>
              <a:buFont typeface="Wingdings" pitchFamily="2" charset="2"/>
              <a:buChar char="v"/>
            </a:pPr>
            <a:r>
              <a:rPr lang="fa-IR" sz="2800" dirty="0" smtClean="0"/>
              <a:t>نامیزانی </a:t>
            </a:r>
            <a:r>
              <a:rPr lang="en-US" sz="2800" dirty="0" smtClean="0"/>
              <a:t>(Bias)</a:t>
            </a: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15087736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fa-IR" dirty="0"/>
              <a:t>تصمیم‌گیری در باره‌ی </a:t>
            </a:r>
            <a:r>
              <a:rPr lang="fa-IR" dirty="0" smtClean="0"/>
              <a:t>روش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64</a:t>
            </a:fld>
            <a:endParaRPr lang="en-US"/>
          </a:p>
        </p:txBody>
      </p:sp>
      <p:pic>
        <p:nvPicPr>
          <p:cNvPr id="1026" name="Picture 2" descr="http://www.justindlevine.com/wp-content/uploads/2012/04/seatbe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239198"/>
            <a:ext cx="3733800" cy="4313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255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 fontAlgn="auto">
              <a:spcAft>
                <a:spcPts val="0"/>
              </a:spcAft>
              <a:defRPr/>
            </a:pPr>
            <a:r>
              <a:rPr lang="fa-IR" dirty="0"/>
              <a:t>تصمیم‌گیری در باره‌ی </a:t>
            </a:r>
            <a:r>
              <a:rPr lang="fa-IR" dirty="0" smtClean="0"/>
              <a:t>روش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49424"/>
            <a:ext cx="8229600" cy="4325112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09728" indent="0" algn="r" rtl="1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dirty="0" smtClean="0"/>
              <a:t>TEa </a:t>
            </a:r>
            <a:r>
              <a:rPr lang="en-US" dirty="0"/>
              <a:t>= 10</a:t>
            </a:r>
            <a:r>
              <a:rPr lang="en-US" dirty="0" smtClean="0"/>
              <a:t>%</a:t>
            </a:r>
          </a:p>
          <a:p>
            <a:pPr marL="109728" indent="0" algn="r" rtl="1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en-US" dirty="0"/>
          </a:p>
          <a:p>
            <a:pPr marL="109728" indent="0" algn="r" rtl="1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en-US" dirty="0"/>
          </a:p>
          <a:p>
            <a:pPr marL="109728" indent="0" algn="r" rtl="1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dirty="0"/>
              <a:t>Bias = 2%</a:t>
            </a:r>
          </a:p>
          <a:p>
            <a:pPr marL="109728" indent="0" algn="r" rtl="1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dirty="0"/>
              <a:t>CV = </a:t>
            </a:r>
            <a:r>
              <a:rPr lang="en-US" dirty="0" smtClean="0"/>
              <a:t>3%</a:t>
            </a:r>
            <a:endParaRPr lang="fa-IR" dirty="0"/>
          </a:p>
        </p:txBody>
      </p:sp>
      <p:sp>
        <p:nvSpPr>
          <p:cNvPr id="5632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5D07FF-CF64-4BFF-8373-7B222552690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65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33625" y="2420938"/>
            <a:ext cx="1873250" cy="338455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3278188" y="2493963"/>
            <a:ext cx="0" cy="3390900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059113" y="5805488"/>
            <a:ext cx="6492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a-IR" b="1"/>
              <a:t>هدف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24300" y="5840413"/>
            <a:ext cx="9350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a-IR"/>
              <a:t>10% +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835150" y="5840413"/>
            <a:ext cx="865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a-IR"/>
              <a:t>10% -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3502025" y="3251200"/>
            <a:ext cx="0" cy="2554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059113" y="4724400"/>
            <a:ext cx="64928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a-IR" sz="2000" b="1">
                <a:solidFill>
                  <a:srgbClr val="FF0000"/>
                </a:solidFill>
              </a:rPr>
              <a:t>2%</a:t>
            </a:r>
            <a:endParaRPr lang="en-US" sz="2000" b="1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270250" y="5043488"/>
            <a:ext cx="227013" cy="176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8-Point Star 14"/>
          <p:cNvSpPr/>
          <p:nvPr/>
        </p:nvSpPr>
        <p:spPr>
          <a:xfrm>
            <a:off x="3455988" y="4845050"/>
            <a:ext cx="46037" cy="73025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16" name="8-Point Star 15"/>
          <p:cNvSpPr/>
          <p:nvPr/>
        </p:nvSpPr>
        <p:spPr>
          <a:xfrm>
            <a:off x="3663950" y="4970463"/>
            <a:ext cx="44450" cy="73025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17" name="8-Point Star 16"/>
          <p:cNvSpPr/>
          <p:nvPr/>
        </p:nvSpPr>
        <p:spPr>
          <a:xfrm>
            <a:off x="3652838" y="5241925"/>
            <a:ext cx="46037" cy="7143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18" name="8-Point Star 17"/>
          <p:cNvSpPr/>
          <p:nvPr/>
        </p:nvSpPr>
        <p:spPr>
          <a:xfrm>
            <a:off x="3592513" y="5487988"/>
            <a:ext cx="46037" cy="71437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19" name="8-Point Star 18"/>
          <p:cNvSpPr/>
          <p:nvPr/>
        </p:nvSpPr>
        <p:spPr>
          <a:xfrm>
            <a:off x="3218657" y="5264150"/>
            <a:ext cx="46038" cy="7143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0" name="8-Point Star 19"/>
          <p:cNvSpPr/>
          <p:nvPr/>
        </p:nvSpPr>
        <p:spPr>
          <a:xfrm>
            <a:off x="2484438" y="4422775"/>
            <a:ext cx="44450" cy="73025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1" name="8-Point Star 20"/>
          <p:cNvSpPr/>
          <p:nvPr/>
        </p:nvSpPr>
        <p:spPr>
          <a:xfrm>
            <a:off x="3478213" y="5521325"/>
            <a:ext cx="46037" cy="7143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2" name="8-Point Star 21"/>
          <p:cNvSpPr/>
          <p:nvPr/>
        </p:nvSpPr>
        <p:spPr>
          <a:xfrm>
            <a:off x="3406899" y="5288209"/>
            <a:ext cx="45719" cy="46525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3" name="8-Point Star 22"/>
          <p:cNvSpPr/>
          <p:nvPr/>
        </p:nvSpPr>
        <p:spPr>
          <a:xfrm>
            <a:off x="3338513" y="5561013"/>
            <a:ext cx="46037" cy="71437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4" name="8-Point Star 23"/>
          <p:cNvSpPr/>
          <p:nvPr/>
        </p:nvSpPr>
        <p:spPr>
          <a:xfrm>
            <a:off x="3384550" y="5713413"/>
            <a:ext cx="44450" cy="71437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5" name="8-Point Star 24"/>
          <p:cNvSpPr/>
          <p:nvPr/>
        </p:nvSpPr>
        <p:spPr>
          <a:xfrm>
            <a:off x="3660775" y="5605463"/>
            <a:ext cx="46038" cy="71437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6" name="8-Point Star 25"/>
          <p:cNvSpPr/>
          <p:nvPr/>
        </p:nvSpPr>
        <p:spPr>
          <a:xfrm>
            <a:off x="3384550" y="4608513"/>
            <a:ext cx="44450" cy="73025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7" name="8-Point Star 26"/>
          <p:cNvSpPr/>
          <p:nvPr/>
        </p:nvSpPr>
        <p:spPr>
          <a:xfrm>
            <a:off x="3051175" y="5400675"/>
            <a:ext cx="46038" cy="7143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8" name="8-Point Star 27"/>
          <p:cNvSpPr/>
          <p:nvPr/>
        </p:nvSpPr>
        <p:spPr>
          <a:xfrm>
            <a:off x="3554413" y="4652963"/>
            <a:ext cx="46037" cy="71437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9" name="8-Point Star 28"/>
          <p:cNvSpPr/>
          <p:nvPr/>
        </p:nvSpPr>
        <p:spPr>
          <a:xfrm>
            <a:off x="3875088" y="4117975"/>
            <a:ext cx="44450" cy="7143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30" name="8-Point Star 29"/>
          <p:cNvSpPr/>
          <p:nvPr/>
        </p:nvSpPr>
        <p:spPr>
          <a:xfrm>
            <a:off x="3532188" y="4351338"/>
            <a:ext cx="46037" cy="71437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31" name="8-Point Star 30"/>
          <p:cNvSpPr/>
          <p:nvPr/>
        </p:nvSpPr>
        <p:spPr>
          <a:xfrm>
            <a:off x="3652838" y="4768850"/>
            <a:ext cx="46037" cy="7143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32" name="8-Point Star 31"/>
          <p:cNvSpPr/>
          <p:nvPr/>
        </p:nvSpPr>
        <p:spPr>
          <a:xfrm>
            <a:off x="3371850" y="4421188"/>
            <a:ext cx="44450" cy="71437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33" name="8-Point Star 32"/>
          <p:cNvSpPr/>
          <p:nvPr/>
        </p:nvSpPr>
        <p:spPr>
          <a:xfrm>
            <a:off x="3416300" y="5618163"/>
            <a:ext cx="46038" cy="71437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34" name="8-Point Star 33"/>
          <p:cNvSpPr/>
          <p:nvPr/>
        </p:nvSpPr>
        <p:spPr>
          <a:xfrm>
            <a:off x="3638550" y="4492625"/>
            <a:ext cx="44450" cy="7143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35" name="8-Point Star 34"/>
          <p:cNvSpPr/>
          <p:nvPr/>
        </p:nvSpPr>
        <p:spPr>
          <a:xfrm>
            <a:off x="3424238" y="4157663"/>
            <a:ext cx="46037" cy="71437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36" name="8-Point Star 35"/>
          <p:cNvSpPr/>
          <p:nvPr/>
        </p:nvSpPr>
        <p:spPr>
          <a:xfrm>
            <a:off x="4346575" y="5205413"/>
            <a:ext cx="46038" cy="71437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pic>
        <p:nvPicPr>
          <p:cNvPr id="38" name="Picture 2" descr="http://media-2.web.britannica.com/eb-media/89/75089-004-9A2E041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7037" y="2309018"/>
            <a:ext cx="5019675" cy="436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1" descr="http://www.westgard.com/images/Westgard/lesson/lsn75f2.gif"/>
          <p:cNvPicPr>
            <a:picLocks noChangeAspect="1" noChangeArrowheads="1"/>
          </p:cNvPicPr>
          <p:nvPr/>
        </p:nvPicPr>
        <p:blipFill>
          <a:blip r:embed="rId3"/>
          <a:srcRect l="4359" b="18698"/>
          <a:stretch>
            <a:fillRect/>
          </a:stretch>
        </p:blipFill>
        <p:spPr bwMode="auto">
          <a:xfrm>
            <a:off x="155575" y="298184"/>
            <a:ext cx="8382000" cy="6276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3" name="Straight Connector 42"/>
          <p:cNvCxnSpPr/>
          <p:nvPr/>
        </p:nvCxnSpPr>
        <p:spPr>
          <a:xfrm flipV="1">
            <a:off x="3279775" y="3831336"/>
            <a:ext cx="23812" cy="245586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4803775" y="3907536"/>
            <a:ext cx="0" cy="2455863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3279775" y="4536186"/>
            <a:ext cx="1524000" cy="677863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68%</a:t>
            </a:r>
            <a:endParaRPr lang="fa-IR" sz="2400" b="1" dirty="0"/>
          </a:p>
        </p:txBody>
      </p:sp>
      <p:sp>
        <p:nvSpPr>
          <p:cNvPr id="46" name="Rectangle 45"/>
          <p:cNvSpPr/>
          <p:nvPr/>
        </p:nvSpPr>
        <p:spPr>
          <a:xfrm>
            <a:off x="2670175" y="4059936"/>
            <a:ext cx="2743200" cy="6858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/>
              <a:t>95%</a:t>
            </a:r>
            <a:endParaRPr lang="fa-IR" sz="3200" b="1" dirty="0"/>
          </a:p>
        </p:txBody>
      </p:sp>
      <p:cxnSp>
        <p:nvCxnSpPr>
          <p:cNvPr id="47" name="Straight Connector 46"/>
          <p:cNvCxnSpPr/>
          <p:nvPr/>
        </p:nvCxnSpPr>
        <p:spPr>
          <a:xfrm flipV="1">
            <a:off x="2008188" y="3763074"/>
            <a:ext cx="0" cy="2455862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5915026" y="3764661"/>
            <a:ext cx="0" cy="24574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1984375" y="3221736"/>
            <a:ext cx="3937000" cy="7556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/>
              <a:t>99.7%</a:t>
            </a:r>
            <a:endParaRPr lang="fa-IR" sz="28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45" grpId="0" animBg="1"/>
      <p:bldP spid="46" grpId="0" animBg="1"/>
      <p:bldP spid="49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9649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sz="3600" b="1" i="1" dirty="0" smtClean="0">
                <a:solidFill>
                  <a:srgbClr val="0070C0"/>
                </a:solidFill>
              </a:rPr>
              <a:t>مثال:</a:t>
            </a:r>
          </a:p>
          <a:p>
            <a:pPr marL="109728" indent="0" algn="r" rtl="1">
              <a:buFont typeface="Wingdings" pitchFamily="2" charset="2"/>
              <a:buChar char="§"/>
            </a:pPr>
            <a:r>
              <a:rPr lang="fa-IR" dirty="0" smtClean="0">
                <a:solidFill>
                  <a:schemeClr val="tx1"/>
                </a:solidFill>
              </a:rPr>
              <a:t>نمودارتوزیع قد کودکان یک مدرسه گاسی است؛</a:t>
            </a:r>
          </a:p>
          <a:p>
            <a:pPr marL="109728" indent="0" algn="r" rtl="1">
              <a:buFont typeface="Wingdings" pitchFamily="2" charset="2"/>
              <a:buChar char="§"/>
            </a:pPr>
            <a:r>
              <a:rPr lang="fa-IR" dirty="0" smtClean="0">
                <a:solidFill>
                  <a:schemeClr val="tx1"/>
                </a:solidFill>
              </a:rPr>
              <a:t>میانگین قد کودکان: </a:t>
            </a:r>
            <a:r>
              <a:rPr lang="fa-IR" b="1" dirty="0" smtClean="0">
                <a:solidFill>
                  <a:srgbClr val="FF0000"/>
                </a:solidFill>
              </a:rPr>
              <a:t>120</a:t>
            </a:r>
            <a:r>
              <a:rPr lang="fa-IR" dirty="0" smtClean="0">
                <a:solidFill>
                  <a:schemeClr val="tx1"/>
                </a:solidFill>
              </a:rPr>
              <a:t>؛</a:t>
            </a:r>
          </a:p>
          <a:p>
            <a:pPr marL="109728" indent="0" algn="r" rtl="1">
              <a:buFont typeface="Wingdings" pitchFamily="2" charset="2"/>
              <a:buChar char="§"/>
            </a:pPr>
            <a:r>
              <a:rPr lang="fa-IR" dirty="0" smtClean="0">
                <a:solidFill>
                  <a:schemeClr val="tx1"/>
                </a:solidFill>
              </a:rPr>
              <a:t>انحراف معیار: </a:t>
            </a:r>
            <a:r>
              <a:rPr lang="fa-IR" b="1" dirty="0" smtClean="0">
                <a:solidFill>
                  <a:srgbClr val="FF0000"/>
                </a:solidFill>
              </a:rPr>
              <a:t>10</a:t>
            </a:r>
            <a:r>
              <a:rPr lang="fa-IR" dirty="0" smtClean="0">
                <a:solidFill>
                  <a:schemeClr val="tx1"/>
                </a:solidFill>
              </a:rPr>
              <a:t>؛</a:t>
            </a:r>
          </a:p>
          <a:p>
            <a:pPr marL="109728" indent="0" algn="r" rtl="1">
              <a:buNone/>
            </a:pPr>
            <a:endParaRPr lang="fa-IR" dirty="0" smtClean="0"/>
          </a:p>
          <a:p>
            <a:pPr marL="109728" indent="0" algn="ctr" rtl="1">
              <a:spcAft>
                <a:spcPts val="2400"/>
              </a:spcAft>
              <a:buFont typeface="Wingdings" pitchFamily="2" charset="2"/>
              <a:buChar char="v"/>
            </a:pPr>
            <a:r>
              <a:rPr lang="fa-IR" dirty="0" smtClean="0"/>
              <a:t>قد </a:t>
            </a:r>
            <a:r>
              <a:rPr lang="fa-IR" sz="3200" dirty="0" smtClean="0"/>
              <a:t>68% کودکان از *** تا *** است.</a:t>
            </a:r>
          </a:p>
          <a:p>
            <a:pPr marL="109728" indent="0" algn="ctr" rtl="1">
              <a:spcAft>
                <a:spcPts val="2400"/>
              </a:spcAft>
              <a:buFont typeface="Wingdings" pitchFamily="2" charset="2"/>
              <a:buChar char="v"/>
            </a:pPr>
            <a:r>
              <a:rPr lang="fa-IR" sz="3200" dirty="0" smtClean="0"/>
              <a:t>قد 95% کودکان از *** تا *** است.</a:t>
            </a:r>
          </a:p>
          <a:p>
            <a:pPr marL="109728" indent="0" algn="ctr" rtl="1">
              <a:spcAft>
                <a:spcPts val="2400"/>
              </a:spcAft>
              <a:buFont typeface="Wingdings" pitchFamily="2" charset="2"/>
              <a:buChar char="v"/>
            </a:pPr>
            <a:r>
              <a:rPr lang="fa-IR" sz="3200" dirty="0" smtClean="0"/>
              <a:t>قد 99.7% کودکان از *** تا *** است.</a:t>
            </a:r>
          </a:p>
          <a:p>
            <a:pPr marL="109728" indent="0" algn="ctr" rtl="1">
              <a:buFont typeface="Wingdings" pitchFamily="2" charset="2"/>
              <a:buChar char="v"/>
            </a:pPr>
            <a:endParaRPr lang="fa-IR" dirty="0" smtClean="0"/>
          </a:p>
          <a:p>
            <a:pPr marL="109728" indent="0" algn="ctr" rtl="1">
              <a:buFont typeface="Wingdings" pitchFamily="2" charset="2"/>
              <a:buChar char="v"/>
            </a:pPr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66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059832" y="472514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02503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9649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109728" indent="0" algn="ctr" rtl="1">
              <a:spcBef>
                <a:spcPts val="0"/>
              </a:spcBef>
              <a:spcAft>
                <a:spcPts val="3000"/>
              </a:spcAft>
              <a:buNone/>
            </a:pPr>
            <a:r>
              <a:rPr lang="en-US" sz="4000" dirty="0" smtClean="0"/>
              <a:t>X = 120; SD = 10</a:t>
            </a:r>
            <a:endParaRPr lang="fa-IR" sz="4000" dirty="0" smtClean="0"/>
          </a:p>
          <a:p>
            <a:pPr marL="109728" indent="0" algn="ctr" rtl="1">
              <a:spcAft>
                <a:spcPts val="2400"/>
              </a:spcAft>
              <a:buFont typeface="Wingdings" pitchFamily="2" charset="2"/>
              <a:buChar char="v"/>
            </a:pPr>
            <a:r>
              <a:rPr lang="fa-IR" dirty="0" smtClean="0"/>
              <a:t>قد </a:t>
            </a:r>
            <a:r>
              <a:rPr lang="fa-IR" sz="3200" dirty="0" smtClean="0"/>
              <a:t>68% کودکان از </a:t>
            </a:r>
            <a:r>
              <a:rPr lang="fa-IR" sz="3200" b="1" dirty="0" smtClean="0">
                <a:solidFill>
                  <a:srgbClr val="FF0000"/>
                </a:solidFill>
              </a:rPr>
              <a:t>110</a:t>
            </a:r>
            <a:r>
              <a:rPr lang="fa-IR" sz="3200" dirty="0" smtClean="0"/>
              <a:t> تا </a:t>
            </a:r>
            <a:r>
              <a:rPr lang="fa-IR" sz="3200" b="1" dirty="0" smtClean="0">
                <a:solidFill>
                  <a:srgbClr val="FF0000"/>
                </a:solidFill>
              </a:rPr>
              <a:t>130</a:t>
            </a:r>
            <a:r>
              <a:rPr lang="fa-IR" sz="3200" dirty="0" smtClean="0"/>
              <a:t> است.</a:t>
            </a:r>
          </a:p>
          <a:p>
            <a:pPr marL="109728" indent="0" algn="ctr" rtl="1">
              <a:spcAft>
                <a:spcPts val="2400"/>
              </a:spcAft>
              <a:buFont typeface="Wingdings" pitchFamily="2" charset="2"/>
              <a:buChar char="v"/>
            </a:pPr>
            <a:r>
              <a:rPr lang="fa-IR" sz="3200" dirty="0" smtClean="0"/>
              <a:t>قد 95% کودکان از </a:t>
            </a:r>
            <a:r>
              <a:rPr lang="fa-IR" sz="3200" b="1" dirty="0" smtClean="0">
                <a:solidFill>
                  <a:srgbClr val="FF0000"/>
                </a:solidFill>
              </a:rPr>
              <a:t>100</a:t>
            </a:r>
            <a:r>
              <a:rPr lang="fa-IR" sz="3200" dirty="0" smtClean="0"/>
              <a:t> تا </a:t>
            </a:r>
            <a:r>
              <a:rPr lang="fa-IR" sz="3200" b="1" dirty="0" smtClean="0">
                <a:solidFill>
                  <a:srgbClr val="FF0000"/>
                </a:solidFill>
              </a:rPr>
              <a:t>140</a:t>
            </a:r>
            <a:r>
              <a:rPr lang="fa-IR" sz="3200" dirty="0" smtClean="0"/>
              <a:t> است.</a:t>
            </a:r>
          </a:p>
          <a:p>
            <a:pPr marL="109728" indent="0" algn="ctr" rtl="1">
              <a:spcAft>
                <a:spcPts val="2400"/>
              </a:spcAft>
              <a:buFont typeface="Wingdings" pitchFamily="2" charset="2"/>
              <a:buChar char="v"/>
            </a:pPr>
            <a:r>
              <a:rPr lang="fa-IR" sz="3200" dirty="0" smtClean="0"/>
              <a:t>قد 99.7% کودکان از </a:t>
            </a:r>
            <a:r>
              <a:rPr lang="fa-IR" sz="3200" b="1" dirty="0" smtClean="0">
                <a:solidFill>
                  <a:srgbClr val="FF0000"/>
                </a:solidFill>
              </a:rPr>
              <a:t>90</a:t>
            </a:r>
            <a:r>
              <a:rPr lang="fa-IR" sz="3200" dirty="0" smtClean="0"/>
              <a:t> تا </a:t>
            </a:r>
            <a:r>
              <a:rPr lang="fa-IR" sz="3200" b="1" dirty="0" smtClean="0">
                <a:solidFill>
                  <a:srgbClr val="FF0000"/>
                </a:solidFill>
              </a:rPr>
              <a:t>150</a:t>
            </a:r>
            <a:r>
              <a:rPr lang="fa-IR" sz="3200" dirty="0" smtClean="0"/>
              <a:t> است.</a:t>
            </a:r>
          </a:p>
          <a:p>
            <a:pPr marL="109728" indent="0" algn="ctr" rtl="1">
              <a:buFont typeface="Wingdings" pitchFamily="2" charset="2"/>
              <a:buChar char="v"/>
            </a:pPr>
            <a:endParaRPr lang="fa-IR" dirty="0" smtClean="0"/>
          </a:p>
          <a:p>
            <a:pPr marL="109728" indent="0" algn="ctr" rtl="1">
              <a:buFont typeface="Wingdings" pitchFamily="2" charset="2"/>
              <a:buChar char="v"/>
            </a:pPr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67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059832" y="472514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dirty="0">
              <a:solidFill>
                <a:srgbClr val="FF0000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590800" y="1447800"/>
            <a:ext cx="365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302503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fa-IR" dirty="0"/>
              <a:t>تصمیم‌گیری در باره‌ی </a:t>
            </a:r>
            <a:r>
              <a:rPr lang="fa-IR" dirty="0" smtClean="0"/>
              <a:t>روش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en-US" dirty="0" smtClean="0"/>
              <a:t>TEa </a:t>
            </a:r>
            <a:r>
              <a:rPr lang="en-US" dirty="0"/>
              <a:t>= 10%</a:t>
            </a:r>
          </a:p>
          <a:p>
            <a:pPr marL="109728" indent="0" algn="r" rtl="1">
              <a:buNone/>
            </a:pPr>
            <a:endParaRPr lang="en-US" dirty="0"/>
          </a:p>
          <a:p>
            <a:pPr marL="109728" indent="0" algn="r" rtl="1">
              <a:buNone/>
            </a:pPr>
            <a:endParaRPr lang="en-US" dirty="0"/>
          </a:p>
          <a:p>
            <a:pPr marL="109728" indent="0" algn="r" rtl="1">
              <a:buNone/>
            </a:pPr>
            <a:endParaRPr lang="en-US" dirty="0"/>
          </a:p>
          <a:p>
            <a:pPr marL="109728" indent="0" algn="r" rtl="1">
              <a:buNone/>
            </a:pPr>
            <a:r>
              <a:rPr lang="en-US" dirty="0"/>
              <a:t>Bias = 2%</a:t>
            </a:r>
          </a:p>
          <a:p>
            <a:pPr marL="109728" indent="0" algn="r" rtl="1">
              <a:buNone/>
            </a:pPr>
            <a:r>
              <a:rPr lang="en-US" dirty="0"/>
              <a:t>CV = </a:t>
            </a:r>
            <a:r>
              <a:rPr lang="en-US" dirty="0" smtClean="0"/>
              <a:t>3%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68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39752" y="2420888"/>
            <a:ext cx="1872208" cy="338437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9" name="Straight Connector 8"/>
          <p:cNvCxnSpPr>
            <a:endCxn id="7" idx="2"/>
          </p:cNvCxnSpPr>
          <p:nvPr/>
        </p:nvCxnSpPr>
        <p:spPr>
          <a:xfrm>
            <a:off x="3275856" y="2415064"/>
            <a:ext cx="0" cy="3390200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059832" y="5805264"/>
            <a:ext cx="64807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b="1" dirty="0"/>
              <a:t>هدف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23928" y="5839865"/>
            <a:ext cx="93610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fa-IR" dirty="0" smtClean="0"/>
              <a:t>10% +</a:t>
            </a:r>
            <a:endParaRPr lang="fa-IR" dirty="0"/>
          </a:p>
        </p:txBody>
      </p:sp>
      <p:sp>
        <p:nvSpPr>
          <p:cNvPr id="8" name="TextBox 7"/>
          <p:cNvSpPr txBox="1"/>
          <p:nvPr/>
        </p:nvSpPr>
        <p:spPr>
          <a:xfrm>
            <a:off x="1835696" y="5839865"/>
            <a:ext cx="86409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/>
              <a:t>10% -</a:t>
            </a:r>
            <a:endParaRPr lang="fa-IR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3503581" y="3251731"/>
            <a:ext cx="0" cy="255353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969215" y="4771091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solidFill>
                  <a:srgbClr val="FF0000"/>
                </a:solidFill>
              </a:rPr>
              <a:t>2%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270005" y="5043154"/>
            <a:ext cx="227725" cy="1759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8-Point Star 14"/>
          <p:cNvSpPr/>
          <p:nvPr/>
        </p:nvSpPr>
        <p:spPr>
          <a:xfrm>
            <a:off x="3456647" y="4845307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8-Point Star 15"/>
          <p:cNvSpPr/>
          <p:nvPr/>
        </p:nvSpPr>
        <p:spPr>
          <a:xfrm>
            <a:off x="3663245" y="4971146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8-Point Star 16"/>
          <p:cNvSpPr/>
          <p:nvPr/>
        </p:nvSpPr>
        <p:spPr>
          <a:xfrm>
            <a:off x="3660857" y="5229421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8-Point Star 17"/>
          <p:cNvSpPr/>
          <p:nvPr/>
        </p:nvSpPr>
        <p:spPr>
          <a:xfrm>
            <a:off x="3592279" y="5487335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8-Point Star 18"/>
          <p:cNvSpPr/>
          <p:nvPr/>
        </p:nvSpPr>
        <p:spPr>
          <a:xfrm>
            <a:off x="3428260" y="5364505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8-Point Star 19"/>
          <p:cNvSpPr/>
          <p:nvPr/>
        </p:nvSpPr>
        <p:spPr>
          <a:xfrm>
            <a:off x="3005962" y="4773651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8-Point Star 20"/>
          <p:cNvSpPr/>
          <p:nvPr/>
        </p:nvSpPr>
        <p:spPr>
          <a:xfrm>
            <a:off x="3477988" y="5521130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8-Point Star 21"/>
          <p:cNvSpPr/>
          <p:nvPr/>
        </p:nvSpPr>
        <p:spPr>
          <a:xfrm>
            <a:off x="4346261" y="5122310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8-Point Star 22"/>
          <p:cNvSpPr/>
          <p:nvPr/>
        </p:nvSpPr>
        <p:spPr>
          <a:xfrm>
            <a:off x="3338148" y="5560403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8-Point Star 23"/>
          <p:cNvSpPr/>
          <p:nvPr/>
        </p:nvSpPr>
        <p:spPr>
          <a:xfrm>
            <a:off x="3383868" y="5712803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8-Point Star 24"/>
          <p:cNvSpPr/>
          <p:nvPr/>
        </p:nvSpPr>
        <p:spPr>
          <a:xfrm>
            <a:off x="3660858" y="5604791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8-Point Star 25"/>
          <p:cNvSpPr/>
          <p:nvPr/>
        </p:nvSpPr>
        <p:spPr>
          <a:xfrm>
            <a:off x="3383868" y="4609248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8-Point Star 26"/>
          <p:cNvSpPr/>
          <p:nvPr/>
        </p:nvSpPr>
        <p:spPr>
          <a:xfrm>
            <a:off x="3051681" y="5400509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8-Point Star 27"/>
          <p:cNvSpPr/>
          <p:nvPr/>
        </p:nvSpPr>
        <p:spPr>
          <a:xfrm>
            <a:off x="3554670" y="4653136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8-Point Star 28"/>
          <p:cNvSpPr/>
          <p:nvPr/>
        </p:nvSpPr>
        <p:spPr>
          <a:xfrm>
            <a:off x="3874607" y="4117476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8-Point Star 29"/>
          <p:cNvSpPr/>
          <p:nvPr/>
        </p:nvSpPr>
        <p:spPr>
          <a:xfrm>
            <a:off x="3531810" y="4350805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8-Point Star 30"/>
          <p:cNvSpPr/>
          <p:nvPr/>
        </p:nvSpPr>
        <p:spPr>
          <a:xfrm>
            <a:off x="3494241" y="4809655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8-Point Star 31"/>
          <p:cNvSpPr/>
          <p:nvPr/>
        </p:nvSpPr>
        <p:spPr>
          <a:xfrm>
            <a:off x="3371280" y="4420485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8-Point Star 32"/>
          <p:cNvSpPr/>
          <p:nvPr/>
        </p:nvSpPr>
        <p:spPr>
          <a:xfrm>
            <a:off x="3416999" y="5618094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8-Point Star 33"/>
          <p:cNvSpPr/>
          <p:nvPr/>
        </p:nvSpPr>
        <p:spPr>
          <a:xfrm>
            <a:off x="3637998" y="4492493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8-Point Star 34"/>
          <p:cNvSpPr/>
          <p:nvPr/>
        </p:nvSpPr>
        <p:spPr>
          <a:xfrm>
            <a:off x="3424657" y="4157360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8-Point Star 35"/>
          <p:cNvSpPr/>
          <p:nvPr/>
        </p:nvSpPr>
        <p:spPr>
          <a:xfrm>
            <a:off x="3451119" y="5230636"/>
            <a:ext cx="45719" cy="7200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8" name="Straight Connector 37"/>
          <p:cNvCxnSpPr/>
          <p:nvPr/>
        </p:nvCxnSpPr>
        <p:spPr>
          <a:xfrm>
            <a:off x="3097400" y="4689140"/>
            <a:ext cx="826528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523706" y="4229368"/>
            <a:ext cx="544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6%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793910" y="4228989"/>
            <a:ext cx="544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6%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flipH="1" flipV="1">
            <a:off x="3923928" y="2386287"/>
            <a:ext cx="3602" cy="341897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 flipV="1">
            <a:off x="3074540" y="2365834"/>
            <a:ext cx="3602" cy="341897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7-Point Star 10"/>
          <p:cNvSpPr/>
          <p:nvPr/>
        </p:nvSpPr>
        <p:spPr>
          <a:xfrm>
            <a:off x="4443513" y="3125135"/>
            <a:ext cx="2414957" cy="2362200"/>
          </a:xfrm>
          <a:prstGeom prst="star7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bg1"/>
                </a:solidFill>
              </a:rPr>
              <a:t>پذیرفته!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0250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5E-6 -2.59019E-6 L -0.00191 -0.09667 " pathEditMode="relative" rAng="0" ptsTypes="AA">
                                      <p:cBhvr>
                                        <p:cTn id="2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4833"/>
                                    </p:animMotion>
                                    <p:animRot by="1500000">
                                      <p:cBhvr>
                                        <p:cTn id="3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11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fa-IR" dirty="0"/>
              <a:t>تصمیم‌گیری در باره‌ی </a:t>
            </a:r>
            <a:r>
              <a:rPr lang="fa-IR" dirty="0" smtClean="0"/>
              <a:t>روش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en-US" dirty="0" smtClean="0"/>
              <a:t>TEa </a:t>
            </a:r>
            <a:r>
              <a:rPr lang="en-US" dirty="0"/>
              <a:t>= </a:t>
            </a:r>
            <a:r>
              <a:rPr lang="en-US" dirty="0" smtClean="0"/>
              <a:t>30%</a:t>
            </a:r>
            <a:endParaRPr lang="en-US" dirty="0"/>
          </a:p>
          <a:p>
            <a:pPr marL="109728" indent="0" algn="r" rtl="1">
              <a:buNone/>
            </a:pPr>
            <a:endParaRPr lang="en-US" dirty="0"/>
          </a:p>
          <a:p>
            <a:pPr marL="109728" indent="0" algn="r" rtl="1">
              <a:buNone/>
            </a:pPr>
            <a:endParaRPr lang="en-US" dirty="0"/>
          </a:p>
          <a:p>
            <a:pPr marL="109728" indent="0" algn="r" rtl="1">
              <a:buNone/>
            </a:pPr>
            <a:endParaRPr lang="en-US" dirty="0"/>
          </a:p>
          <a:p>
            <a:pPr marL="109728" indent="0" algn="r" rtl="1">
              <a:buNone/>
            </a:pPr>
            <a:r>
              <a:rPr lang="en-US" dirty="0"/>
              <a:t>Bias = </a:t>
            </a:r>
            <a:r>
              <a:rPr lang="en-US" dirty="0" smtClean="0"/>
              <a:t>-10%</a:t>
            </a:r>
            <a:endParaRPr lang="en-US" dirty="0"/>
          </a:p>
          <a:p>
            <a:pPr marL="109728" indent="0" algn="r" rtl="1">
              <a:buNone/>
            </a:pPr>
            <a:r>
              <a:rPr lang="en-US" dirty="0"/>
              <a:t>CV = </a:t>
            </a:r>
            <a:r>
              <a:rPr lang="en-US" dirty="0" smtClean="0"/>
              <a:t>7%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69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403648" y="2420887"/>
            <a:ext cx="3744416" cy="336392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9" name="Straight Connector 8"/>
          <p:cNvCxnSpPr>
            <a:endCxn id="7" idx="2"/>
          </p:cNvCxnSpPr>
          <p:nvPr/>
        </p:nvCxnSpPr>
        <p:spPr>
          <a:xfrm>
            <a:off x="3275856" y="2415064"/>
            <a:ext cx="0" cy="3369746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059832" y="5805264"/>
            <a:ext cx="64807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b="1" dirty="0"/>
              <a:t>هدف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95749" y="5805264"/>
            <a:ext cx="93610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dirty="0" smtClean="0"/>
              <a:t>30% +</a:t>
            </a:r>
            <a:endParaRPr lang="fa-IR" dirty="0"/>
          </a:p>
        </p:txBody>
      </p:sp>
      <p:sp>
        <p:nvSpPr>
          <p:cNvPr id="8" name="TextBox 7"/>
          <p:cNvSpPr txBox="1"/>
          <p:nvPr/>
        </p:nvSpPr>
        <p:spPr>
          <a:xfrm>
            <a:off x="1187624" y="5852136"/>
            <a:ext cx="86409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30% -</a:t>
            </a:r>
            <a:endParaRPr lang="fa-IR" dirty="0"/>
          </a:p>
        </p:txBody>
      </p:sp>
      <p:cxnSp>
        <p:nvCxnSpPr>
          <p:cNvPr id="10" name="Straight Arrow Connector 9"/>
          <p:cNvCxnSpPr/>
          <p:nvPr/>
        </p:nvCxnSpPr>
        <p:spPr>
          <a:xfrm rot="16200000" flipV="1">
            <a:off x="1266407" y="4372394"/>
            <a:ext cx="2833979" cy="327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1623274" y="4293096"/>
            <a:ext cx="2167725" cy="1933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3785596" y="2287498"/>
            <a:ext cx="0" cy="351828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 flipV="1">
            <a:off x="1619672" y="2476768"/>
            <a:ext cx="3602" cy="341897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4114800" y="2438400"/>
            <a:ext cx="11600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ALP</a:t>
            </a:r>
            <a:endParaRPr lang="en-US" dirty="0"/>
          </a:p>
        </p:txBody>
      </p:sp>
      <p:pic>
        <p:nvPicPr>
          <p:cNvPr id="21" name="Picture 4" descr="http://t2.gstatic.com/images?q=tbn:ANd9GcRQIVmFiKoxUwjTnJcXmFziM_xeJbVyV3e0wFXGf0uOcWzBgOm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53014"/>
            <a:ext cx="3960440" cy="2014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Left-Right Arrow 15"/>
          <p:cNvSpPr/>
          <p:nvPr/>
        </p:nvSpPr>
        <p:spPr>
          <a:xfrm>
            <a:off x="2667000" y="3657600"/>
            <a:ext cx="548640" cy="2286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667000" y="3810000"/>
            <a:ext cx="93610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fa-IR" dirty="0" smtClean="0"/>
              <a:t>10</a:t>
            </a:r>
            <a:r>
              <a:rPr lang="en-US" dirty="0" smtClean="0"/>
              <a:t>%</a:t>
            </a:r>
            <a:endParaRPr lang="fa-IR" dirty="0"/>
          </a:p>
        </p:txBody>
      </p:sp>
      <p:sp>
        <p:nvSpPr>
          <p:cNvPr id="18" name="Left-Right Arrow 17"/>
          <p:cNvSpPr/>
          <p:nvPr/>
        </p:nvSpPr>
        <p:spPr>
          <a:xfrm>
            <a:off x="2667000" y="3124200"/>
            <a:ext cx="1082040" cy="2286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676400" y="2743200"/>
            <a:ext cx="93610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/>
              <a:t>14</a:t>
            </a:r>
            <a:r>
              <a:rPr lang="en-US" dirty="0" smtClean="0"/>
              <a:t>%</a:t>
            </a:r>
            <a:endParaRPr lang="fa-IR" dirty="0"/>
          </a:p>
        </p:txBody>
      </p:sp>
      <p:sp>
        <p:nvSpPr>
          <p:cNvPr id="22" name="Left-Right Arrow 21"/>
          <p:cNvSpPr/>
          <p:nvPr/>
        </p:nvSpPr>
        <p:spPr>
          <a:xfrm>
            <a:off x="1600200" y="3124200"/>
            <a:ext cx="1082040" cy="2286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2819400" y="2819400"/>
            <a:ext cx="93610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/>
              <a:t>14</a:t>
            </a:r>
            <a:r>
              <a:rPr lang="en-US" dirty="0" smtClean="0"/>
              <a:t>%</a:t>
            </a:r>
            <a:endParaRPr lang="fa-IR" dirty="0"/>
          </a:p>
        </p:txBody>
      </p:sp>
      <p:sp>
        <p:nvSpPr>
          <p:cNvPr id="24" name="7-Point Star 23"/>
          <p:cNvSpPr/>
          <p:nvPr/>
        </p:nvSpPr>
        <p:spPr>
          <a:xfrm>
            <a:off x="5170146" y="2614254"/>
            <a:ext cx="2414957" cy="2362200"/>
          </a:xfrm>
          <a:prstGeom prst="star7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bg1"/>
                </a:solidFill>
              </a:rPr>
              <a:t>پذیرفته!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16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4479925" y="2362200"/>
            <a:ext cx="184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endParaRPr lang="en-US" sz="7200" b="1">
              <a:solidFill>
                <a:srgbClr val="00B05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 rtl="1" fontAlgn="auto">
              <a:spcAft>
                <a:spcPts val="0"/>
              </a:spcAft>
              <a:defRPr/>
            </a:pPr>
            <a:endParaRPr lang="en-US" sz="13800" b="1" dirty="0">
              <a:solidFill>
                <a:srgbClr val="006600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86840" y="232508"/>
            <a:ext cx="5760720" cy="758092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b="1" dirty="0" smtClean="0">
                <a:solidFill>
                  <a:srgbClr val="C00000"/>
                </a:solidFill>
              </a:rPr>
              <a:t>ویژگی‌های کیفیت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3659114" y="990600"/>
            <a:ext cx="914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135114" y="1371600"/>
            <a:ext cx="4038600" cy="685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انتخاب مجری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424940" y="2347058"/>
            <a:ext cx="5760720" cy="758092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b="1" dirty="0" smtClean="0">
                <a:solidFill>
                  <a:srgbClr val="C00000"/>
                </a:solidFill>
              </a:rPr>
              <a:t>ارزیابی اجرا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386840" y="5100136"/>
            <a:ext cx="5760720" cy="1095022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600" b="1" dirty="0">
                <a:solidFill>
                  <a:srgbClr val="C00000"/>
                </a:solidFill>
              </a:rPr>
              <a:t>حفظ اجرای خوب:</a:t>
            </a:r>
          </a:p>
          <a:p>
            <a:pPr algn="ctr" rtl="1"/>
            <a:r>
              <a:rPr lang="fa-IR" sz="3200" b="1" dirty="0" smtClean="0">
                <a:solidFill>
                  <a:srgbClr val="C00000"/>
                </a:solidFill>
              </a:rPr>
              <a:t>پیشگیری - سامانه‌ی هشدار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17" name="Flowchart: Decision 16"/>
          <p:cNvSpPr/>
          <p:nvPr/>
        </p:nvSpPr>
        <p:spPr>
          <a:xfrm>
            <a:off x="2135114" y="3505200"/>
            <a:ext cx="4038600" cy="685800"/>
          </a:xfrm>
          <a:prstGeom prst="flowChartDecisi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تصمیم‌گیری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8" name="Down Arrow 17"/>
          <p:cNvSpPr/>
          <p:nvPr/>
        </p:nvSpPr>
        <p:spPr>
          <a:xfrm>
            <a:off x="3735314" y="2057400"/>
            <a:ext cx="914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>
            <a:off x="3811514" y="4191000"/>
            <a:ext cx="914400" cy="10004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>
            <a:off x="3735314" y="3124200"/>
            <a:ext cx="914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097013" y="4229100"/>
            <a:ext cx="1697567" cy="685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4000" dirty="0" smtClean="0">
                <a:solidFill>
                  <a:schemeClr val="tx1"/>
                </a:solidFill>
              </a:rPr>
              <a:t>پذیرفته</a:t>
            </a:r>
            <a:endParaRPr lang="en-US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fa-IR" dirty="0"/>
              <a:t>تصمیم‌گیری در باره‌ی </a:t>
            </a:r>
            <a:r>
              <a:rPr lang="fa-IR" dirty="0" smtClean="0"/>
              <a:t>روش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en-US" dirty="0" smtClean="0"/>
              <a:t>TEa </a:t>
            </a:r>
            <a:r>
              <a:rPr lang="en-US" dirty="0"/>
              <a:t>= </a:t>
            </a:r>
            <a:r>
              <a:rPr lang="en-US" dirty="0" smtClean="0"/>
              <a:t>7%</a:t>
            </a:r>
            <a:endParaRPr lang="en-US" dirty="0"/>
          </a:p>
          <a:p>
            <a:pPr marL="109728" indent="0" algn="r" rtl="1">
              <a:buNone/>
            </a:pPr>
            <a:endParaRPr lang="en-US" dirty="0"/>
          </a:p>
          <a:p>
            <a:pPr marL="109728" indent="0" algn="r" rtl="1">
              <a:buNone/>
            </a:pPr>
            <a:endParaRPr lang="en-US" dirty="0"/>
          </a:p>
          <a:p>
            <a:pPr marL="109728" indent="0" algn="r" rtl="1">
              <a:buNone/>
            </a:pPr>
            <a:endParaRPr lang="en-US" dirty="0"/>
          </a:p>
          <a:p>
            <a:pPr marL="109728" indent="0" algn="r" rtl="1">
              <a:buNone/>
            </a:pPr>
            <a:r>
              <a:rPr lang="en-US" dirty="0"/>
              <a:t>Bias = </a:t>
            </a:r>
            <a:r>
              <a:rPr lang="en-US" dirty="0" smtClean="0"/>
              <a:t>0%</a:t>
            </a:r>
          </a:p>
          <a:p>
            <a:pPr marL="109728" indent="0" algn="r" rtl="1">
              <a:buNone/>
            </a:pPr>
            <a:r>
              <a:rPr lang="en-US" dirty="0" smtClean="0"/>
              <a:t>CV = </a:t>
            </a:r>
            <a:r>
              <a:rPr lang="en-US" sz="3200" b="1" dirty="0" smtClean="0">
                <a:solidFill>
                  <a:srgbClr val="FF0000"/>
                </a:solidFill>
              </a:rPr>
              <a:t>5</a:t>
            </a:r>
            <a:r>
              <a:rPr lang="en-US" dirty="0" smtClean="0"/>
              <a:t>%</a:t>
            </a:r>
            <a:endParaRPr lang="en-US" dirty="0"/>
          </a:p>
          <a:p>
            <a:pPr marL="109728" indent="0" algn="r" rtl="1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70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39752" y="2420887"/>
            <a:ext cx="1944216" cy="338489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9" name="Straight Connector 8"/>
          <p:cNvCxnSpPr>
            <a:endCxn id="7" idx="2"/>
          </p:cNvCxnSpPr>
          <p:nvPr/>
        </p:nvCxnSpPr>
        <p:spPr>
          <a:xfrm>
            <a:off x="3275856" y="2415064"/>
            <a:ext cx="36004" cy="3390714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059832" y="5805264"/>
            <a:ext cx="64807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b="1" dirty="0"/>
              <a:t>هدف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5916" y="5895745"/>
            <a:ext cx="93610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dirty="0" smtClean="0"/>
              <a:t>7% +</a:t>
            </a:r>
            <a:endParaRPr lang="fa-IR" dirty="0"/>
          </a:p>
        </p:txBody>
      </p:sp>
      <p:sp>
        <p:nvSpPr>
          <p:cNvPr id="8" name="TextBox 7"/>
          <p:cNvSpPr txBox="1"/>
          <p:nvPr/>
        </p:nvSpPr>
        <p:spPr>
          <a:xfrm>
            <a:off x="1987898" y="5895745"/>
            <a:ext cx="86409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7% -</a:t>
            </a:r>
            <a:endParaRPr lang="fa-IR" dirty="0"/>
          </a:p>
        </p:txBody>
      </p:sp>
      <p:sp>
        <p:nvSpPr>
          <p:cNvPr id="47" name="TextBox 46"/>
          <p:cNvSpPr txBox="1"/>
          <p:nvPr/>
        </p:nvSpPr>
        <p:spPr>
          <a:xfrm>
            <a:off x="3436244" y="3861971"/>
            <a:ext cx="847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10%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0" name="Straight Arrow Connector 9"/>
          <p:cNvCxnSpPr>
            <a:stCxn id="7" idx="2"/>
          </p:cNvCxnSpPr>
          <p:nvPr/>
        </p:nvCxnSpPr>
        <p:spPr>
          <a:xfrm flipH="1" flipV="1">
            <a:off x="3275856" y="2720597"/>
            <a:ext cx="36004" cy="3085181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363966" y="3862468"/>
            <a:ext cx="750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10%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4572000" y="2377465"/>
            <a:ext cx="0" cy="351828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752020" y="2397432"/>
            <a:ext cx="1548172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</a:rPr>
              <a:t>A1C</a:t>
            </a:r>
            <a:endParaRPr lang="en-US" sz="3600" b="1" dirty="0">
              <a:solidFill>
                <a:srgbClr val="0070C0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2037814" y="2425603"/>
            <a:ext cx="0" cy="351828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http://t2.gstatic.com/images?q=tbn:ANd9GcRQIVmFiKoxUwjTnJcXmFziM_xeJbVyV3e0wFXGf0uOcWzBgOm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04" y="3255915"/>
            <a:ext cx="4716524" cy="2014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Straight Connector 19"/>
          <p:cNvCxnSpPr/>
          <p:nvPr/>
        </p:nvCxnSpPr>
        <p:spPr>
          <a:xfrm>
            <a:off x="2339752" y="3790720"/>
            <a:ext cx="0" cy="20145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283968" y="3790720"/>
            <a:ext cx="0" cy="20145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2021750" y="4437112"/>
            <a:ext cx="2550250" cy="19338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7-Point Star 20"/>
          <p:cNvSpPr/>
          <p:nvPr/>
        </p:nvSpPr>
        <p:spPr>
          <a:xfrm rot="19411301">
            <a:off x="538220" y="1480456"/>
            <a:ext cx="2414957" cy="236220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</a:rPr>
              <a:t>ناپذیرفته!</a:t>
            </a:r>
            <a:endParaRPr lang="en-US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31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21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fa-IR" dirty="0"/>
              <a:t>تصمیم‌گیری در باره‌ی </a:t>
            </a:r>
            <a:r>
              <a:rPr lang="fa-IR" dirty="0" smtClean="0"/>
              <a:t>روش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en-US" dirty="0" smtClean="0"/>
              <a:t>TEa </a:t>
            </a:r>
            <a:r>
              <a:rPr lang="en-US" dirty="0"/>
              <a:t>= </a:t>
            </a:r>
            <a:r>
              <a:rPr lang="en-US" dirty="0" smtClean="0"/>
              <a:t>20%</a:t>
            </a:r>
            <a:endParaRPr lang="en-US" dirty="0"/>
          </a:p>
          <a:p>
            <a:pPr marL="109728" indent="0" algn="r" rtl="1">
              <a:buNone/>
            </a:pPr>
            <a:endParaRPr lang="en-US" dirty="0"/>
          </a:p>
          <a:p>
            <a:pPr marL="109728" indent="0" algn="r" rtl="1">
              <a:buNone/>
            </a:pPr>
            <a:endParaRPr lang="en-US" dirty="0"/>
          </a:p>
          <a:p>
            <a:pPr marL="109728" indent="0" algn="r" rtl="1">
              <a:buNone/>
            </a:pPr>
            <a:endParaRPr lang="en-US" dirty="0"/>
          </a:p>
          <a:p>
            <a:pPr marL="109728" indent="0" algn="r" rtl="1">
              <a:buNone/>
            </a:pPr>
            <a:r>
              <a:rPr lang="en-US" dirty="0" smtClean="0"/>
              <a:t>CV = 0.5%</a:t>
            </a:r>
          </a:p>
          <a:p>
            <a:pPr marL="109728" indent="0" algn="r" rtl="1">
              <a:buNone/>
            </a:pPr>
            <a:r>
              <a:rPr lang="en-US" dirty="0" smtClean="0"/>
              <a:t>Bias = </a:t>
            </a:r>
            <a:r>
              <a:rPr lang="en-US" dirty="0" smtClean="0">
                <a:solidFill>
                  <a:srgbClr val="FF0000"/>
                </a:solidFill>
              </a:rPr>
              <a:t>-7.5</a:t>
            </a:r>
            <a:r>
              <a:rPr lang="en-US" dirty="0" smtClean="0"/>
              <a:t>%</a:t>
            </a:r>
            <a:endParaRPr lang="en-US" dirty="0"/>
          </a:p>
          <a:p>
            <a:pPr marL="109728" indent="0" algn="r" rtl="1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71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342842" y="2407705"/>
            <a:ext cx="1944216" cy="338489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9" name="Straight Connector 8"/>
          <p:cNvCxnSpPr>
            <a:endCxn id="7" idx="2"/>
          </p:cNvCxnSpPr>
          <p:nvPr/>
        </p:nvCxnSpPr>
        <p:spPr>
          <a:xfrm>
            <a:off x="4278946" y="2401882"/>
            <a:ext cx="36004" cy="3390714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004048" y="5895745"/>
            <a:ext cx="93610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dirty="0" smtClean="0"/>
              <a:t>7% +</a:t>
            </a:r>
            <a:endParaRPr lang="fa-IR" dirty="0"/>
          </a:p>
        </p:txBody>
      </p:sp>
      <p:sp>
        <p:nvSpPr>
          <p:cNvPr id="8" name="TextBox 7"/>
          <p:cNvSpPr txBox="1"/>
          <p:nvPr/>
        </p:nvSpPr>
        <p:spPr>
          <a:xfrm>
            <a:off x="2966814" y="5895745"/>
            <a:ext cx="86409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7% -</a:t>
            </a:r>
            <a:endParaRPr lang="fa-IR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3089821" y="4353119"/>
            <a:ext cx="346423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436244" y="3861971"/>
            <a:ext cx="847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1%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3263032" y="2636912"/>
            <a:ext cx="0" cy="3155684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648792" y="3857171"/>
            <a:ext cx="750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1%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3398862" y="2492898"/>
            <a:ext cx="37382" cy="331236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91680" y="2475905"/>
            <a:ext cx="116031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A1C</a:t>
            </a:r>
            <a:endParaRPr lang="en-US" sz="2800" b="1" dirty="0">
              <a:solidFill>
                <a:srgbClr val="0070C0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3089820" y="2492896"/>
            <a:ext cx="1" cy="331236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4" descr="http://t2.gstatic.com/images?q=tbn:ANd9GcRQIVmFiKoxUwjTnJcXmFziM_xeJbVyV3e0wFXGf0uOcWzBgOm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494" y="3735505"/>
            <a:ext cx="597075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923928" y="5792596"/>
            <a:ext cx="720080" cy="38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 smtClean="0"/>
              <a:t>هدف</a:t>
            </a:r>
            <a:endParaRPr lang="en-US" b="1" dirty="0"/>
          </a:p>
        </p:txBody>
      </p:sp>
      <p:sp>
        <p:nvSpPr>
          <p:cNvPr id="18" name="7-Point Star 17"/>
          <p:cNvSpPr/>
          <p:nvPr/>
        </p:nvSpPr>
        <p:spPr>
          <a:xfrm rot="19057174">
            <a:off x="293524" y="3414842"/>
            <a:ext cx="2414957" cy="236220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</a:rPr>
              <a:t>ناپذیرفته!</a:t>
            </a:r>
            <a:endParaRPr lang="en-US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7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8" grpId="0"/>
      <p:bldP spid="13" grpId="0"/>
      <p:bldP spid="18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8" y="56889"/>
            <a:ext cx="9136391" cy="10668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r" rtl="1"/>
            <a:r>
              <a:rPr lang="fa-IR" dirty="0" smtClean="0"/>
              <a:t>خطای سنجشی کل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1123689"/>
            <a:ext cx="9143999" cy="573431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endParaRPr lang="en-US" dirty="0"/>
          </a:p>
          <a:p>
            <a:pPr marL="109728" indent="0" algn="r" rtl="1">
              <a:buNone/>
            </a:pPr>
            <a:endParaRPr lang="en-US" dirty="0"/>
          </a:p>
          <a:p>
            <a:pPr marL="109728" indent="0" algn="r" rtl="1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72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034518" y="1123690"/>
            <a:ext cx="3604282" cy="573431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9" name="Straight Connector 8"/>
          <p:cNvCxnSpPr>
            <a:stCxn id="7" idx="0"/>
            <a:endCxn id="7" idx="2"/>
          </p:cNvCxnSpPr>
          <p:nvPr/>
        </p:nvCxnSpPr>
        <p:spPr>
          <a:xfrm>
            <a:off x="3836659" y="1123690"/>
            <a:ext cx="0" cy="5734310"/>
          </a:xfrm>
          <a:prstGeom prst="line">
            <a:avLst/>
          </a:prstGeom>
          <a:ln w="57150">
            <a:solidFill>
              <a:schemeClr val="bg1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686939" y="6404840"/>
            <a:ext cx="93610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dirty="0" smtClean="0"/>
              <a:t>7% +</a:t>
            </a:r>
            <a:endParaRPr lang="fa-IR" dirty="0"/>
          </a:p>
        </p:txBody>
      </p:sp>
      <p:sp>
        <p:nvSpPr>
          <p:cNvPr id="8" name="TextBox 7"/>
          <p:cNvSpPr txBox="1"/>
          <p:nvPr/>
        </p:nvSpPr>
        <p:spPr>
          <a:xfrm>
            <a:off x="1471277" y="6315185"/>
            <a:ext cx="86409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7% -</a:t>
            </a:r>
            <a:endParaRPr lang="fa-IR" dirty="0"/>
          </a:p>
        </p:txBody>
      </p:sp>
      <p:sp>
        <p:nvSpPr>
          <p:cNvPr id="11" name="TextBox 10"/>
          <p:cNvSpPr txBox="1"/>
          <p:nvPr/>
        </p:nvSpPr>
        <p:spPr>
          <a:xfrm>
            <a:off x="521281" y="1325706"/>
            <a:ext cx="116031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A1C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15604" y="6040059"/>
            <a:ext cx="720080" cy="38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 smtClean="0"/>
              <a:t>هدف</a:t>
            </a:r>
            <a:endParaRPr lang="en-US" b="1" dirty="0"/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3252339" y="1881283"/>
            <a:ext cx="58858" cy="493424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021745" y="1583148"/>
            <a:ext cx="2437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 = -</a:t>
            </a:r>
            <a:r>
              <a:rPr lang="fa-IR" sz="2400" dirty="0" smtClean="0"/>
              <a:t>2</a:t>
            </a:r>
            <a:r>
              <a:rPr lang="en-US" sz="2400" dirty="0" smtClean="0"/>
              <a:t>%</a:t>
            </a:r>
            <a:endParaRPr lang="en-US" sz="2400" dirty="0"/>
          </a:p>
        </p:txBody>
      </p:sp>
      <p:pic>
        <p:nvPicPr>
          <p:cNvPr id="23" name="Picture 4" descr="http://t2.gstatic.com/images?q=tbn:ANd9GcRQIVmFiKoxUwjTnJcXmFziM_xeJbVyV3e0wFXGf0uOcWzBgOm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142" y="3203803"/>
            <a:ext cx="2512110" cy="256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6021744" y="2273439"/>
            <a:ext cx="2437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CV = </a:t>
            </a:r>
            <a:r>
              <a:rPr lang="fa-IR" sz="2400" dirty="0" smtClean="0"/>
              <a:t>1.5</a:t>
            </a:r>
            <a:r>
              <a:rPr lang="en-US" sz="2400" dirty="0" smtClean="0"/>
              <a:t>%</a:t>
            </a:r>
            <a:endParaRPr lang="en-US" sz="2400" dirty="0"/>
          </a:p>
        </p:txBody>
      </p:sp>
      <p:sp>
        <p:nvSpPr>
          <p:cNvPr id="35" name="Flowchart: Connector 34"/>
          <p:cNvSpPr/>
          <p:nvPr/>
        </p:nvSpPr>
        <p:spPr>
          <a:xfrm>
            <a:off x="3367543" y="3771619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lowchart: Connector 48"/>
          <p:cNvSpPr/>
          <p:nvPr/>
        </p:nvSpPr>
        <p:spPr>
          <a:xfrm>
            <a:off x="3519943" y="3924019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lowchart: Connector 49"/>
          <p:cNvSpPr/>
          <p:nvPr/>
        </p:nvSpPr>
        <p:spPr>
          <a:xfrm>
            <a:off x="3672343" y="4076419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lowchart: Connector 50"/>
          <p:cNvSpPr/>
          <p:nvPr/>
        </p:nvSpPr>
        <p:spPr>
          <a:xfrm>
            <a:off x="3824743" y="4228819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lowchart: Connector 51"/>
          <p:cNvSpPr/>
          <p:nvPr/>
        </p:nvSpPr>
        <p:spPr>
          <a:xfrm>
            <a:off x="3574651" y="4487899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lowchart: Connector 52"/>
          <p:cNvSpPr/>
          <p:nvPr/>
        </p:nvSpPr>
        <p:spPr>
          <a:xfrm>
            <a:off x="4129543" y="4533619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lowchart: Connector 53"/>
          <p:cNvSpPr/>
          <p:nvPr/>
        </p:nvSpPr>
        <p:spPr>
          <a:xfrm>
            <a:off x="4281943" y="4686019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lowchart: Connector 54"/>
          <p:cNvSpPr/>
          <p:nvPr/>
        </p:nvSpPr>
        <p:spPr>
          <a:xfrm>
            <a:off x="4434343" y="4838419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lowchart: Connector 35"/>
          <p:cNvSpPr/>
          <p:nvPr/>
        </p:nvSpPr>
        <p:spPr>
          <a:xfrm>
            <a:off x="2975644" y="4579339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lowchart: Connector 56"/>
          <p:cNvSpPr/>
          <p:nvPr/>
        </p:nvSpPr>
        <p:spPr>
          <a:xfrm>
            <a:off x="3128044" y="4731739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lowchart: Connector 57"/>
          <p:cNvSpPr/>
          <p:nvPr/>
        </p:nvSpPr>
        <p:spPr>
          <a:xfrm>
            <a:off x="3280444" y="4884139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lowchart: Connector 58"/>
          <p:cNvSpPr/>
          <p:nvPr/>
        </p:nvSpPr>
        <p:spPr>
          <a:xfrm>
            <a:off x="3432844" y="5036539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lowchart: Connector 59"/>
          <p:cNvSpPr/>
          <p:nvPr/>
        </p:nvSpPr>
        <p:spPr>
          <a:xfrm>
            <a:off x="3326164" y="4487899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lowchart: Connector 60"/>
          <p:cNvSpPr/>
          <p:nvPr/>
        </p:nvSpPr>
        <p:spPr>
          <a:xfrm>
            <a:off x="3152566" y="4157230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lowchart: Connector 64"/>
          <p:cNvSpPr/>
          <p:nvPr/>
        </p:nvSpPr>
        <p:spPr>
          <a:xfrm>
            <a:off x="2891780" y="3684790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lowchart: Connector 65"/>
          <p:cNvSpPr/>
          <p:nvPr/>
        </p:nvSpPr>
        <p:spPr>
          <a:xfrm>
            <a:off x="2527930" y="4510358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lowchart: Connector 67"/>
          <p:cNvSpPr/>
          <p:nvPr/>
        </p:nvSpPr>
        <p:spPr>
          <a:xfrm>
            <a:off x="3960242" y="4823179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lowchart: Connector 69"/>
          <p:cNvSpPr/>
          <p:nvPr/>
        </p:nvSpPr>
        <p:spPr>
          <a:xfrm>
            <a:off x="2936026" y="4179410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2" name="Straight Connector 71"/>
          <p:cNvCxnSpPr/>
          <p:nvPr/>
        </p:nvCxnSpPr>
        <p:spPr>
          <a:xfrm>
            <a:off x="2615604" y="2273439"/>
            <a:ext cx="0" cy="4575059"/>
          </a:xfrm>
          <a:prstGeom prst="line">
            <a:avLst/>
          </a:prstGeom>
          <a:ln>
            <a:solidFill>
              <a:srgbClr val="F363D4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4005962" y="2273439"/>
            <a:ext cx="45720" cy="4500733"/>
          </a:xfrm>
          <a:prstGeom prst="line">
            <a:avLst/>
          </a:prstGeom>
          <a:ln>
            <a:solidFill>
              <a:srgbClr val="F363D4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0" name="Left Arrow 79"/>
          <p:cNvSpPr/>
          <p:nvPr/>
        </p:nvSpPr>
        <p:spPr>
          <a:xfrm>
            <a:off x="2615604" y="2263937"/>
            <a:ext cx="1209139" cy="745277"/>
          </a:xfrm>
          <a:prstGeom prst="leftArrow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Box 80"/>
          <p:cNvSpPr txBox="1"/>
          <p:nvPr/>
        </p:nvSpPr>
        <p:spPr>
          <a:xfrm>
            <a:off x="4327663" y="2859765"/>
            <a:ext cx="4576746" cy="830997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i="1" dirty="0" smtClean="0">
                <a:solidFill>
                  <a:srgbClr val="FF0000"/>
                </a:solidFill>
              </a:rPr>
              <a:t>TAE</a:t>
            </a:r>
            <a:r>
              <a:rPr lang="en-US" sz="4800" dirty="0" smtClean="0"/>
              <a:t> = B + 2CV</a:t>
            </a:r>
            <a:endParaRPr lang="en-US" sz="4800" dirty="0"/>
          </a:p>
        </p:txBody>
      </p:sp>
      <p:sp>
        <p:nvSpPr>
          <p:cNvPr id="82" name="TextBox 81"/>
          <p:cNvSpPr txBox="1"/>
          <p:nvPr/>
        </p:nvSpPr>
        <p:spPr>
          <a:xfrm>
            <a:off x="79412" y="4891917"/>
            <a:ext cx="9056809" cy="1938992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justLow" rtl="1"/>
            <a:r>
              <a:rPr lang="fa-IR" sz="4000" b="1" i="1" dirty="0">
                <a:solidFill>
                  <a:srgbClr val="FF0000"/>
                </a:solidFill>
              </a:rPr>
              <a:t>حداکثر</a:t>
            </a:r>
            <a:r>
              <a:rPr lang="fa-IR" sz="4000" dirty="0"/>
              <a:t> خطایی که ممکن است یک نتیجه به دلیل </a:t>
            </a:r>
            <a:r>
              <a:rPr lang="fa-IR" sz="4000" i="1" dirty="0">
                <a:solidFill>
                  <a:srgbClr val="FF0000"/>
                </a:solidFill>
              </a:rPr>
              <a:t>حاصل جمع خطاهای ناشی از نامیزانی و نوسان</a:t>
            </a:r>
            <a:r>
              <a:rPr lang="fa-IR" sz="4000" dirty="0"/>
              <a:t> داشته باشد.</a:t>
            </a:r>
            <a:endParaRPr lang="en-US" sz="4000" dirty="0"/>
          </a:p>
        </p:txBody>
      </p:sp>
      <p:sp>
        <p:nvSpPr>
          <p:cNvPr id="87" name="Flowchart: Connector 86"/>
          <p:cNvSpPr/>
          <p:nvPr/>
        </p:nvSpPr>
        <p:spPr>
          <a:xfrm>
            <a:off x="3044180" y="3837190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lowchart: Connector 87"/>
          <p:cNvSpPr/>
          <p:nvPr/>
        </p:nvSpPr>
        <p:spPr>
          <a:xfrm>
            <a:off x="2527930" y="3990845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lowchart: Connector 88"/>
          <p:cNvSpPr/>
          <p:nvPr/>
        </p:nvSpPr>
        <p:spPr>
          <a:xfrm>
            <a:off x="2773252" y="3520424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lowchart: Connector 89"/>
          <p:cNvSpPr/>
          <p:nvPr/>
        </p:nvSpPr>
        <p:spPr>
          <a:xfrm>
            <a:off x="2413212" y="4346850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lowchart: Connector 90"/>
          <p:cNvSpPr/>
          <p:nvPr/>
        </p:nvSpPr>
        <p:spPr>
          <a:xfrm>
            <a:off x="3173764" y="3611864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lowchart: Connector 91"/>
          <p:cNvSpPr/>
          <p:nvPr/>
        </p:nvSpPr>
        <p:spPr>
          <a:xfrm>
            <a:off x="3488543" y="4345006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lowchart: Connector 92"/>
          <p:cNvSpPr/>
          <p:nvPr/>
        </p:nvSpPr>
        <p:spPr>
          <a:xfrm>
            <a:off x="3273928" y="3442376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lowchart: Connector 93"/>
          <p:cNvSpPr/>
          <p:nvPr/>
        </p:nvSpPr>
        <p:spPr>
          <a:xfrm>
            <a:off x="3106667" y="4381642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lowchart: Connector 94"/>
          <p:cNvSpPr/>
          <p:nvPr/>
        </p:nvSpPr>
        <p:spPr>
          <a:xfrm>
            <a:off x="3023953" y="2975203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lowchart: Connector 95"/>
          <p:cNvSpPr/>
          <p:nvPr/>
        </p:nvSpPr>
        <p:spPr>
          <a:xfrm>
            <a:off x="3044180" y="4057648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lowchart: Connector 96"/>
          <p:cNvSpPr/>
          <p:nvPr/>
        </p:nvSpPr>
        <p:spPr>
          <a:xfrm>
            <a:off x="2872109" y="4207097"/>
            <a:ext cx="91440" cy="914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31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35" grpId="0" animBg="1"/>
      <p:bldP spid="49" grpId="0" animBg="1"/>
      <p:bldP spid="50" grpId="0" animBg="1"/>
      <p:bldP spid="52" grpId="0" animBg="1"/>
      <p:bldP spid="53" grpId="0" animBg="1"/>
      <p:bldP spid="54" grpId="0" animBg="1"/>
      <p:bldP spid="55" grpId="0" animBg="1"/>
      <p:bldP spid="3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5" grpId="0" animBg="1"/>
      <p:bldP spid="70" grpId="0" animBg="1"/>
      <p:bldP spid="80" grpId="0" animBg="1"/>
      <p:bldP spid="81" grpId="0" animBg="1"/>
      <p:bldP spid="82" grpId="0" animBg="1"/>
      <p:bldP spid="8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fa-IR" dirty="0"/>
              <a:t>تصمیم‌گیری در باره‌ی </a:t>
            </a:r>
            <a:r>
              <a:rPr lang="fa-IR" dirty="0" smtClean="0"/>
              <a:t>روش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4325112"/>
          </a:xfrm>
          <a:ln>
            <a:solidFill>
              <a:srgbClr val="7030A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109728" indent="0" algn="r" rtl="1">
              <a:buNone/>
            </a:pPr>
            <a:r>
              <a:rPr lang="fa-IR" sz="5200" b="1" dirty="0" smtClean="0"/>
              <a:t>خطای کل:</a:t>
            </a:r>
          </a:p>
          <a:p>
            <a:pPr marL="109728" indent="0" algn="ctr" rtl="1">
              <a:lnSpc>
                <a:spcPct val="170000"/>
              </a:lnSpc>
              <a:buNone/>
            </a:pPr>
            <a:r>
              <a:rPr lang="fa-IR" sz="5700" dirty="0" smtClean="0"/>
              <a:t>حاصل جمع نامیزانی و نوسان</a:t>
            </a:r>
          </a:p>
          <a:p>
            <a:pPr marL="109728" indent="0" algn="ctr" rtl="1">
              <a:lnSpc>
                <a:spcPct val="170000"/>
              </a:lnSpc>
              <a:buNone/>
            </a:pPr>
            <a:endParaRPr lang="fa-IR" sz="5700" dirty="0" smtClean="0"/>
          </a:p>
          <a:p>
            <a:pPr marL="109728" indent="0" algn="ctr" rtl="1">
              <a:lnSpc>
                <a:spcPct val="170000"/>
              </a:lnSpc>
              <a:buNone/>
            </a:pPr>
            <a:r>
              <a:rPr lang="en-US" sz="4600" dirty="0" smtClean="0"/>
              <a:t>Total Error; </a:t>
            </a:r>
            <a:r>
              <a:rPr lang="en-US" sz="4600" dirty="0" smtClean="0">
                <a:solidFill>
                  <a:srgbClr val="FF0000"/>
                </a:solidFill>
              </a:rPr>
              <a:t>TE</a:t>
            </a:r>
          </a:p>
          <a:p>
            <a:pPr marL="109728" indent="0" algn="ctr" rtl="1">
              <a:lnSpc>
                <a:spcPct val="170000"/>
              </a:lnSpc>
              <a:buNone/>
            </a:pPr>
            <a:r>
              <a:rPr lang="en-US" sz="5700" dirty="0" smtClean="0">
                <a:solidFill>
                  <a:srgbClr val="7030A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TE = B + 2CV</a:t>
            </a:r>
          </a:p>
          <a:p>
            <a:pPr marL="109728" indent="0" algn="ctr" rtl="1">
              <a:lnSpc>
                <a:spcPct val="170000"/>
              </a:lnSpc>
              <a:buNone/>
            </a:pPr>
            <a:endParaRPr lang="fa-IR" sz="5700" dirty="0">
              <a:solidFill>
                <a:srgbClr val="7030A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4934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fa-IR" dirty="0"/>
              <a:t>تصمیم‌گیری در باره‌ی </a:t>
            </a:r>
            <a:r>
              <a:rPr lang="fa-IR" dirty="0" smtClean="0"/>
              <a:t>روش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4325112"/>
          </a:xfrm>
          <a:ln>
            <a:solidFill>
              <a:srgbClr val="7030A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marL="109728" indent="0" algn="r" rtl="1">
              <a:buNone/>
            </a:pPr>
            <a:r>
              <a:rPr lang="fa-IR" sz="4400" dirty="0" smtClean="0">
                <a:solidFill>
                  <a:schemeClr val="tx1"/>
                </a:solidFill>
              </a:rPr>
              <a:t>اگر</a:t>
            </a:r>
            <a:r>
              <a:rPr lang="fa-IR" sz="4800" dirty="0" smtClean="0">
                <a:solidFill>
                  <a:srgbClr val="7030A0"/>
                </a:solidFill>
                <a:effectLst/>
              </a:rPr>
              <a:t> </a:t>
            </a:r>
            <a:r>
              <a:rPr lang="fa-IR" sz="4400" dirty="0" smtClean="0">
                <a:solidFill>
                  <a:schemeClr val="tx1"/>
                </a:solidFill>
              </a:rPr>
              <a:t>مرز </a:t>
            </a:r>
            <a:r>
              <a:rPr lang="fa-IR" sz="4400" dirty="0" smtClean="0">
                <a:solidFill>
                  <a:schemeClr val="tx1"/>
                </a:solidFill>
                <a:effectLst/>
              </a:rPr>
              <a:t>حرکت 95%، یعنی خطای کل ما، </a:t>
            </a:r>
            <a:r>
              <a:rPr lang="fa-IR" sz="4400" dirty="0" smtClean="0">
                <a:solidFill>
                  <a:srgbClr val="FF0000"/>
                </a:solidFill>
                <a:effectLst/>
              </a:rPr>
              <a:t>کوچکتر از</a:t>
            </a:r>
            <a:r>
              <a:rPr lang="fa-IR" sz="4400" dirty="0" smtClean="0">
                <a:solidFill>
                  <a:schemeClr val="tx1"/>
                </a:solidFill>
                <a:effectLst/>
              </a:rPr>
              <a:t> عرض جاده، یعنی خطای کل مجاز، باشد:</a:t>
            </a:r>
            <a:endParaRPr lang="fa-IR" sz="4800" dirty="0" smtClean="0">
              <a:solidFill>
                <a:srgbClr val="7030A0"/>
              </a:solidFill>
              <a:effectLst/>
            </a:endParaRPr>
          </a:p>
          <a:p>
            <a:pPr algn="ctr" rtl="1">
              <a:buFont typeface="Wingdings" pitchFamily="2" charset="2"/>
              <a:buChar char="ü"/>
            </a:pPr>
            <a:r>
              <a:rPr lang="fa-IR" sz="8000" dirty="0" smtClean="0">
                <a:solidFill>
                  <a:srgbClr val="00B050"/>
                </a:solidFill>
                <a:effectLst/>
              </a:rPr>
              <a:t>پذیرفته</a:t>
            </a:r>
            <a:endParaRPr lang="fa-IR" sz="4800" dirty="0">
              <a:solidFill>
                <a:srgbClr val="00B050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74</a:t>
            </a:fld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1066800" y="2965718"/>
            <a:ext cx="6705600" cy="32766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>
                <a:solidFill>
                  <a:schemeClr val="bg1"/>
                </a:solidFill>
              </a:rPr>
              <a:t>TE &lt; TEa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66800" y="2965718"/>
            <a:ext cx="6705600" cy="3276600"/>
          </a:xfrm>
          <a:prstGeom prst="round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i="1" dirty="0" smtClean="0">
                <a:solidFill>
                  <a:schemeClr val="bg1"/>
                </a:solidFill>
              </a:rPr>
              <a:t>TAE &lt; ATE</a:t>
            </a:r>
          </a:p>
        </p:txBody>
      </p:sp>
    </p:spTree>
    <p:extLst>
      <p:ext uri="{BB962C8B-B14F-4D97-AF65-F5344CB8AC3E}">
        <p14:creationId xmlns:p14="http://schemas.microsoft.com/office/powerpoint/2010/main" val="231669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fa-IR" dirty="0"/>
              <a:t>تصمیم‌گیری در باره‌ی </a:t>
            </a:r>
            <a:r>
              <a:rPr lang="fa-IR" dirty="0" smtClean="0"/>
              <a:t>روش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325112"/>
          </a:xfrm>
          <a:ln>
            <a:solidFill>
              <a:srgbClr val="7030A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109728" indent="0" algn="r" rtl="1">
              <a:buNone/>
            </a:pPr>
            <a:r>
              <a:rPr lang="fa-IR" sz="5200" b="1" dirty="0" smtClean="0"/>
              <a:t>خطای کل:</a:t>
            </a:r>
          </a:p>
          <a:p>
            <a:pPr marL="109728" indent="0" algn="ctr" rtl="1">
              <a:lnSpc>
                <a:spcPct val="170000"/>
              </a:lnSpc>
              <a:buNone/>
            </a:pPr>
            <a:r>
              <a:rPr lang="fa-IR" sz="5700" dirty="0" smtClean="0"/>
              <a:t>پهنای حرکت 95%</a:t>
            </a:r>
          </a:p>
          <a:p>
            <a:pPr marL="109728" indent="0" algn="ctr" rtl="1">
              <a:lnSpc>
                <a:spcPct val="170000"/>
              </a:lnSpc>
              <a:buNone/>
            </a:pPr>
            <a:r>
              <a:rPr lang="en-US" sz="4600" dirty="0" smtClean="0"/>
              <a:t>Total Error; </a:t>
            </a:r>
            <a:r>
              <a:rPr lang="en-US" sz="4600" dirty="0" smtClean="0">
                <a:solidFill>
                  <a:srgbClr val="FF0000"/>
                </a:solidFill>
              </a:rPr>
              <a:t>TE</a:t>
            </a:r>
          </a:p>
          <a:p>
            <a:pPr marL="109728" indent="0" algn="ctr" rtl="1">
              <a:lnSpc>
                <a:spcPct val="170000"/>
              </a:lnSpc>
              <a:buNone/>
            </a:pPr>
            <a:r>
              <a:rPr lang="en-US" sz="5700" dirty="0" smtClean="0">
                <a:solidFill>
                  <a:srgbClr val="7030A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TE = B + 2CV</a:t>
            </a:r>
          </a:p>
          <a:p>
            <a:pPr marL="109728" indent="0" algn="ctr" rtl="1">
              <a:lnSpc>
                <a:spcPct val="170000"/>
              </a:lnSpc>
              <a:buNone/>
            </a:pPr>
            <a:endParaRPr lang="fa-IR" sz="5700" dirty="0">
              <a:solidFill>
                <a:srgbClr val="7030A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75</a:t>
            </a:fld>
            <a:endParaRPr lang="en-US"/>
          </a:p>
        </p:txBody>
      </p:sp>
      <p:sp>
        <p:nvSpPr>
          <p:cNvPr id="10" name="Rectangular Callout 9"/>
          <p:cNvSpPr/>
          <p:nvPr/>
        </p:nvSpPr>
        <p:spPr>
          <a:xfrm>
            <a:off x="554736" y="2765622"/>
            <a:ext cx="8001000" cy="2887486"/>
          </a:xfrm>
          <a:custGeom>
            <a:avLst/>
            <a:gdLst>
              <a:gd name="connsiteX0" fmla="*/ 0 w 8001000"/>
              <a:gd name="connsiteY0" fmla="*/ 0 h 2667000"/>
              <a:gd name="connsiteX1" fmla="*/ 1333500 w 8001000"/>
              <a:gd name="connsiteY1" fmla="*/ 0 h 2667000"/>
              <a:gd name="connsiteX2" fmla="*/ 1333500 w 8001000"/>
              <a:gd name="connsiteY2" fmla="*/ 0 h 2667000"/>
              <a:gd name="connsiteX3" fmla="*/ 3333750 w 8001000"/>
              <a:gd name="connsiteY3" fmla="*/ 0 h 2667000"/>
              <a:gd name="connsiteX4" fmla="*/ 8001000 w 8001000"/>
              <a:gd name="connsiteY4" fmla="*/ 0 h 2667000"/>
              <a:gd name="connsiteX5" fmla="*/ 8001000 w 8001000"/>
              <a:gd name="connsiteY5" fmla="*/ 1555750 h 2667000"/>
              <a:gd name="connsiteX6" fmla="*/ 8001000 w 8001000"/>
              <a:gd name="connsiteY6" fmla="*/ 1555750 h 2667000"/>
              <a:gd name="connsiteX7" fmla="*/ 8001000 w 8001000"/>
              <a:gd name="connsiteY7" fmla="*/ 2222500 h 2667000"/>
              <a:gd name="connsiteX8" fmla="*/ 8001000 w 8001000"/>
              <a:gd name="connsiteY8" fmla="*/ 2667000 h 2667000"/>
              <a:gd name="connsiteX9" fmla="*/ 3333750 w 8001000"/>
              <a:gd name="connsiteY9" fmla="*/ 2667000 h 2667000"/>
              <a:gd name="connsiteX10" fmla="*/ 2333652 w 8001000"/>
              <a:gd name="connsiteY10" fmla="*/ 3000375 h 2667000"/>
              <a:gd name="connsiteX11" fmla="*/ 1333500 w 8001000"/>
              <a:gd name="connsiteY11" fmla="*/ 2667000 h 2667000"/>
              <a:gd name="connsiteX12" fmla="*/ 0 w 8001000"/>
              <a:gd name="connsiteY12" fmla="*/ 2667000 h 2667000"/>
              <a:gd name="connsiteX13" fmla="*/ 0 w 8001000"/>
              <a:gd name="connsiteY13" fmla="*/ 2222500 h 2667000"/>
              <a:gd name="connsiteX14" fmla="*/ 0 w 8001000"/>
              <a:gd name="connsiteY14" fmla="*/ 1555750 h 2667000"/>
              <a:gd name="connsiteX15" fmla="*/ 0 w 8001000"/>
              <a:gd name="connsiteY15" fmla="*/ 1555750 h 2667000"/>
              <a:gd name="connsiteX16" fmla="*/ 0 w 8001000"/>
              <a:gd name="connsiteY16" fmla="*/ 0 h 2667000"/>
              <a:gd name="connsiteX0" fmla="*/ 0 w 8001000"/>
              <a:gd name="connsiteY0" fmla="*/ 0 h 3000375"/>
              <a:gd name="connsiteX1" fmla="*/ 1333500 w 8001000"/>
              <a:gd name="connsiteY1" fmla="*/ 0 h 3000375"/>
              <a:gd name="connsiteX2" fmla="*/ 1333500 w 8001000"/>
              <a:gd name="connsiteY2" fmla="*/ 0 h 3000375"/>
              <a:gd name="connsiteX3" fmla="*/ 3333750 w 8001000"/>
              <a:gd name="connsiteY3" fmla="*/ 0 h 3000375"/>
              <a:gd name="connsiteX4" fmla="*/ 8001000 w 8001000"/>
              <a:gd name="connsiteY4" fmla="*/ 0 h 3000375"/>
              <a:gd name="connsiteX5" fmla="*/ 8001000 w 8001000"/>
              <a:gd name="connsiteY5" fmla="*/ 1555750 h 3000375"/>
              <a:gd name="connsiteX6" fmla="*/ 8001000 w 8001000"/>
              <a:gd name="connsiteY6" fmla="*/ 1555750 h 3000375"/>
              <a:gd name="connsiteX7" fmla="*/ 8001000 w 8001000"/>
              <a:gd name="connsiteY7" fmla="*/ 2222500 h 3000375"/>
              <a:gd name="connsiteX8" fmla="*/ 8001000 w 8001000"/>
              <a:gd name="connsiteY8" fmla="*/ 2667000 h 3000375"/>
              <a:gd name="connsiteX9" fmla="*/ 6494638 w 8001000"/>
              <a:gd name="connsiteY9" fmla="*/ 2655711 h 3000375"/>
              <a:gd name="connsiteX10" fmla="*/ 2333652 w 8001000"/>
              <a:gd name="connsiteY10" fmla="*/ 3000375 h 3000375"/>
              <a:gd name="connsiteX11" fmla="*/ 1333500 w 8001000"/>
              <a:gd name="connsiteY11" fmla="*/ 2667000 h 3000375"/>
              <a:gd name="connsiteX12" fmla="*/ 0 w 8001000"/>
              <a:gd name="connsiteY12" fmla="*/ 2667000 h 3000375"/>
              <a:gd name="connsiteX13" fmla="*/ 0 w 8001000"/>
              <a:gd name="connsiteY13" fmla="*/ 2222500 h 3000375"/>
              <a:gd name="connsiteX14" fmla="*/ 0 w 8001000"/>
              <a:gd name="connsiteY14" fmla="*/ 1555750 h 3000375"/>
              <a:gd name="connsiteX15" fmla="*/ 0 w 8001000"/>
              <a:gd name="connsiteY15" fmla="*/ 1555750 h 3000375"/>
              <a:gd name="connsiteX16" fmla="*/ 0 w 8001000"/>
              <a:gd name="connsiteY16" fmla="*/ 0 h 3000375"/>
              <a:gd name="connsiteX0" fmla="*/ 0 w 8001000"/>
              <a:gd name="connsiteY0" fmla="*/ 0 h 3000375"/>
              <a:gd name="connsiteX1" fmla="*/ 1333500 w 8001000"/>
              <a:gd name="connsiteY1" fmla="*/ 0 h 3000375"/>
              <a:gd name="connsiteX2" fmla="*/ 1333500 w 8001000"/>
              <a:gd name="connsiteY2" fmla="*/ 0 h 3000375"/>
              <a:gd name="connsiteX3" fmla="*/ 3333750 w 8001000"/>
              <a:gd name="connsiteY3" fmla="*/ 0 h 3000375"/>
              <a:gd name="connsiteX4" fmla="*/ 8001000 w 8001000"/>
              <a:gd name="connsiteY4" fmla="*/ 0 h 3000375"/>
              <a:gd name="connsiteX5" fmla="*/ 8001000 w 8001000"/>
              <a:gd name="connsiteY5" fmla="*/ 1555750 h 3000375"/>
              <a:gd name="connsiteX6" fmla="*/ 8001000 w 8001000"/>
              <a:gd name="connsiteY6" fmla="*/ 1555750 h 3000375"/>
              <a:gd name="connsiteX7" fmla="*/ 8001000 w 8001000"/>
              <a:gd name="connsiteY7" fmla="*/ 2222500 h 3000375"/>
              <a:gd name="connsiteX8" fmla="*/ 8001000 w 8001000"/>
              <a:gd name="connsiteY8" fmla="*/ 2667000 h 3000375"/>
              <a:gd name="connsiteX9" fmla="*/ 5478638 w 8001000"/>
              <a:gd name="connsiteY9" fmla="*/ 2644422 h 3000375"/>
              <a:gd name="connsiteX10" fmla="*/ 2333652 w 8001000"/>
              <a:gd name="connsiteY10" fmla="*/ 3000375 h 3000375"/>
              <a:gd name="connsiteX11" fmla="*/ 1333500 w 8001000"/>
              <a:gd name="connsiteY11" fmla="*/ 2667000 h 3000375"/>
              <a:gd name="connsiteX12" fmla="*/ 0 w 8001000"/>
              <a:gd name="connsiteY12" fmla="*/ 2667000 h 3000375"/>
              <a:gd name="connsiteX13" fmla="*/ 0 w 8001000"/>
              <a:gd name="connsiteY13" fmla="*/ 2222500 h 3000375"/>
              <a:gd name="connsiteX14" fmla="*/ 0 w 8001000"/>
              <a:gd name="connsiteY14" fmla="*/ 1555750 h 3000375"/>
              <a:gd name="connsiteX15" fmla="*/ 0 w 8001000"/>
              <a:gd name="connsiteY15" fmla="*/ 1555750 h 3000375"/>
              <a:gd name="connsiteX16" fmla="*/ 0 w 8001000"/>
              <a:gd name="connsiteY16" fmla="*/ 0 h 3000375"/>
              <a:gd name="connsiteX0" fmla="*/ 0 w 8001000"/>
              <a:gd name="connsiteY0" fmla="*/ 0 h 2887486"/>
              <a:gd name="connsiteX1" fmla="*/ 1333500 w 8001000"/>
              <a:gd name="connsiteY1" fmla="*/ 0 h 2887486"/>
              <a:gd name="connsiteX2" fmla="*/ 1333500 w 8001000"/>
              <a:gd name="connsiteY2" fmla="*/ 0 h 2887486"/>
              <a:gd name="connsiteX3" fmla="*/ 3333750 w 8001000"/>
              <a:gd name="connsiteY3" fmla="*/ 0 h 2887486"/>
              <a:gd name="connsiteX4" fmla="*/ 8001000 w 8001000"/>
              <a:gd name="connsiteY4" fmla="*/ 0 h 2887486"/>
              <a:gd name="connsiteX5" fmla="*/ 8001000 w 8001000"/>
              <a:gd name="connsiteY5" fmla="*/ 1555750 h 2887486"/>
              <a:gd name="connsiteX6" fmla="*/ 8001000 w 8001000"/>
              <a:gd name="connsiteY6" fmla="*/ 1555750 h 2887486"/>
              <a:gd name="connsiteX7" fmla="*/ 8001000 w 8001000"/>
              <a:gd name="connsiteY7" fmla="*/ 2222500 h 2887486"/>
              <a:gd name="connsiteX8" fmla="*/ 8001000 w 8001000"/>
              <a:gd name="connsiteY8" fmla="*/ 2667000 h 2887486"/>
              <a:gd name="connsiteX9" fmla="*/ 5478638 w 8001000"/>
              <a:gd name="connsiteY9" fmla="*/ 2644422 h 2887486"/>
              <a:gd name="connsiteX10" fmla="*/ 4918808 w 8001000"/>
              <a:gd name="connsiteY10" fmla="*/ 2887486 h 2887486"/>
              <a:gd name="connsiteX11" fmla="*/ 1333500 w 8001000"/>
              <a:gd name="connsiteY11" fmla="*/ 2667000 h 2887486"/>
              <a:gd name="connsiteX12" fmla="*/ 0 w 8001000"/>
              <a:gd name="connsiteY12" fmla="*/ 2667000 h 2887486"/>
              <a:gd name="connsiteX13" fmla="*/ 0 w 8001000"/>
              <a:gd name="connsiteY13" fmla="*/ 2222500 h 2887486"/>
              <a:gd name="connsiteX14" fmla="*/ 0 w 8001000"/>
              <a:gd name="connsiteY14" fmla="*/ 1555750 h 2887486"/>
              <a:gd name="connsiteX15" fmla="*/ 0 w 8001000"/>
              <a:gd name="connsiteY15" fmla="*/ 1555750 h 2887486"/>
              <a:gd name="connsiteX16" fmla="*/ 0 w 8001000"/>
              <a:gd name="connsiteY16" fmla="*/ 0 h 2887486"/>
              <a:gd name="connsiteX0" fmla="*/ 0 w 8001000"/>
              <a:gd name="connsiteY0" fmla="*/ 0 h 2887486"/>
              <a:gd name="connsiteX1" fmla="*/ 1333500 w 8001000"/>
              <a:gd name="connsiteY1" fmla="*/ 0 h 2887486"/>
              <a:gd name="connsiteX2" fmla="*/ 1333500 w 8001000"/>
              <a:gd name="connsiteY2" fmla="*/ 0 h 2887486"/>
              <a:gd name="connsiteX3" fmla="*/ 3333750 w 8001000"/>
              <a:gd name="connsiteY3" fmla="*/ 0 h 2887486"/>
              <a:gd name="connsiteX4" fmla="*/ 8001000 w 8001000"/>
              <a:gd name="connsiteY4" fmla="*/ 0 h 2887486"/>
              <a:gd name="connsiteX5" fmla="*/ 8001000 w 8001000"/>
              <a:gd name="connsiteY5" fmla="*/ 1555750 h 2887486"/>
              <a:gd name="connsiteX6" fmla="*/ 8001000 w 8001000"/>
              <a:gd name="connsiteY6" fmla="*/ 1555750 h 2887486"/>
              <a:gd name="connsiteX7" fmla="*/ 8001000 w 8001000"/>
              <a:gd name="connsiteY7" fmla="*/ 2222500 h 2887486"/>
              <a:gd name="connsiteX8" fmla="*/ 8001000 w 8001000"/>
              <a:gd name="connsiteY8" fmla="*/ 2667000 h 2887486"/>
              <a:gd name="connsiteX9" fmla="*/ 5478638 w 8001000"/>
              <a:gd name="connsiteY9" fmla="*/ 2644422 h 2887486"/>
              <a:gd name="connsiteX10" fmla="*/ 4918808 w 8001000"/>
              <a:gd name="connsiteY10" fmla="*/ 2887486 h 2887486"/>
              <a:gd name="connsiteX11" fmla="*/ 1333500 w 8001000"/>
              <a:gd name="connsiteY11" fmla="*/ 2667000 h 2887486"/>
              <a:gd name="connsiteX12" fmla="*/ 0 w 8001000"/>
              <a:gd name="connsiteY12" fmla="*/ 2667000 h 2887486"/>
              <a:gd name="connsiteX13" fmla="*/ 0 w 8001000"/>
              <a:gd name="connsiteY13" fmla="*/ 2222500 h 2887486"/>
              <a:gd name="connsiteX14" fmla="*/ 0 w 8001000"/>
              <a:gd name="connsiteY14" fmla="*/ 1555750 h 2887486"/>
              <a:gd name="connsiteX15" fmla="*/ 0 w 8001000"/>
              <a:gd name="connsiteY15" fmla="*/ 1555750 h 2887486"/>
              <a:gd name="connsiteX16" fmla="*/ 0 w 8001000"/>
              <a:gd name="connsiteY16" fmla="*/ 0 h 2887486"/>
              <a:gd name="connsiteX0" fmla="*/ 0 w 8001000"/>
              <a:gd name="connsiteY0" fmla="*/ 0 h 2887486"/>
              <a:gd name="connsiteX1" fmla="*/ 1333500 w 8001000"/>
              <a:gd name="connsiteY1" fmla="*/ 0 h 2887486"/>
              <a:gd name="connsiteX2" fmla="*/ 1333500 w 8001000"/>
              <a:gd name="connsiteY2" fmla="*/ 0 h 2887486"/>
              <a:gd name="connsiteX3" fmla="*/ 3333750 w 8001000"/>
              <a:gd name="connsiteY3" fmla="*/ 0 h 2887486"/>
              <a:gd name="connsiteX4" fmla="*/ 8001000 w 8001000"/>
              <a:gd name="connsiteY4" fmla="*/ 0 h 2887486"/>
              <a:gd name="connsiteX5" fmla="*/ 8001000 w 8001000"/>
              <a:gd name="connsiteY5" fmla="*/ 1555750 h 2887486"/>
              <a:gd name="connsiteX6" fmla="*/ 8001000 w 8001000"/>
              <a:gd name="connsiteY6" fmla="*/ 1555750 h 2887486"/>
              <a:gd name="connsiteX7" fmla="*/ 8001000 w 8001000"/>
              <a:gd name="connsiteY7" fmla="*/ 2222500 h 2887486"/>
              <a:gd name="connsiteX8" fmla="*/ 8001000 w 8001000"/>
              <a:gd name="connsiteY8" fmla="*/ 2667000 h 2887486"/>
              <a:gd name="connsiteX9" fmla="*/ 5478638 w 8001000"/>
              <a:gd name="connsiteY9" fmla="*/ 2644422 h 2887486"/>
              <a:gd name="connsiteX10" fmla="*/ 4918808 w 8001000"/>
              <a:gd name="connsiteY10" fmla="*/ 2887486 h 2887486"/>
              <a:gd name="connsiteX11" fmla="*/ 3738033 w 8001000"/>
              <a:gd name="connsiteY11" fmla="*/ 2633133 h 2887486"/>
              <a:gd name="connsiteX12" fmla="*/ 0 w 8001000"/>
              <a:gd name="connsiteY12" fmla="*/ 2667000 h 2887486"/>
              <a:gd name="connsiteX13" fmla="*/ 0 w 8001000"/>
              <a:gd name="connsiteY13" fmla="*/ 2222500 h 2887486"/>
              <a:gd name="connsiteX14" fmla="*/ 0 w 8001000"/>
              <a:gd name="connsiteY14" fmla="*/ 1555750 h 2887486"/>
              <a:gd name="connsiteX15" fmla="*/ 0 w 8001000"/>
              <a:gd name="connsiteY15" fmla="*/ 1555750 h 2887486"/>
              <a:gd name="connsiteX16" fmla="*/ 0 w 8001000"/>
              <a:gd name="connsiteY16" fmla="*/ 0 h 288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001000" h="2887486">
                <a:moveTo>
                  <a:pt x="0" y="0"/>
                </a:moveTo>
                <a:lnTo>
                  <a:pt x="1333500" y="0"/>
                </a:lnTo>
                <a:lnTo>
                  <a:pt x="1333500" y="0"/>
                </a:lnTo>
                <a:lnTo>
                  <a:pt x="3333750" y="0"/>
                </a:lnTo>
                <a:lnTo>
                  <a:pt x="8001000" y="0"/>
                </a:lnTo>
                <a:lnTo>
                  <a:pt x="8001000" y="1555750"/>
                </a:lnTo>
                <a:lnTo>
                  <a:pt x="8001000" y="1555750"/>
                </a:lnTo>
                <a:lnTo>
                  <a:pt x="8001000" y="2222500"/>
                </a:lnTo>
                <a:lnTo>
                  <a:pt x="8001000" y="2667000"/>
                </a:lnTo>
                <a:lnTo>
                  <a:pt x="5478638" y="2644422"/>
                </a:lnTo>
                <a:lnTo>
                  <a:pt x="4918808" y="2887486"/>
                </a:lnTo>
                <a:cubicBezTo>
                  <a:pt x="4423616" y="2588213"/>
                  <a:pt x="4933136" y="2706628"/>
                  <a:pt x="3738033" y="2633133"/>
                </a:cubicBezTo>
                <a:lnTo>
                  <a:pt x="0" y="2667000"/>
                </a:lnTo>
                <a:lnTo>
                  <a:pt x="0" y="2222500"/>
                </a:lnTo>
                <a:lnTo>
                  <a:pt x="0" y="1555750"/>
                </a:lnTo>
                <a:lnTo>
                  <a:pt x="0" y="15557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5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324600" y="2953434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dirty="0">
                <a:solidFill>
                  <a:srgbClr val="FF0000"/>
                </a:solidFill>
              </a:rPr>
              <a:t>2 یا 1.65</a:t>
            </a:r>
            <a:r>
              <a:rPr lang="fa-IR" sz="3600" dirty="0" smtClean="0">
                <a:solidFill>
                  <a:srgbClr val="FF0000"/>
                </a:solidFill>
              </a:rPr>
              <a:t>؟</a:t>
            </a:r>
            <a:endParaRPr lang="fa-IR" sz="36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0400" y="3551435"/>
            <a:ext cx="5240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dirty="0" smtClean="0">
                <a:solidFill>
                  <a:srgbClr val="7030A0"/>
                </a:solidFill>
              </a:rPr>
              <a:t>اگر نامیزانی صفر باشد: 2</a:t>
            </a:r>
            <a:endParaRPr lang="fa-IR" sz="3600" dirty="0">
              <a:solidFill>
                <a:srgbClr val="7030A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98134" y="4209365"/>
            <a:ext cx="6397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dirty="0" smtClean="0">
                <a:solidFill>
                  <a:schemeClr val="accent4">
                    <a:lumMod val="75000"/>
                  </a:schemeClr>
                </a:solidFill>
              </a:rPr>
              <a:t>اگر نامیزانی بیش از </a:t>
            </a: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</a:rPr>
              <a:t>1SD</a:t>
            </a:r>
            <a:r>
              <a:rPr lang="fa-IR" sz="3600" dirty="0" smtClean="0">
                <a:solidFill>
                  <a:schemeClr val="accent4">
                    <a:lumMod val="75000"/>
                  </a:schemeClr>
                </a:solidFill>
              </a:rPr>
              <a:t> باشد:  1.65</a:t>
            </a:r>
            <a:endParaRPr lang="fa-IR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29178" y="4795767"/>
            <a:ext cx="6397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dirty="0">
                <a:solidFill>
                  <a:srgbClr val="7030A0"/>
                </a:solidFill>
              </a:rPr>
              <a:t>برای راحتی کار: </a:t>
            </a:r>
            <a:r>
              <a:rPr lang="fa-IR" sz="3600" dirty="0" smtClean="0">
                <a:solidFill>
                  <a:srgbClr val="7030A0"/>
                </a:solidFill>
              </a:rPr>
              <a:t>2</a:t>
            </a:r>
            <a:endParaRPr lang="fa-IR" sz="3600" dirty="0">
              <a:solidFill>
                <a:srgbClr val="7030A0"/>
              </a:solidFill>
            </a:endParaRPr>
          </a:p>
        </p:txBody>
      </p:sp>
      <p:sp>
        <p:nvSpPr>
          <p:cNvPr id="5" name="Rounded Rectangular Callout 4"/>
          <p:cNvSpPr/>
          <p:nvPr/>
        </p:nvSpPr>
        <p:spPr>
          <a:xfrm rot="16200000">
            <a:off x="2623288" y="2506380"/>
            <a:ext cx="658925" cy="2705100"/>
          </a:xfrm>
          <a:prstGeom prst="wedgeRoundRectCallout">
            <a:avLst>
              <a:gd name="adj1" fmla="val -194138"/>
              <a:gd name="adj2" fmla="val 8863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fa-IR" sz="3600" dirty="0" smtClean="0"/>
              <a:t>نفع بیمار!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2594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7" grpId="0"/>
      <p:bldP spid="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fa-IR" dirty="0"/>
              <a:t>تصمیم‌گیری در باره‌ی </a:t>
            </a:r>
            <a:r>
              <a:rPr lang="fa-IR" dirty="0" smtClean="0"/>
              <a:t>روش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4325112"/>
          </a:xfrm>
          <a:ln>
            <a:solidFill>
              <a:srgbClr val="7030A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marL="109728" indent="0" algn="r" rtl="1">
              <a:buNone/>
            </a:pPr>
            <a:r>
              <a:rPr lang="fa-IR" sz="4800" dirty="0" smtClean="0">
                <a:solidFill>
                  <a:srgbClr val="7030A0"/>
                </a:solidFill>
                <a:effectLst/>
              </a:rPr>
              <a:t>اگر:</a:t>
            </a:r>
          </a:p>
          <a:p>
            <a:pPr marL="109728" indent="0" algn="r" rtl="1">
              <a:buNone/>
            </a:pPr>
            <a:endParaRPr lang="en-US" sz="4800" dirty="0" smtClean="0">
              <a:solidFill>
                <a:srgbClr val="7030A0"/>
              </a:solidFill>
              <a:effectLst/>
            </a:endParaRPr>
          </a:p>
          <a:p>
            <a:pPr marL="109728" indent="0" algn="r" rtl="1">
              <a:buNone/>
            </a:pPr>
            <a:endParaRPr lang="fa-IR" sz="4800" dirty="0" smtClean="0">
              <a:solidFill>
                <a:srgbClr val="7030A0"/>
              </a:solidFill>
              <a:effectLst/>
            </a:endParaRPr>
          </a:p>
          <a:p>
            <a:pPr algn="ctr" rtl="1">
              <a:buFont typeface="Wingdings" pitchFamily="2" charset="2"/>
              <a:buChar char="ü"/>
            </a:pPr>
            <a:r>
              <a:rPr lang="fa-IR" sz="8000" dirty="0" smtClean="0">
                <a:solidFill>
                  <a:srgbClr val="00B050"/>
                </a:solidFill>
                <a:effectLst/>
              </a:rPr>
              <a:t>پذیرفته</a:t>
            </a:r>
            <a:endParaRPr lang="fa-IR" sz="4800" dirty="0">
              <a:solidFill>
                <a:srgbClr val="00B050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76</a:t>
            </a:fld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1331640" y="2996952"/>
            <a:ext cx="6552728" cy="147616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chemeClr val="tx1"/>
                </a:solidFill>
              </a:rPr>
              <a:t>B + 2CV &lt; TE</a:t>
            </a:r>
            <a:r>
              <a:rPr lang="en-US" sz="4800" baseline="-25000" dirty="0" smtClean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99592" y="476672"/>
            <a:ext cx="6264696" cy="61206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r"/>
            <a:r>
              <a:rPr lang="fa-IR" sz="3200" dirty="0" smtClean="0"/>
              <a:t>مثال: </a:t>
            </a:r>
            <a:endParaRPr lang="en-US" sz="3200" dirty="0" smtClean="0"/>
          </a:p>
          <a:p>
            <a:pPr algn="r" rtl="1"/>
            <a:r>
              <a:rPr lang="fa-IR" sz="2400" dirty="0" smtClean="0"/>
              <a:t>1) ارزشیابی سنجش </a:t>
            </a:r>
            <a:r>
              <a:rPr lang="en-US" sz="2400" dirty="0" err="1" smtClean="0"/>
              <a:t>Hb</a:t>
            </a:r>
            <a:r>
              <a:rPr lang="fa-IR" sz="2400" dirty="0" smtClean="0"/>
              <a:t>:</a:t>
            </a:r>
          </a:p>
          <a:p>
            <a:r>
              <a:rPr lang="en-US" sz="2400" dirty="0" smtClean="0"/>
              <a:t>B = 4%</a:t>
            </a:r>
          </a:p>
          <a:p>
            <a:r>
              <a:rPr lang="en-US" sz="2400" dirty="0" smtClean="0"/>
              <a:t>CV = 1.5%</a:t>
            </a:r>
          </a:p>
          <a:p>
            <a:r>
              <a:rPr lang="en-US" sz="2400" dirty="0" smtClean="0"/>
              <a:t>TE = 7%</a:t>
            </a:r>
            <a:endParaRPr lang="fa-IR" sz="2400" dirty="0" smtClean="0"/>
          </a:p>
          <a:p>
            <a:r>
              <a:rPr lang="en-US" sz="2400" dirty="0" smtClean="0"/>
              <a:t>TEa = </a:t>
            </a:r>
            <a:r>
              <a:rPr lang="fa-IR" sz="2400" dirty="0" smtClean="0"/>
              <a:t>6</a:t>
            </a:r>
            <a:r>
              <a:rPr lang="en-US" sz="2400" dirty="0" smtClean="0"/>
              <a:t>%; </a:t>
            </a:r>
            <a:r>
              <a:rPr lang="fa-IR" sz="2400" dirty="0" smtClean="0"/>
              <a:t> </a:t>
            </a:r>
            <a:r>
              <a:rPr lang="en-US" sz="2400" dirty="0" smtClean="0"/>
              <a:t>TE &gt; TEa </a:t>
            </a:r>
          </a:p>
          <a:p>
            <a:pPr algn="ctr" rtl="1"/>
            <a:r>
              <a:rPr lang="fa-IR" sz="2800" b="1" dirty="0">
                <a:solidFill>
                  <a:srgbClr val="FF0000"/>
                </a:solidFill>
              </a:rPr>
              <a:t>×</a:t>
            </a:r>
            <a:r>
              <a:rPr lang="fa-IR" sz="2400" dirty="0">
                <a:solidFill>
                  <a:srgbClr val="FF0000"/>
                </a:solidFill>
              </a:rPr>
              <a:t> </a:t>
            </a:r>
            <a:r>
              <a:rPr lang="fa-IR" sz="2400" b="1" dirty="0" smtClean="0">
                <a:solidFill>
                  <a:srgbClr val="FF0000"/>
                </a:solidFill>
              </a:rPr>
              <a:t>ناپذیرفته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pPr algn="ctr" rtl="1"/>
            <a:endParaRPr lang="en-US" sz="2400" dirty="0" smtClean="0"/>
          </a:p>
          <a:p>
            <a:pPr algn="r" rtl="1">
              <a:spcBef>
                <a:spcPts val="1800"/>
              </a:spcBef>
            </a:pPr>
            <a:r>
              <a:rPr lang="fa-IR" sz="2400" dirty="0" smtClean="0"/>
              <a:t>2) </a:t>
            </a:r>
            <a:r>
              <a:rPr lang="fa-IR" sz="2400" dirty="0"/>
              <a:t>ارزشیابی سنجش </a:t>
            </a:r>
            <a:r>
              <a:rPr lang="en-US" sz="2400" dirty="0" smtClean="0"/>
              <a:t>TSH</a:t>
            </a:r>
            <a:r>
              <a:rPr lang="fa-IR" sz="2400" dirty="0" smtClean="0"/>
              <a:t>:</a:t>
            </a:r>
            <a:endParaRPr lang="fa-IR" sz="2400" b="1" dirty="0">
              <a:solidFill>
                <a:srgbClr val="FF0000"/>
              </a:solidFill>
            </a:endParaRPr>
          </a:p>
          <a:p>
            <a:r>
              <a:rPr lang="en-US" sz="2400" dirty="0" smtClean="0"/>
              <a:t>B </a:t>
            </a:r>
            <a:r>
              <a:rPr lang="en-US" sz="2400" dirty="0"/>
              <a:t>= </a:t>
            </a:r>
            <a:r>
              <a:rPr lang="en-US" sz="2400" dirty="0" smtClean="0"/>
              <a:t>10%</a:t>
            </a:r>
            <a:endParaRPr lang="en-US" sz="2400" dirty="0"/>
          </a:p>
          <a:p>
            <a:r>
              <a:rPr lang="en-US" sz="2400" dirty="0"/>
              <a:t>CV = </a:t>
            </a:r>
            <a:r>
              <a:rPr lang="en-US" sz="2400" dirty="0" smtClean="0"/>
              <a:t>3%</a:t>
            </a:r>
            <a:endParaRPr lang="en-US" sz="2400" dirty="0"/>
          </a:p>
          <a:p>
            <a:r>
              <a:rPr lang="en-US" sz="2400" dirty="0"/>
              <a:t>TE = </a:t>
            </a:r>
            <a:r>
              <a:rPr lang="en-US" sz="2400" dirty="0" smtClean="0"/>
              <a:t>16%</a:t>
            </a:r>
            <a:endParaRPr lang="fa-IR" sz="2400" dirty="0"/>
          </a:p>
          <a:p>
            <a:r>
              <a:rPr lang="en-US" sz="2400" dirty="0"/>
              <a:t>TEa = </a:t>
            </a:r>
            <a:r>
              <a:rPr lang="en-US" sz="2400" dirty="0" smtClean="0"/>
              <a:t>20%; </a:t>
            </a:r>
            <a:r>
              <a:rPr lang="fa-IR" sz="2400" dirty="0" smtClean="0"/>
              <a:t> </a:t>
            </a:r>
            <a:r>
              <a:rPr lang="en-US" sz="2400" dirty="0"/>
              <a:t>TE </a:t>
            </a:r>
            <a:r>
              <a:rPr lang="en-US" sz="2400" dirty="0" smtClean="0"/>
              <a:t>&lt; </a:t>
            </a:r>
            <a:r>
              <a:rPr lang="en-US" sz="2400" dirty="0"/>
              <a:t>TEa </a:t>
            </a:r>
          </a:p>
          <a:p>
            <a:pPr marL="342900" indent="-342900" algn="ctr" rtl="1">
              <a:buFont typeface="Wingdings" pitchFamily="2" charset="2"/>
              <a:buChar char="ü"/>
            </a:pPr>
            <a:r>
              <a:rPr lang="fa-IR" sz="2800" b="1" dirty="0">
                <a:solidFill>
                  <a:srgbClr val="005C2A"/>
                </a:solidFill>
              </a:rPr>
              <a:t>پذیرفته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73365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fa-IR" dirty="0"/>
              <a:t>تصمیم‌گیری در باره‌ی </a:t>
            </a:r>
            <a:r>
              <a:rPr lang="fa-IR" dirty="0" smtClean="0"/>
              <a:t>روش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4325112"/>
          </a:xfrm>
          <a:ln>
            <a:solidFill>
              <a:srgbClr val="7030A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marL="109728" indent="0" algn="r" rtl="1">
              <a:buNone/>
            </a:pPr>
            <a:r>
              <a:rPr lang="fa-IR" sz="4800" dirty="0" smtClean="0">
                <a:solidFill>
                  <a:srgbClr val="7030A0"/>
                </a:solidFill>
                <a:effectLst/>
              </a:rPr>
              <a:t>اگر:</a:t>
            </a:r>
          </a:p>
          <a:p>
            <a:pPr marL="109728" indent="0" algn="r" rtl="1">
              <a:buNone/>
            </a:pPr>
            <a:endParaRPr lang="en-US" sz="4800" dirty="0" smtClean="0">
              <a:solidFill>
                <a:srgbClr val="7030A0"/>
              </a:solidFill>
              <a:effectLst/>
            </a:endParaRPr>
          </a:p>
          <a:p>
            <a:pPr marL="109728" indent="0" algn="r" rtl="1">
              <a:buNone/>
            </a:pPr>
            <a:endParaRPr lang="fa-IR" sz="4800" dirty="0" smtClean="0">
              <a:solidFill>
                <a:srgbClr val="7030A0"/>
              </a:solidFill>
              <a:effectLst/>
            </a:endParaRPr>
          </a:p>
          <a:p>
            <a:pPr algn="ctr" rtl="1">
              <a:buFont typeface="Wingdings" pitchFamily="2" charset="2"/>
              <a:buChar char="ü"/>
            </a:pPr>
            <a:r>
              <a:rPr lang="fa-IR" sz="8000" dirty="0" smtClean="0">
                <a:solidFill>
                  <a:srgbClr val="00B050"/>
                </a:solidFill>
                <a:effectLst/>
              </a:rPr>
              <a:t>پذیرفته</a:t>
            </a:r>
            <a:endParaRPr lang="fa-IR" sz="4800" dirty="0">
              <a:solidFill>
                <a:srgbClr val="00B050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77</a:t>
            </a:fld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1331640" y="2996952"/>
            <a:ext cx="6552728" cy="147616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chemeClr val="tx1"/>
                </a:solidFill>
              </a:rPr>
              <a:t>B + 2CV &lt; TE</a:t>
            </a:r>
            <a:r>
              <a:rPr lang="en-US" sz="4800" baseline="-25000" dirty="0" smtClean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99592" y="476672"/>
            <a:ext cx="6264696" cy="61206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r"/>
            <a:r>
              <a:rPr lang="fa-IR" sz="3200" dirty="0" smtClean="0"/>
              <a:t>مثال: </a:t>
            </a:r>
            <a:endParaRPr lang="en-US" sz="3200" dirty="0" smtClean="0"/>
          </a:p>
          <a:p>
            <a:pPr algn="r" rtl="1"/>
            <a:r>
              <a:rPr lang="fa-IR" sz="2400" dirty="0" smtClean="0"/>
              <a:t>3) ارزشیابی سنجش </a:t>
            </a:r>
            <a:r>
              <a:rPr lang="en-US" sz="2400" dirty="0" smtClean="0"/>
              <a:t>PT</a:t>
            </a:r>
            <a:r>
              <a:rPr lang="fa-IR" sz="2400" dirty="0" smtClean="0"/>
              <a:t>:</a:t>
            </a:r>
          </a:p>
          <a:p>
            <a:r>
              <a:rPr lang="en-US" sz="2400" dirty="0" smtClean="0"/>
              <a:t>B = 5%</a:t>
            </a:r>
          </a:p>
          <a:p>
            <a:r>
              <a:rPr lang="en-US" sz="2400" dirty="0" smtClean="0"/>
              <a:t>CV =6%</a:t>
            </a:r>
          </a:p>
          <a:p>
            <a:r>
              <a:rPr lang="en-US" sz="2400" dirty="0" smtClean="0"/>
              <a:t>TEa = 15%</a:t>
            </a:r>
          </a:p>
          <a:p>
            <a:pPr algn="ctr" rtl="1"/>
            <a:r>
              <a:rPr lang="fa-IR" sz="2800" b="1" dirty="0">
                <a:solidFill>
                  <a:srgbClr val="FF0000"/>
                </a:solidFill>
              </a:rPr>
              <a:t>×</a:t>
            </a:r>
            <a:r>
              <a:rPr lang="fa-IR" sz="2400" dirty="0">
                <a:solidFill>
                  <a:srgbClr val="FF0000"/>
                </a:solidFill>
              </a:rPr>
              <a:t> </a:t>
            </a:r>
            <a:r>
              <a:rPr lang="fa-IR" sz="2400" b="1" dirty="0" smtClean="0">
                <a:solidFill>
                  <a:srgbClr val="FF0000"/>
                </a:solidFill>
              </a:rPr>
              <a:t>ناپذیرفته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pPr algn="ctr" rtl="1"/>
            <a:endParaRPr lang="en-US" sz="2400" dirty="0" smtClean="0"/>
          </a:p>
          <a:p>
            <a:pPr algn="r" rtl="1">
              <a:spcBef>
                <a:spcPts val="1800"/>
              </a:spcBef>
            </a:pPr>
            <a:r>
              <a:rPr lang="fa-IR" sz="2400" dirty="0" smtClean="0"/>
              <a:t>2) </a:t>
            </a:r>
            <a:r>
              <a:rPr lang="fa-IR" sz="2400" dirty="0"/>
              <a:t>ارزشیابی سنجش </a:t>
            </a:r>
            <a:r>
              <a:rPr lang="en-US" sz="2400" dirty="0" smtClean="0"/>
              <a:t>Na</a:t>
            </a:r>
            <a:r>
              <a:rPr lang="fa-IR" sz="2400" dirty="0" smtClean="0"/>
              <a:t>:</a:t>
            </a:r>
            <a:endParaRPr lang="fa-IR" sz="2400" b="1" dirty="0">
              <a:solidFill>
                <a:srgbClr val="FF0000"/>
              </a:solidFill>
            </a:endParaRPr>
          </a:p>
          <a:p>
            <a:r>
              <a:rPr lang="en-US" sz="2400" dirty="0" smtClean="0"/>
              <a:t>B </a:t>
            </a:r>
            <a:r>
              <a:rPr lang="en-US" sz="2400" dirty="0"/>
              <a:t>= </a:t>
            </a:r>
            <a:r>
              <a:rPr lang="en-US" sz="2400" dirty="0" smtClean="0"/>
              <a:t>1%</a:t>
            </a:r>
            <a:endParaRPr lang="en-US" sz="2400" dirty="0"/>
          </a:p>
          <a:p>
            <a:r>
              <a:rPr lang="en-US" sz="2400" dirty="0"/>
              <a:t>CV = </a:t>
            </a:r>
            <a:r>
              <a:rPr lang="en-US" sz="2400" dirty="0" smtClean="0"/>
              <a:t>0.2%</a:t>
            </a:r>
            <a:endParaRPr lang="en-US" sz="2400" dirty="0"/>
          </a:p>
          <a:p>
            <a:r>
              <a:rPr lang="en-US" sz="2400" dirty="0" smtClean="0"/>
              <a:t>TEa </a:t>
            </a:r>
            <a:r>
              <a:rPr lang="en-US" sz="2400" dirty="0"/>
              <a:t>= </a:t>
            </a:r>
            <a:r>
              <a:rPr lang="en-US" sz="2400" dirty="0" smtClean="0"/>
              <a:t>3% </a:t>
            </a:r>
            <a:r>
              <a:rPr lang="fa-IR" sz="2400" dirty="0" smtClean="0"/>
              <a:t> </a:t>
            </a:r>
            <a:endParaRPr lang="en-US" sz="2400" dirty="0"/>
          </a:p>
          <a:p>
            <a:pPr marL="342900" indent="-342900" algn="ctr" rtl="1">
              <a:buFont typeface="Wingdings" pitchFamily="2" charset="2"/>
              <a:buChar char="ü"/>
            </a:pPr>
            <a:r>
              <a:rPr lang="fa-IR" sz="2800" b="1" dirty="0">
                <a:solidFill>
                  <a:srgbClr val="005C2A"/>
                </a:solidFill>
              </a:rPr>
              <a:t>پذیرفته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566861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5417"/>
            <a:ext cx="8229600" cy="209438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fa-IR" sz="2800" dirty="0" smtClean="0"/>
              <a:t>حداکثر و </a:t>
            </a:r>
            <a:r>
              <a:rPr lang="fa-IR" sz="2800" b="1" dirty="0" smtClean="0">
                <a:solidFill>
                  <a:srgbClr val="FF0000"/>
                </a:solidFill>
              </a:rPr>
              <a:t>حداقل</a:t>
            </a:r>
            <a:r>
              <a:rPr lang="fa-IR" sz="2800" dirty="0" smtClean="0"/>
              <a:t> نامیزانی</a:t>
            </a:r>
            <a:br>
              <a:rPr lang="fa-IR" sz="2800" dirty="0" smtClean="0"/>
            </a:br>
            <a:r>
              <a:rPr lang="fa-IR" sz="2800" dirty="0" smtClean="0"/>
              <a:t> و انحراف معیار قابل قبول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840"/>
            <a:ext cx="8229600" cy="422369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233362" indent="0" algn="r" rtl="1">
              <a:spcBef>
                <a:spcPts val="2400"/>
              </a:spcBef>
              <a:buNone/>
            </a:pPr>
            <a:endParaRPr lang="en-US" dirty="0" smtClean="0"/>
          </a:p>
          <a:p>
            <a:pPr marL="233362" indent="0" algn="r" rtl="1">
              <a:spcBef>
                <a:spcPts val="3600"/>
              </a:spcBef>
              <a:buNone/>
            </a:pPr>
            <a:r>
              <a:rPr lang="fa-IR" dirty="0" smtClean="0"/>
              <a:t>اگر </a:t>
            </a:r>
            <a:r>
              <a:rPr lang="en-US" dirty="0" smtClean="0"/>
              <a:t>CV = 0</a:t>
            </a:r>
            <a:r>
              <a:rPr lang="fa-IR" dirty="0" smtClean="0"/>
              <a:t>:</a:t>
            </a:r>
          </a:p>
          <a:p>
            <a:pPr marL="1146175" indent="-912813" algn="r" rtl="1">
              <a:buNone/>
            </a:pPr>
            <a:r>
              <a:rPr lang="en-US" dirty="0" smtClean="0">
                <a:solidFill>
                  <a:schemeClr val="tx1"/>
                </a:solidFill>
              </a:rPr>
              <a:t>Bmax = TEa</a:t>
            </a:r>
          </a:p>
          <a:p>
            <a:pPr marL="233362" indent="0" algn="r" rtl="1">
              <a:spcBef>
                <a:spcPts val="2400"/>
              </a:spcBef>
              <a:buNone/>
            </a:pPr>
            <a:endParaRPr lang="en-US" dirty="0" smtClean="0"/>
          </a:p>
          <a:p>
            <a:pPr marL="233362" indent="0" algn="r" rtl="1">
              <a:spcBef>
                <a:spcPts val="2400"/>
              </a:spcBef>
              <a:buNone/>
            </a:pPr>
            <a:r>
              <a:rPr lang="fa-IR" dirty="0" smtClean="0"/>
              <a:t>اگر </a:t>
            </a:r>
            <a:r>
              <a:rPr lang="en-US" dirty="0"/>
              <a:t>B = 0</a:t>
            </a:r>
            <a:r>
              <a:rPr lang="fa-IR" dirty="0"/>
              <a:t>:</a:t>
            </a:r>
          </a:p>
          <a:p>
            <a:pPr marL="1146175" indent="-912813" algn="r" rtl="1">
              <a:buNone/>
            </a:pPr>
            <a:r>
              <a:rPr lang="en-US" dirty="0">
                <a:solidFill>
                  <a:schemeClr val="tx1"/>
                </a:solidFill>
              </a:rPr>
              <a:t>CVmax = </a:t>
            </a:r>
            <a:r>
              <a:rPr lang="en-US" dirty="0" smtClean="0">
                <a:solidFill>
                  <a:schemeClr val="tx1"/>
                </a:solidFill>
              </a:rPr>
              <a:t>1/2TEa</a:t>
            </a:r>
            <a:endParaRPr lang="fa-IR" dirty="0">
              <a:solidFill>
                <a:schemeClr val="tx1"/>
              </a:solidFill>
            </a:endParaRPr>
          </a:p>
          <a:p>
            <a:pPr marL="1146175" indent="-912813" algn="r" rtl="1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78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409240" y="3284984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a-IR" b="1" dirty="0" smtClean="0">
              <a:solidFill>
                <a:schemeClr val="lt1"/>
              </a:solidFill>
            </a:endParaRPr>
          </a:p>
          <a:p>
            <a:pPr algn="ctr"/>
            <a:r>
              <a:rPr lang="fa-IR" sz="2400" b="1" dirty="0" smtClean="0">
                <a:solidFill>
                  <a:schemeClr val="lt1"/>
                </a:solidFill>
              </a:rPr>
              <a:t>آسانی </a:t>
            </a:r>
            <a:r>
              <a:rPr lang="fa-IR" sz="2400" b="1" dirty="0">
                <a:solidFill>
                  <a:schemeClr val="lt1"/>
                </a:solidFill>
              </a:rPr>
              <a:t>نگهداری خوبیت</a:t>
            </a:r>
            <a:endParaRPr lang="en-US" sz="2400" b="1" dirty="0">
              <a:solidFill>
                <a:schemeClr val="lt1"/>
              </a:solidFill>
            </a:endParaRPr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28600" y="228600"/>
            <a:ext cx="5040560" cy="6381328"/>
          </a:xfrm>
          <a:prstGeom prst="rect">
            <a:avLst/>
          </a:prstGeom>
          <a:solidFill>
            <a:srgbClr val="D4EC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rtl="1"/>
            <a:endParaRPr lang="en-US" sz="2400" dirty="0">
              <a:solidFill>
                <a:srgbClr val="7030A0"/>
              </a:solidFill>
            </a:endParaRPr>
          </a:p>
        </p:txBody>
      </p:sp>
      <p:cxnSp>
        <p:nvCxnSpPr>
          <p:cNvPr id="10" name="Straight Connector 9"/>
          <p:cNvCxnSpPr>
            <a:stCxn id="7" idx="0"/>
            <a:endCxn id="7" idx="2"/>
          </p:cNvCxnSpPr>
          <p:nvPr/>
        </p:nvCxnSpPr>
        <p:spPr>
          <a:xfrm rot="16200000" flipH="1">
            <a:off x="-441784" y="3419264"/>
            <a:ext cx="6381328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295733" y="6161369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+TEa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02984" y="6161369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-TEa</a:t>
            </a:r>
            <a:endParaRPr lang="en-US" sz="2000" b="1" dirty="0"/>
          </a:p>
        </p:txBody>
      </p:sp>
      <p:cxnSp>
        <p:nvCxnSpPr>
          <p:cNvPr id="40" name="Straight Arrow Connector 39"/>
          <p:cNvCxnSpPr/>
          <p:nvPr/>
        </p:nvCxnSpPr>
        <p:spPr>
          <a:xfrm flipV="1">
            <a:off x="5269160" y="4724400"/>
            <a:ext cx="9566" cy="183708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V="1">
            <a:off x="2748085" y="3124201"/>
            <a:ext cx="5969" cy="134147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228600" y="1600200"/>
            <a:ext cx="0" cy="7506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2775743" y="3629086"/>
            <a:ext cx="2545080" cy="1588"/>
          </a:xfrm>
          <a:prstGeom prst="straightConnector1">
            <a:avLst/>
          </a:prstGeom>
          <a:ln w="38100">
            <a:solidFill>
              <a:srgbClr val="00B0F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/>
          <p:cNvSpPr/>
          <p:nvPr/>
        </p:nvSpPr>
        <p:spPr>
          <a:xfrm>
            <a:off x="2066206" y="325748"/>
            <a:ext cx="1620688" cy="3945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600" dirty="0" smtClean="0">
                <a:solidFill>
                  <a:srgbClr val="7030A0"/>
                </a:solidFill>
              </a:rPr>
              <a:t>هدف</a:t>
            </a:r>
            <a:endParaRPr lang="en-US" sz="2000" dirty="0">
              <a:solidFill>
                <a:srgbClr val="7030A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001483" y="3272334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B = 0</a:t>
            </a:r>
            <a:endParaRPr lang="en-US" sz="2000" b="1" dirty="0"/>
          </a:p>
        </p:txBody>
      </p:sp>
      <p:cxnSp>
        <p:nvCxnSpPr>
          <p:cNvPr id="69" name="Straight Arrow Connector 68"/>
          <p:cNvCxnSpPr/>
          <p:nvPr/>
        </p:nvCxnSpPr>
        <p:spPr>
          <a:xfrm>
            <a:off x="2733207" y="5348678"/>
            <a:ext cx="2546839" cy="16514"/>
          </a:xfrm>
          <a:prstGeom prst="straightConnector1">
            <a:avLst/>
          </a:prstGeom>
          <a:ln w="38100">
            <a:solidFill>
              <a:srgbClr val="00B0F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926080" y="3229414"/>
            <a:ext cx="236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CVmax = ½ TEa</a:t>
            </a:r>
            <a:endParaRPr lang="en-US" sz="2000" b="1" dirty="0"/>
          </a:p>
        </p:txBody>
      </p:sp>
      <p:sp>
        <p:nvSpPr>
          <p:cNvPr id="80" name="TextBox 79"/>
          <p:cNvSpPr txBox="1"/>
          <p:nvPr/>
        </p:nvSpPr>
        <p:spPr>
          <a:xfrm>
            <a:off x="3212220" y="5402693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Bmax = TEa</a:t>
            </a:r>
            <a:endParaRPr lang="en-US" sz="2000" b="1" dirty="0"/>
          </a:p>
        </p:txBody>
      </p:sp>
      <p:sp>
        <p:nvSpPr>
          <p:cNvPr id="81" name="TextBox 80"/>
          <p:cNvSpPr txBox="1"/>
          <p:nvPr/>
        </p:nvSpPr>
        <p:spPr>
          <a:xfrm>
            <a:off x="4208160" y="4909630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CV = 0</a:t>
            </a:r>
            <a:endParaRPr lang="en-US" sz="2000" b="1" dirty="0"/>
          </a:p>
        </p:txBody>
      </p:sp>
      <p:pic>
        <p:nvPicPr>
          <p:cNvPr id="25" name="Content Placeholder 51" descr="http://t2.gstatic.com/images?q=tbn:ANd9GcRQIVmFiKoxUwjTnJcXmFziM_xeJbVyV3e0wFXGf0uOcWzBgOmG"/>
          <p:cNvPicPr>
            <a:picLocks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-1600200" y="3762395"/>
            <a:ext cx="9062156" cy="6571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32" name="Straight Arrow Connector 31"/>
          <p:cNvCxnSpPr/>
          <p:nvPr/>
        </p:nvCxnSpPr>
        <p:spPr>
          <a:xfrm flipV="1">
            <a:off x="2733207" y="1324761"/>
            <a:ext cx="20846" cy="150852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195799" y="1607428"/>
            <a:ext cx="14832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i="1" dirty="0" smtClean="0">
                <a:solidFill>
                  <a:srgbClr val="00B0F0"/>
                </a:solidFill>
              </a:rPr>
              <a:t>CV = 0</a:t>
            </a:r>
          </a:p>
          <a:p>
            <a:pPr algn="r"/>
            <a:r>
              <a:rPr lang="en-US" sz="2400" b="1" i="1" dirty="0" smtClean="0">
                <a:solidFill>
                  <a:srgbClr val="00B0F0"/>
                </a:solidFill>
              </a:rPr>
              <a:t>B = 0</a:t>
            </a:r>
            <a:endParaRPr lang="en-US" sz="2400" b="1" i="1" dirty="0">
              <a:solidFill>
                <a:srgbClr val="00B0F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76550" y="1498206"/>
            <a:ext cx="1666464" cy="1161633"/>
          </a:xfrm>
          <a:prstGeom prst="star10">
            <a:avLst/>
          </a:prstGeom>
          <a:solidFill>
            <a:srgbClr val="FFFF00"/>
          </a:solidFill>
          <a:ln w="38100">
            <a:solidFill>
              <a:srgbClr val="F363D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 smtClean="0">
                <a:solidFill>
                  <a:srgbClr val="00B050"/>
                </a:solidFill>
              </a:rPr>
              <a:t>آرمانی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8" name="Explosion 1 7"/>
          <p:cNvSpPr/>
          <p:nvPr/>
        </p:nvSpPr>
        <p:spPr>
          <a:xfrm rot="16200000">
            <a:off x="4117414" y="1674641"/>
            <a:ext cx="2733950" cy="3305588"/>
          </a:xfrm>
          <a:prstGeom prst="wedgeEllipseCallout">
            <a:avLst>
              <a:gd name="adj1" fmla="val 83635"/>
              <a:gd name="adj2" fmla="val 5225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fa-IR" sz="19900" dirty="0" smtClean="0">
                <a:solidFill>
                  <a:schemeClr val="bg1"/>
                </a:solidFill>
              </a:rPr>
              <a:t>؟!</a:t>
            </a:r>
            <a:endParaRPr lang="en-US" sz="13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770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2" grpId="0"/>
      <p:bldP spid="81" grpId="0"/>
      <p:bldP spid="36" grpId="0"/>
      <p:bldP spid="38" grpId="0" animBg="1"/>
      <p:bldP spid="8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1066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fontAlgn="auto">
              <a:spcAft>
                <a:spcPts val="0"/>
              </a:spcAft>
              <a:defRPr/>
            </a:pPr>
            <a:r>
              <a:rPr lang="fa-IR" b="1" dirty="0" smtClean="0">
                <a:solidFill>
                  <a:srgbClr val="FF0000"/>
                </a:solidFill>
              </a:rPr>
              <a:t>عیار سیگما </a:t>
            </a:r>
            <a:r>
              <a:rPr lang="en-US" b="1" dirty="0" smtClean="0">
                <a:solidFill>
                  <a:srgbClr val="FF0000"/>
                </a:solidFill>
              </a:rPr>
              <a:t>Six metrics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933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109728" lvl="0" indent="0" algn="r" rtl="1">
              <a:buNone/>
              <a:defRPr/>
            </a:pPr>
            <a:endParaRPr lang="fa-IR" dirty="0" smtClean="0"/>
          </a:p>
          <a:p>
            <a:pPr marL="109728" lvl="0" indent="0" algn="r" rtl="1">
              <a:buNone/>
              <a:defRPr/>
            </a:pPr>
            <a:endParaRPr lang="fa-IR" dirty="0" smtClean="0"/>
          </a:p>
          <a:p>
            <a:pPr marL="109728" lvl="0" indent="0" algn="r" rtl="1">
              <a:buNone/>
              <a:defRPr/>
            </a:pPr>
            <a:r>
              <a:rPr lang="en-US" dirty="0" err="1" smtClean="0"/>
              <a:t>TEa</a:t>
            </a:r>
            <a:r>
              <a:rPr lang="en-US" dirty="0" smtClean="0"/>
              <a:t> = 30%</a:t>
            </a:r>
          </a:p>
          <a:p>
            <a:pPr marL="109728" lvl="0" indent="0" algn="r" rtl="1">
              <a:buNone/>
              <a:defRPr/>
            </a:pPr>
            <a:r>
              <a:rPr lang="en-US" dirty="0" smtClean="0"/>
              <a:t>Bias = </a:t>
            </a:r>
            <a:r>
              <a:rPr lang="en-US" dirty="0" smtClean="0">
                <a:solidFill>
                  <a:schemeClr val="tx1"/>
                </a:solidFill>
              </a:rPr>
              <a:t>10</a:t>
            </a:r>
            <a:r>
              <a:rPr lang="en-US" dirty="0" smtClean="0"/>
              <a:t>%</a:t>
            </a:r>
          </a:p>
          <a:p>
            <a:pPr marL="109728" lvl="0" indent="0" algn="r" rtl="1">
              <a:buNone/>
              <a:defRPr/>
            </a:pPr>
            <a:r>
              <a:rPr lang="en-US" dirty="0" smtClean="0"/>
              <a:t>CV = 4 </a:t>
            </a:r>
          </a:p>
          <a:p>
            <a:pPr marL="109728" lvl="0" indent="0" algn="r" rtl="1">
              <a:buNone/>
              <a:defRPr/>
            </a:pPr>
            <a:endParaRPr lang="en-US" dirty="0" smtClean="0"/>
          </a:p>
          <a:p>
            <a:pPr marL="109728" lvl="0" indent="0" algn="r" rtl="1">
              <a:buNone/>
              <a:defRPr/>
            </a:pPr>
            <a:r>
              <a:rPr lang="en-US" dirty="0" smtClean="0"/>
              <a:t>SM = 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67600" y="2057400"/>
            <a:ext cx="116031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ALP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600200" y="2286000"/>
            <a:ext cx="2667000" cy="399309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pic>
        <p:nvPicPr>
          <p:cNvPr id="36" name="Picture 4" descr="http://t2.gstatic.com/images?q=tbn:ANd9GcRQIVmFiKoxUwjTnJcXmFziM_xeJbVyV3e0wFXGf0uOcWzBgOm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697760"/>
            <a:ext cx="129540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Straight Arrow Connector 38"/>
          <p:cNvCxnSpPr/>
          <p:nvPr/>
        </p:nvCxnSpPr>
        <p:spPr>
          <a:xfrm rot="5400000" flipH="1" flipV="1">
            <a:off x="1333500" y="4305300"/>
            <a:ext cx="38862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16200000" flipH="1">
            <a:off x="899847" y="4281754"/>
            <a:ext cx="3993095" cy="1588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Content Placeholder 2"/>
          <p:cNvSpPr txBox="1">
            <a:spLocks/>
          </p:cNvSpPr>
          <p:nvPr/>
        </p:nvSpPr>
        <p:spPr>
          <a:xfrm>
            <a:off x="465667" y="2009426"/>
            <a:ext cx="8229600" cy="459333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rtlCol="0" anchor="ctr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spcAft>
                <a:spcPts val="1800"/>
              </a:spcAft>
              <a:buFont typeface="Wingdings" panose="05000000000000000000" pitchFamily="2" charset="2"/>
              <a:buChar char="v"/>
              <a:defRPr/>
            </a:pPr>
            <a:r>
              <a:rPr lang="fa-IR" sz="3600" dirty="0">
                <a:solidFill>
                  <a:srgbClr val="005C2A"/>
                </a:solidFill>
              </a:rPr>
              <a:t> </a:t>
            </a:r>
            <a:r>
              <a:rPr lang="fa-IR" sz="3600" dirty="0" smtClean="0">
                <a:solidFill>
                  <a:srgbClr val="005C2A"/>
                </a:solidFill>
              </a:rPr>
              <a:t>روش مدیریت 6-سیگما</a:t>
            </a:r>
          </a:p>
          <a:p>
            <a:pPr algn="r" rtl="1">
              <a:spcAft>
                <a:spcPts val="1800"/>
              </a:spcAft>
              <a:buFont typeface="Wingdings" panose="05000000000000000000" pitchFamily="2" charset="2"/>
              <a:buChar char="v"/>
              <a:defRPr/>
            </a:pPr>
            <a:r>
              <a:rPr lang="fa-IR" sz="3600" dirty="0">
                <a:solidFill>
                  <a:srgbClr val="005C2A"/>
                </a:solidFill>
              </a:rPr>
              <a:t> </a:t>
            </a:r>
            <a:r>
              <a:rPr lang="fa-IR" sz="3600" dirty="0" smtClean="0">
                <a:solidFill>
                  <a:srgbClr val="005C2A"/>
                </a:solidFill>
              </a:rPr>
              <a:t>اطلاعاتی بیش از گزارش «قبول/مردود»</a:t>
            </a:r>
          </a:p>
          <a:p>
            <a:pPr marL="109728" indent="0" algn="ctr" rtl="1">
              <a:spcAft>
                <a:spcPts val="1200"/>
              </a:spcAft>
              <a:buNone/>
              <a:defRPr/>
            </a:pPr>
            <a:r>
              <a:rPr lang="fa-IR" sz="3600" b="1" dirty="0" smtClean="0">
                <a:solidFill>
                  <a:srgbClr val="7030A0"/>
                </a:solidFill>
              </a:rPr>
              <a:t>گزارش «چقدر خوب/چقدربد»</a:t>
            </a:r>
          </a:p>
          <a:p>
            <a:pPr marL="109728" indent="0" algn="ctr" rtl="1">
              <a:spcAft>
                <a:spcPts val="3000"/>
              </a:spcAft>
              <a:buNone/>
              <a:defRPr/>
            </a:pPr>
            <a:r>
              <a:rPr lang="fa-IR" sz="5400" b="1" dirty="0" smtClean="0">
                <a:solidFill>
                  <a:srgbClr val="FF0000"/>
                </a:solidFill>
              </a:rPr>
              <a:t>مقدار عددی کیفیت!</a:t>
            </a:r>
            <a:endParaRPr lang="fa-IR" sz="3600" dirty="0" smtClean="0"/>
          </a:p>
        </p:txBody>
      </p:sp>
    </p:spTree>
    <p:extLst>
      <p:ext uri="{BB962C8B-B14F-4D97-AF65-F5344CB8AC3E}">
        <p14:creationId xmlns:p14="http://schemas.microsoft.com/office/powerpoint/2010/main" val="156033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-24008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fa-IR" sz="2400" b="1" dirty="0">
              <a:solidFill>
                <a:schemeClr val="dk1"/>
              </a:solidFill>
            </a:endParaRPr>
          </a:p>
          <a:p>
            <a:endParaRPr lang="en-US" sz="2400" b="1" dirty="0">
              <a:solidFill>
                <a:schemeClr val="dk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069822" y="5265204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/>
              <a:t>گزارش نتیجه</a:t>
            </a:r>
            <a:endParaRPr lang="en-US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2840691" y="5229200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/>
              <a:t> </a:t>
            </a:r>
            <a:r>
              <a:rPr lang="fa-IR" sz="2400" b="1" dirty="0"/>
              <a:t>سنجش نمونه‌ها</a:t>
            </a:r>
            <a:endParaRPr 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611560" y="5229200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/>
              <a:t>نمونه‌گیری از بیماران</a:t>
            </a:r>
            <a:endParaRPr lang="en-US" sz="2400" b="1" dirty="0"/>
          </a:p>
        </p:txBody>
      </p:sp>
      <p:cxnSp>
        <p:nvCxnSpPr>
          <p:cNvPr id="14" name="Straight Arrow Connector 13"/>
          <p:cNvCxnSpPr>
            <a:stCxn id="8" idx="3"/>
            <a:endCxn id="7" idx="1"/>
          </p:cNvCxnSpPr>
          <p:nvPr/>
        </p:nvCxnSpPr>
        <p:spPr>
          <a:xfrm>
            <a:off x="2267744" y="5733256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496875" y="5733256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07504" y="116094"/>
            <a:ext cx="89826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dirty="0" smtClean="0">
                <a:solidFill>
                  <a:srgbClr val="7030A0"/>
                </a:solidFill>
              </a:rPr>
              <a:t>مراحل راه‌اندازی یک روش</a:t>
            </a:r>
            <a:endParaRPr lang="en-US" sz="4000" b="1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1338" y="1041586"/>
            <a:ext cx="89826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i="1" dirty="0" smtClean="0">
                <a:solidFill>
                  <a:srgbClr val="7030A0"/>
                </a:solidFill>
              </a:rPr>
              <a:t>و تولید </a:t>
            </a:r>
            <a:r>
              <a:rPr lang="fa-IR" sz="4000" b="1" i="1" dirty="0">
                <a:solidFill>
                  <a:srgbClr val="7030A0"/>
                </a:solidFill>
              </a:rPr>
              <a:t>جواب‌های </a:t>
            </a:r>
            <a:r>
              <a:rPr lang="fa-IR" sz="4000" b="1" i="1" dirty="0">
                <a:solidFill>
                  <a:srgbClr val="F363D4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با کیفیت</a:t>
            </a:r>
            <a:endParaRPr lang="en-US" sz="4000" b="1" i="1" dirty="0">
              <a:solidFill>
                <a:srgbClr val="F363D4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AutoShape 2" descr="data:image/jpeg;base64,/9j/4AAQSkZJRgABAQAAAQABAAD/2wCEAAkGBxASEBQUEBIVEA0SFBEWDxUXDxQUFhQQFBEXFhQUFBQYHSggGBolGxQUIjEhJSorLi4uFx8zODMsOCgvLi0BCgoKDg0OGxAQGi4kICQsLCw3LiwsLCwsLS4sLCwsLCwsLCwsLCwsLCwsLCwsLCwsLCwsLCwsLCwsLCwsLCwsLf/AABEIAMwAzAMBEQACEQEDEQH/xAAbAAACAgMBAAAAAAAAAAAAAAAABgEFAgMHBP/EAEsQAAEDAgIGAwoJCgYDAQAAAAEAAgMEEQUSBhMhMUFRUnGyFCIjMmGRk7HB0RUkNFRyc4GSoQcWJTNCU1ViwtJjZIKio7M1dPBD/8QAGgEBAAIDAQAAAAAAAAAAAAAAAAMEAQIFBv/EADQRAQABAwEFBQcEAgMBAAAAAAABAgMRBBIhMTJRBRMzQXEUNGGRscHRFVKBoULhIiNiJP/aAAwDAQACEQMRAD8A7igEAgEAgEAgWqnSCWZ7o8PjbLlNpJ3kiJp4httryOsDrQed09WPHxGnY7kIG7PO5BHdVR/E6f0DP7kB3VUfxOn9Az+5Ad1VH8Tp/QM/uQHdVR/E6f0DP7kB3VUfxOn9Az+5Ad1VH8Tp/QM/uQHdVR/E6f0DP7kB3VUfxOn9Az+5BsZV4iwZ2Pgr4x4zWjVPt/KQSL9YQXOC4zFUtJZdsjdksbhZ8buTh59u4oLFAIBAIBAIBAIBAIBAIBAoYriXdedkb9Vhsd+6Z721tvGijPR5nju6wT8Xx90zdVSnubD4xa42ZgOKBSnxGkabBj5jxcXWuoqr1MOhb7Mv1xnGPVq+Fqb5ufSLX2ilJ+kXusf3+B8LU3zc+kT2ik/SL3WP7/A+Fqb5ufSJ7RSfpF7rH9/gfC1N83PpE9opP0i91j+/wPham+bn0ie0Un6Re6x/f4HwtTfNz6RPaKT9IvdY/v8AA+Fqb5ufSJ7RSfpF7rH9/hIxWl+bu++ntFJ+k3usLXCK0B2ejldHKNurcd/VzUtNcVcFG9p7lmcVxg6YXifdjhJGRT4vCLfyzN/aY4cQbBbITngWMNqGm41dRHsniJ2sf7WmxseKC0QCAQCAQCAQCAQCAKBQxTEe687GP1eGR37pmvbW23xxno8zxvy3gl49jIqBkj8BhsO4DZmsjMRMziCw1ktdKIoG5YG+YDpP9yqXLk1zs0vQaTSUaanvbvN0POFaK0sLR3glfxc8XufINwCRRENbupuVzxxHwWfwdB+6j9Ez3LfEINqrrI+DoP3Ufome5MQbVXWR8HQfuo/RM9yYg2qusj4Og/dR+iZ7kxBtVdZHwdB+6j9Ez3JiDaq6yPg6D91H6JnuTEG1V1kfB0H7qP0TPcmINqrrLCXCaZws6GMj6to9QWMQ2i5XHCZJ2kmh+r8NSX73a5m8jysPEeRRzTNM5pXLd6m9T3d7z83gwyvMxBB1dbHtaRsz29qs27kVw42s0dWnq+HU9YTiRqyHsIgxeEW2+LMzix44g2CkUjpgeMNqGm41dRHsniJ2sd7WmxseKCzQCAQCAQCAQCAJQKOKYj3Xnax+rwyO/dE17a62+OM9HmePVvBLx3GBUDIzwGGw7huzWRmImZxBXa2WulEUIyU7fMB0ne5VLlya52aeD0Gk0lOmp727zOh4PhsdNGGRjyudxc7mVmmMQ0u3arlWZe7MtkWBmQwMyGAXowjWIJzoDOgMyGBmRnAzIErS3RraZ6YWeDd7R2m+XmFFVTMTtUr1q7Tcp7q7wVuF4gZiCDq62Pa0jZnt7VZt3IrhxdZo6tPV/wCep7wrEjVkPYRBi8Itt8WZvFjxxBsFIpHLA8YbUNNxq6iPZPET3zHe1psbHigs0AgEAgEAgCUCjieId15mtfq8Mjv3RNe2utvjjPQ5nj1bwTcdxgVAys8BhsO4bs1vWjMRMziCqdbWyiOIZKdvmA6Tvcqly5Nc4jg9BpNJTp6e8ucx9wnD46eMMjH0jxceZSIwxduVXJzL251siGdDAzoYBeg2UUBleGjit6acqt+7sRiFtWYCWMLmuzEC5FrebmpJphUpv1xPFQhxvbiosb8L3eRs7SxGEzZM2U2tfy26t632Fb2qc8HgzWNjvUcxhct1xVGYZZ1hJgZ0MDMgTtKdHTcz04s8G72jn0m+0KOYmJ2qV23cpuU91d4PFhWI64gg6utj2tI2Z7e1WbdyK4cTWaOrT1fDqesKxE1ZD2EQYtCLbfFmbxY8cQbKRSOOCYu2oabjV1EeyeI+Mx3tabGx4oLNAIBAIIJQKeJ4h3XmDX6vDI76+W9tdbeyM9DmePVvBOx3GBUDK3wGHQ7huzW9aMxEzOIKb3SVsgjiGSnb5gOk73KpcuTXOI4PQ6TR06envLnMdsLoI4IwyMfSPFx5lYiMFy5Nc5l7M62R4TnQwjOjGEGVZazMQh0hG+46wmGIqieC40UdeX73ZU1HBz9VzGqoPeO+ifUt1Uj0IvUkHm32LSOZYqn/AKoPl1urkTGiGzOtuu7tKK4v6Sd0vI2QncCfsUeFua4jjKRKjaJynOsNsDOgUtJsAN9dT7Hg3e0c+k33KOYmJzC3RXTcp7u5waMKxLXWIOrrY9oI2Z7e1WrdyK4cPWaOrT1fDqesLxE1ZD2EQYtCLC/izN4seOINlIpHDBMXbUNNxq547CaI+Mx3tabGx4oLJAIBAq4vW91PfEH6ughuKuS9tY4b4mnlz57udwTccxcVAs3wOHQ7gNma3rRmImZxBRllkrZBHEMlO3dyA6Tvcqdy5Nc4jg9Do9HTp6e8ucxvwyiZAwMYOs8XHmUiMNrlc1zmXrzrKPAzoYGdDCHSLLEmHRiga9uZ23j+NgFPRG5ydTXM146PdjmGRmMlosf/AKxW0xmENFc01ZhVaGHvj5C7srWjgm1PNBtmPenqPqW6sScN+WvHLL/StI5lirwoPN1urkXH2Xqmt6TndpR1RmVqxVs0TJooMNjEYu25IB6upSK0zMzmS5pJSCJ4LdxNvOLj1FRXI813SVznZVYeoXRgZ0ZwM6MlXSLBDfXU+x4N3NHab7lpMTE5hZpqpuU93c4DCcS11rHV1se4jZnt7Vat3IrhwtZo6tPV8Op6wzEHVVnxkQ4rCP8ATM3i144g2UikccFxRtRFnAyPBLZWHeyQb2n38QUHvQV2kVW6KlmezY9rDkPJx2A/YSgRNIRkZT0UWxuUOmPEk8ygRcamdPOKeLZCw26zxJVW9XmdmHf7M0tNNHf1/wAGPDqRkLA1g6zxJ5laRGFi5XNU5l6s6yjGdGMDOhgZ0MMZHrMMVQddFP1DTzA9ZVmng4d/xJWVftjP2LZFBa0IPjn+d3qWlCxqOMehrkOw9RW6uTsM/wDISjkG+pi0jmWK/Cg55lurk3Gvl0PlLu0tJ4wsW/DqN8J70dQ9S3Vy1pqe9af529l6jucFrR8/8Flr1A7EQnOsGBnQwM6MlbSLDMh10PekG7rcD0gtJzTOYWqIpvU93WtcPr3OjZUx97PEQJLcbK7RVtRl5nU2Js3JonydCwucd2xyM2MrIC6QcNZHYh3XYuH2rZAa0FNph8hm+i3ttQJ2NC+InyQt7CBHwFvh5Cd/fdtc/wDzl7CIxpbeOkfQw51uqDOsmBnQwM6GBnQwwlfsSGtUH3Rj5LGebfaVao4ODf8AElZTG7StkRa0FPeSnlK71LShY1HGPQ0Fy3VyphY/SdQOTW+pi0jmlZr8Gk15lurFXHB+kKXy39a0q5oWLfhVGprti3Vy3pwfAsP+K0f7HqO5wW9H4n8fgpMfsVd2YhlnRnAzoYGdDDTWWMbwd2V3qWtXBLZ3VQr9F2/F6nlsKm03I53bcY1Een5dA0e8fD/qqjshWHGO6Cm0w+RTfRb22oFDFBfED9SOwgRcHNpZP9XbXO/zl7KPdbfpH0XGdSKgzoDOgM6AzoMJX7FmGtXB0TRw/E4DzZ7SrVHBwNR4krJhv5j6lshLWgZ8DOf8c+paULOp4x6GRrtqkVi3hQ/S9WOTG9mNRxzSs1+DSY86kVi7jv8A5Kh8oPrUdXNCzb8KoyOdtKkVi9p2fijD/jtH/HIorvBb0Xifx+CWx6rO3DLOjIzoDOg11D+8d9F3qWtXBLa5oatFh8Xqupqm0vI5vbvvEen3k+aO+Ph/1VR2VZcU7oKfS/5FN9FvbagUK7biB+pHYQIGGm0snW7trnTzy9lT7rb9I+izzrdWwM6GBnQwM6GBnQwwlfsWYaVcHSsBdagpvKw+sq3RyvP6jxaljRvu63kd6luhLegTvi1Qf8wfUFHQs6njHov45O+HWPWpFZSYT/5qu8kQ7ESjjmlar8Glc61SKqmx4/pTDvK32qOrmhZteFUvZ5O+d1n1qRWUOnjviMZ/zLf+qRRXeC5ofE/j8Edj9irO3Cc6w2wM6GBnQwwmf3ruo+pYq4JLXNDbomPi1V1NU2l5HM7c94j0/J50c/WUH1VR2VZcU8IKfS/5FN9FvbagUajbiB+p/oQc7pHgSv8AK53aXOnnl7OiP/mt+kfR7862V0GUDiPOhhqfWsH7Q9aMYlodisfO6yYkfCY4D8VjLeKc+bVPiDrbAEiWKqIw6lgtQfg2iPExm/3ldt8sPNarddq9VjhFQTKATvDgOstNlvKCFJohRVNNR1AqWGJ76pxjDstyzZtFuC0txMcVjU1U1TGz0WMFSczbnZcX86kVnmw7D6mPGMQnkYW0b4Wal5LcriY4xZvHe1yiiJ2pWrldM2aYji3d0nmpVVqxahqZcRwyWJhfSsY7XvGWzCB+1c7OKiqidqFq1VTFqqJne9dTV9+620ZnW6rqVVUv5QKq2GROte9W0f8ADL7lDe4L/Z8ZuT6feCJFiAttBVTLvRbnDaKxnO32FMmxLY2dp3EedGNmWQessMJn96eo+pa1cEtqP+Sw0RHxWr6mqfTcjk9ue8R6feTpo0fCUP1U/ZVlxj0gptMPkM30W9tqBSO3ED9T/Qg5jL47/pu7RXNq55e3se70ekfRGYrKJi4oSadBMBgnbLUVTTJDC5rGR3ID5S0O7622wBbs8qsWqIq3y5Ov1VVvFNPmdGzwBuUUdOIt2XVC1uSs7EON31ec7Ul3H9CoZWOlw4auZou+mLrhwG8xE7j5N3Uoa7PnDoabtCqJ2bnzc9lcRcOBDhcOBFiCN4I4Kth2duJjc6zg7v0XQ/Vu7Su2+WHmtV41XqyD1Irs5J3O8Zxdbdc3QYZkGx1Q8ixcS0bhc28yDXmQZtqHgWDiGneLmyDDMgrPyhH9FQ/+63/olUN/g6HZ3iz6feHPYzsVN6KngyWGQgkOQBceaxKW1xNOhw+K1nU1WdNyuD2548en5OGjJ8LRfVT9lWXGPiCm0w+QzfRHbagUotuIH6k9hBzCbx3/AE39orm1c8vbWPd6PSPoxWWiCjEnH8mlc3w9K42dLaWHyyMFnDzBvmVmxV5OJ2namcV9NxkLDx3q047KJzmkFps4bigptNtGxVxuqaZtq1g8PGP/ANmj9po6YHntbkoblvO+F/S6qaP+FXD6LLBmOGG0bXgte2M5gQQQb8QVvb5VfUTm7VLblW6AZUBlQGVAZUBlQGVBUflCP6MiH+cb/wBEqgv8HQ7N8WfT7wQI9ypy9HTwZIyEAgFiUlvibNDB8UrOpqs6blcHtvx49PvJt0XPhqL6qfsqy4x+QU2mPyGf6I7bUCjR7cQP1J7CDmE/jv8Apv7RXNq55e2se70ekfRijUIYYxyvje2SM5ZI3BzCODgbhbUziUN23FdMxLrGGYiyrhbOzY47Jm9GUbx/9zCv0VbUZeWv2ZtVzTL0apboWTGkG4Nj5EGUuZxu4klBr1SA1SA1SA1SA1SA1SA1SBe/KPsoIh/mmn/hlUF/ldHs3xZ9PvBAZuVN6OmNzJYZCAQCxLejib9C/kdb1NVrTcrg9t+PHp95NOip8PR/VT9lWXGdAQUumXyGf6I7bUCjhu3ED9Qewg5jP47/AKb+0VzaueXtrHu9HpH0YIQhGcAhGJhZ6L44aSbvrmmksJhy5PA5j1Ka1c2ZczXaTvacxxh1inLXtDmkEGxBHI7iruXnJjG6W3UowNSgNSgNSgNSgNSgNSgNSgNSgSfynygQRM4mbN92Nw/rCgvzudPsuM3Jn4fciM3Km9HEbko2wEMBGMJWJbUcTjoT8irupqtablcDtvx49PvJl0SPh6P6qfsqy4zoaCl0yHxCf6F/M4FAnYRIPhFt9z4srestsg55jFI6GolY4WIe7zE3XOuxs1y9nobkXdLTMeUY+TxrVIEbIQwxe26ZazTky6F6TGBwhlPgifBk/s3/AGD5OXJWrN3ylw+0NFM/9lEerqtO9r2hzdoP4HkVacRt1aA1aA1aA1aA1aA1aA1aCHNAFzuG9ByHT3EdbVBg8WMG/wBJ223msql+rfh3uyrOKJrnzUIVZ24gXQwEMJRiQsTLa3TmT1orTmPDKqR2wSkNZ5bK7p6cUPM9sXYr1MxHlGF3oh8ppRxEUxPUQFO5boqDVVU7ZGOY8XY9rmuH8rhYoOUYlRywSasn4zTm8Tt2tiv3rh7UHqxnD48Tg10ADa6MWlZuzAKK7aiuPiv6DXVaWvrTPGPu5zLGWkhws4bCDwKob4nEvVxNNymK6JzEsFliAsN0IYYSMusxLSqjJr0N0tfA4RzG7dzSTvHBrjz5FW7V3yl57X6Cac3LcesOs0VQyVgcw3afODyKsOO9GrQGrQGrQGrQGrQGrQK+m2Ospoi2/fneOvc3rPqWtVWzGZS2LNV2uKKXG8znOc9217iS4+Um659VWZy9hZtRRTER5Ni1T4CGEIxKVlrEZMGiejb6uTb3lOzbK87BbkFJatbc5ngpdodoRpqe7t88/wBf7M2N10cpbTwd5QweMdwcRxV95SZmZzJn0Hw13fVLxlztDKdp3thBvmPlcbfYPKjBuQCCq0gwRlVGATkmZcwyAbWO9rTsuEHNZY6ilnJA1VXHte0HvZG9JnNpQerGMKixKIz0wDK1g8NHuzW4hQ3bUVx8XR0Gvq01WJ30zxj7w53LGWkhws4bCDwKo74nEvUxNNdMV0TmJYIzEhYSBDDXIy6zEtKqMmHRXSyWkcA8kx7rnaLcneTy8FatXvKXB13ZszO3b+X4dewXHqepaMjg15/ZJF/9J/aCtOFMTE4lb5EYGRAZEBkQK2lGl0NMwhrg6XcTvDT/AFO8ixVVERmUlq1Xdq2aIzLjmK4lJUyF7yctyWgm+07yeZVG5c2peo0WiizT8erQAoXTiEoYCNZCy1iMr/RXRuSsk6FOzbI87gOQUtq1t754KGv7QjTU7FHP9P8AZoxbE2FvctF4Okj/AFr92a28kq/EYeUqqmqczO9ZaJaM64NklbajFjGw75j03jochx6t5h0MIBAIBBU6Q4HHVR2PeTMuYZANrHe1p2XCDmcsdRS1BLRqquPa9oPeyM6bObTtQezF8LixKIz0wDK1g8NHuzW4hQ3bUVx8XR0Gvq01WJ30zxj7w53LGWkhws4bCDwKozmJxL1VM010xXROYlgsNqZCwlCwYYubdZy1mjLKlqZYjeNxA5cPNw+xS0XZp4KOp0Fu9zRv6+Zuwn8pNTEA2S72jpd/+Ox3rVmnUR5uLd7HuRyTn1MUH5VYz40bfvOb6wpIu0dVOrs/UR/iip/KrGB3kbb/AEnO9QSbtEeZT2fqKv8AEr4z+UGqnBa0ljDwHej7QDc/aVFVqI8l+z2PVO+5PyK0r3vdmkcXH8B1Dgq1VyauLuWNJRajFMYSAo8rUUpWGcBZhrMpWyPivtFdG5KuToU7NsrzuA5DyqW1a25zPBz9fr6dNTsUc/0/2Z8WxRhZ3LReDpI/1r92a28kq/EYeUqqmqczxWWiOjAmDZJW2oxYxsI2znpvHQ5Dj1bzDogHmQSgEAgEAgqdIcCjqo7HvJmXMMgG1jva07LhBzGaOopaglo1VXHte0HvZGdNnNpsUHtxfDIsTiM9MAytYPDRbs1uIUN21FcfF0dBr6tNVid9M8Y+8OeSxlpIcLOGwg8CqMxMTiXqqaqa6YronMSwWspaZCwlgLBgIYYlqzliaIRqws5a93A1YWMs93DINTLOylYZwEMBZazIWyGd6/0V0bkq5OhTs2yvO4DkPKprVrb3zwc7tDtCNNGxRz/QzYvijCzuWi8HSR/rZN2e28kq/EYeUqqmqczxWWiGi4mDZJW2ohYxsI2znpvHQ5Dj1bzDooHmQSgEAgEAgEAgqdIsCjq47HvJmXMMgG1jva07LhBy+aKopaglo1VXFYvaD3sjOmzm02KD3YthkOJwmopgGVrB4aLdmtxChu2orj4ujoNfVpqsTvpnjH3hzySMtJDhZw2EHgVRmJicS9XTVTXTFdE5iWK1mElNYWMJNsJg2gmDaCYNoJg2gmDaCYNsJhiawtkUzMr7RXRuSrk6FOzbK87gBwHlU1q1t754Ob2h2hGmjYo5/oZcYxVhZ3JReDpI/wBbJuz23klX4jDylVU1TmeKz0P0XEwbJK21ELGJhG2c8Hv/AJOQ49W8w6MB5kEoBAIBAIBAIBAIKbSTBYqqOxOSZlzDIBtY72tOy4QcwkZPTVBc3wdXFte0HvZGdNvNpsUFliGFw4pGZqa0Ve0eFj3ZyOIUV21FcfF0NDr69NVjjTPGPwRa3Cp4nFskT2kfylUpt10+T0tvW6a7GYriPXc82of0XfdKxs1dEvf2f3x84Gof0XfdKxsVdD2iz++PnA1D+i77pTYq6HtFn98fOBqH9F33SmxV0PaLP74+cDUP6LvulNiroe0Wf3x84Gof0XfdKbFXQ9os/vj5wNQ/ou+6U2auh7RZ/fHzhLad53Md90rOzV0Ym/Y87kfODJo5oXPOc8o1FM3a97tmzyKa3p5mc1Obq+17dFOzY3z18oXOMYsws7kofB0cf62TdntvJKuxGHmaqpqnM8Vjofo02bLJKLUTdsbDvndwe/8Ak5Dj1bzDpLbcNyCUAgEAgEAgEAggoPPUS2CBfxDEXBZCljk+uAvskZtjfxafaDxCzgUEcpbIHNd3PVDcb2a/ygrUMcOl9eBZ8Uc1v2jZBn+eNX80h/BAfnjV/NIfwQH541fzSH8EB+eNX80h/BAfnjV/NIfwQH541fzSH8EB+eNX80h/BAfnjWcKSIH7EFTjONVdQLVMrYYOg07/ACWG9B5qGMOIu3LTt2tYd8h5v8nkWYgO2H4q42WcBkoqkkLUWTSgyQCAQCAQCAQCDVJFdBW1WFhyzkVNRo6DwTIrqnRcOFi0EciLrORXP0OZwZ+Lvem4anaIt6P+53vTcNZ0UHRP3ne9NwwOiw6J+873puEfmsOifvO96bhP5rDon7zvem4SNFR0T953vTcNjdE29H/c73puG1mh7ej/ALne9Nw9VNogxpuGC/O1z5ygs4NG/ImRaUuCBqxkW0FKGrA9ICCUAgEAgEAgEAgEAgghBiWBBiYxyQYmFvJBiYG8kEdzt5II7nbyQT3O3kgkU7eSCRA3kgzETeSDIMHJBIaEGVkAgEAgEAgEH//Z"/>
          <p:cNvSpPr>
            <a:spLocks noChangeAspect="1" noChangeArrowheads="1"/>
          </p:cNvSpPr>
          <p:nvPr/>
        </p:nvSpPr>
        <p:spPr bwMode="auto">
          <a:xfrm>
            <a:off x="4324350" y="-928688"/>
            <a:ext cx="1943100" cy="194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086600" y="5384539"/>
            <a:ext cx="1469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b="1" i="1" dirty="0" smtClean="0">
                <a:solidFill>
                  <a:srgbClr val="FF0000"/>
                </a:solidFill>
              </a:rPr>
              <a:t>ایست!</a:t>
            </a:r>
            <a:endParaRPr lang="en-US" sz="4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77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1066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fontAlgn="auto">
              <a:spcAft>
                <a:spcPts val="0"/>
              </a:spcAft>
              <a:defRPr/>
            </a:pPr>
            <a:r>
              <a:rPr lang="fa-IR" b="1" dirty="0" smtClean="0">
                <a:solidFill>
                  <a:srgbClr val="FF0000"/>
                </a:solidFill>
              </a:rPr>
              <a:t>عیار سیگما </a:t>
            </a:r>
            <a:r>
              <a:rPr lang="en-US" b="1" dirty="0" smtClean="0">
                <a:solidFill>
                  <a:srgbClr val="FF0000"/>
                </a:solidFill>
              </a:rPr>
              <a:t>Six metrics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933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3900" b="1" dirty="0" smtClean="0">
              <a:solidFill>
                <a:srgbClr val="7030A0"/>
              </a:solidFill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900" b="1" dirty="0" smtClean="0">
                <a:solidFill>
                  <a:srgbClr val="7030A0"/>
                </a:solidFill>
              </a:rPr>
              <a:t>TE = B + 2CV</a:t>
            </a:r>
          </a:p>
          <a:p>
            <a:pPr marL="0" indent="0" algn="r" rtl="1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fa-IR" i="1" dirty="0" smtClean="0"/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900" b="1" dirty="0">
                <a:solidFill>
                  <a:srgbClr val="7030A0"/>
                </a:solidFill>
              </a:rPr>
              <a:t>SM = (TEa – B) / CV</a:t>
            </a:r>
          </a:p>
          <a:p>
            <a:pPr marL="0" indent="0" rt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</p:txBody>
      </p:sp>
      <p:sp>
        <p:nvSpPr>
          <p:cNvPr id="4" name="Donut 3"/>
          <p:cNvSpPr/>
          <p:nvPr/>
        </p:nvSpPr>
        <p:spPr>
          <a:xfrm>
            <a:off x="3352800" y="3418562"/>
            <a:ext cx="1447800" cy="1447800"/>
          </a:xfrm>
          <a:prstGeom prst="donut">
            <a:avLst>
              <a:gd name="adj" fmla="val 78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4776602" y="2886350"/>
            <a:ext cx="230074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1500" dirty="0">
                <a:solidFill>
                  <a:srgbClr val="0070C0"/>
                </a:solidFill>
              </a:rPr>
              <a:t>}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0" y="48006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0070C0"/>
                </a:solidFill>
              </a:rPr>
              <a:t>TE</a:t>
            </a:r>
            <a:endParaRPr lang="en-US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6" grpId="0"/>
      <p:bldP spid="7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2801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SM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/>
                        <a:t>کاستی</a:t>
                      </a:r>
                      <a:r>
                        <a:rPr lang="fa-IR" sz="2400" baseline="0" dirty="0" smtClean="0"/>
                        <a:t> کوتاه مدت </a:t>
                      </a:r>
                      <a:r>
                        <a:rPr lang="en-US" sz="2400" baseline="0" dirty="0" smtClean="0"/>
                        <a:t>(DPM)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dirty="0" smtClean="0"/>
                        <a:t>کاستی</a:t>
                      </a:r>
                      <a:r>
                        <a:rPr lang="fa-IR" sz="2400" baseline="0" dirty="0" smtClean="0"/>
                        <a:t> بلند مدت </a:t>
                      </a:r>
                      <a:r>
                        <a:rPr lang="en-US" sz="2400" baseline="0" dirty="0" smtClean="0"/>
                        <a:t>(DPM)</a:t>
                      </a:r>
                      <a:endParaRPr lang="en-US" sz="24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 ضعیف</a:t>
                      </a:r>
                      <a:r>
                        <a:rPr lang="en-US" sz="2400" dirty="0" smtClean="0"/>
                        <a:t>2.1</a:t>
                      </a:r>
                      <a:endParaRPr lang="en-US" sz="24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36000</a:t>
                      </a:r>
                      <a:r>
                        <a:rPr lang="en-US" sz="2400" baseline="0" dirty="0" smtClean="0"/>
                        <a:t> (3.6%)</a:t>
                      </a:r>
                      <a:endParaRPr lang="en-US" sz="24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dirty="0" smtClean="0"/>
                        <a:t>274000 (27.4%)</a:t>
                      </a:r>
                      <a:endParaRPr lang="en-US" sz="24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4962232"/>
              </p:ext>
            </p:extLst>
          </p:nvPr>
        </p:nvGraphicFramePr>
        <p:xfrm>
          <a:off x="457200" y="3200400"/>
          <a:ext cx="8229600" cy="4572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 سرمرزی</a:t>
                      </a:r>
                      <a:r>
                        <a:rPr lang="en-US" sz="2400" dirty="0" smtClean="0"/>
                        <a:t>3</a:t>
                      </a:r>
                      <a:endParaRPr lang="en-US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2700</a:t>
                      </a:r>
                      <a:endParaRPr lang="en-US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dirty="0" smtClean="0"/>
                        <a:t>67000</a:t>
                      </a:r>
                      <a:endParaRPr lang="en-US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0" name="Content Placeholder 3"/>
          <p:cNvGraphicFramePr>
            <a:graphicFrameLocks/>
          </p:cNvGraphicFramePr>
          <p:nvPr/>
        </p:nvGraphicFramePr>
        <p:xfrm>
          <a:off x="457200" y="3962400"/>
          <a:ext cx="8229600" cy="4572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 خوب</a:t>
                      </a:r>
                      <a:r>
                        <a:rPr lang="en-US" sz="2400" dirty="0" smtClean="0"/>
                        <a:t>4</a:t>
                      </a:r>
                      <a:endParaRPr lang="en-US" sz="24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63</a:t>
                      </a:r>
                      <a:endParaRPr lang="en-US" sz="24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dirty="0" smtClean="0"/>
                        <a:t>6000</a:t>
                      </a:r>
                      <a:endParaRPr lang="en-US" sz="24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" name="Content Placeholder 3"/>
          <p:cNvGraphicFramePr>
            <a:graphicFrameLocks/>
          </p:cNvGraphicFramePr>
          <p:nvPr/>
        </p:nvGraphicFramePr>
        <p:xfrm>
          <a:off x="457200" y="4724400"/>
          <a:ext cx="8229600" cy="4572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 عالی</a:t>
                      </a:r>
                      <a:r>
                        <a:rPr lang="en-US" sz="2400" dirty="0" smtClean="0"/>
                        <a:t>5</a:t>
                      </a:r>
                      <a:endParaRPr lang="en-US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0.6</a:t>
                      </a:r>
                      <a:endParaRPr lang="en-US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dirty="0" smtClean="0"/>
                        <a:t>233</a:t>
                      </a:r>
                      <a:endParaRPr lang="en-US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2" name="Content Placeholder 3"/>
          <p:cNvGraphicFramePr>
            <a:graphicFrameLocks/>
          </p:cNvGraphicFramePr>
          <p:nvPr/>
        </p:nvGraphicFramePr>
        <p:xfrm>
          <a:off x="457200" y="5410200"/>
          <a:ext cx="8229600" cy="4572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</a:t>
                      </a:r>
                      <a:endParaRPr lang="en-US" sz="24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0.002</a:t>
                      </a:r>
                      <a:endParaRPr lang="en-US" sz="24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dirty="0" smtClean="0"/>
                        <a:t>3.4</a:t>
                      </a:r>
                      <a:endParaRPr lang="en-US" sz="24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TextBox 12"/>
          <p:cNvSpPr txBox="1">
            <a:spLocks noChangeArrowheads="1"/>
          </p:cNvSpPr>
          <p:nvPr/>
        </p:nvSpPr>
        <p:spPr bwMode="auto">
          <a:xfrm rot="20561395">
            <a:off x="-974826" y="5246366"/>
            <a:ext cx="772318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a-IR" sz="4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اجرای سطح جهانی</a:t>
            </a:r>
            <a:endParaRPr lang="en-US" sz="4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fontAlgn="auto">
              <a:spcAft>
                <a:spcPts val="0"/>
              </a:spcAft>
              <a:defRPr/>
            </a:pPr>
            <a:r>
              <a:rPr lang="fa-IR" b="1" dirty="0" smtClean="0">
                <a:solidFill>
                  <a:srgbClr val="FF0000"/>
                </a:solidFill>
              </a:rPr>
              <a:t>عیار سیگما </a:t>
            </a:r>
            <a:r>
              <a:rPr lang="en-US" b="1" dirty="0" smtClean="0">
                <a:solidFill>
                  <a:srgbClr val="FF0000"/>
                </a:solidFill>
              </a:rPr>
              <a:t>Six metrics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1066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fontAlgn="auto">
              <a:spcAft>
                <a:spcPts val="0"/>
              </a:spcAft>
              <a:defRPr/>
            </a:pPr>
            <a:r>
              <a:rPr lang="fa-IR" b="1" dirty="0" smtClean="0">
                <a:solidFill>
                  <a:srgbClr val="FF0000"/>
                </a:solidFill>
              </a:rPr>
              <a:t>عیار سیگما </a:t>
            </a:r>
            <a:r>
              <a:rPr lang="en-US" b="1" dirty="0" smtClean="0">
                <a:solidFill>
                  <a:srgbClr val="FF0000"/>
                </a:solidFill>
              </a:rPr>
              <a:t>Six metrics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933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109728" lvl="0" indent="0" algn="r" rtl="1">
              <a:buNone/>
              <a:defRPr/>
            </a:pPr>
            <a:endParaRPr lang="fa-IR" dirty="0" smtClean="0"/>
          </a:p>
          <a:p>
            <a:pPr marL="109728" lvl="0" indent="0" algn="r" rtl="1">
              <a:buNone/>
              <a:defRPr/>
            </a:pPr>
            <a:endParaRPr lang="fa-IR" dirty="0" smtClean="0"/>
          </a:p>
          <a:p>
            <a:pPr marL="109728" lvl="0" indent="0" algn="r" rtl="1">
              <a:buNone/>
              <a:defRPr/>
            </a:pPr>
            <a:r>
              <a:rPr lang="en-US" dirty="0" err="1" smtClean="0"/>
              <a:t>TEa</a:t>
            </a:r>
            <a:r>
              <a:rPr lang="en-US" dirty="0" smtClean="0"/>
              <a:t> = 30%</a:t>
            </a:r>
          </a:p>
          <a:p>
            <a:pPr marL="109728" lvl="0" indent="0" algn="r" rtl="1">
              <a:buNone/>
              <a:defRPr/>
            </a:pPr>
            <a:r>
              <a:rPr lang="en-US" dirty="0" smtClean="0"/>
              <a:t>Bias = </a:t>
            </a:r>
            <a:r>
              <a:rPr lang="en-US" dirty="0" smtClean="0">
                <a:solidFill>
                  <a:schemeClr val="tx1"/>
                </a:solidFill>
              </a:rPr>
              <a:t>10</a:t>
            </a:r>
            <a:r>
              <a:rPr lang="en-US" dirty="0" smtClean="0"/>
              <a:t>%</a:t>
            </a:r>
          </a:p>
          <a:p>
            <a:pPr marL="109728" lvl="0" indent="0" algn="r" rtl="1">
              <a:buNone/>
              <a:defRPr/>
            </a:pPr>
            <a:r>
              <a:rPr lang="en-US" dirty="0" smtClean="0"/>
              <a:t>CV = 4 </a:t>
            </a:r>
          </a:p>
          <a:p>
            <a:pPr marL="109728" lvl="0" indent="0" algn="r" rtl="1">
              <a:buNone/>
              <a:defRPr/>
            </a:pPr>
            <a:endParaRPr lang="en-US" dirty="0" smtClean="0"/>
          </a:p>
          <a:p>
            <a:pPr marL="109728" lvl="0" indent="0" algn="r" rtl="1">
              <a:buNone/>
              <a:defRPr/>
            </a:pPr>
            <a:r>
              <a:rPr lang="en-US" dirty="0" smtClean="0"/>
              <a:t>SM = 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67600" y="2057400"/>
            <a:ext cx="116031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ALP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600200" y="2286000"/>
            <a:ext cx="2667000" cy="399309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pic>
        <p:nvPicPr>
          <p:cNvPr id="36" name="Picture 4" descr="http://t2.gstatic.com/images?q=tbn:ANd9GcRQIVmFiKoxUwjTnJcXmFziM_xeJbVyV3e0wFXGf0uOcWzBgOm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697760"/>
            <a:ext cx="129540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Straight Arrow Connector 38"/>
          <p:cNvCxnSpPr/>
          <p:nvPr/>
        </p:nvCxnSpPr>
        <p:spPr>
          <a:xfrm rot="5400000" flipH="1" flipV="1">
            <a:off x="1333500" y="4305300"/>
            <a:ext cx="38862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16200000" flipH="1">
            <a:off x="899847" y="4281754"/>
            <a:ext cx="3993095" cy="1588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Content Placeholder 2"/>
          <p:cNvSpPr txBox="1">
            <a:spLocks/>
          </p:cNvSpPr>
          <p:nvPr/>
        </p:nvSpPr>
        <p:spPr>
          <a:xfrm>
            <a:off x="459179" y="1981200"/>
            <a:ext cx="8229600" cy="459333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rtlCol="0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algn="r" rtl="1">
              <a:buFont typeface="Georgia"/>
              <a:buNone/>
              <a:defRPr/>
            </a:pPr>
            <a:endParaRPr lang="fa-IR" dirty="0" smtClean="0"/>
          </a:p>
          <a:p>
            <a:pPr marL="109728" indent="0" algn="r" rtl="1">
              <a:buFont typeface="Georgia"/>
              <a:buNone/>
              <a:defRPr/>
            </a:pPr>
            <a:endParaRPr lang="fa-IR" dirty="0" smtClean="0"/>
          </a:p>
          <a:p>
            <a:pPr marL="109728" indent="0" algn="r" rtl="1">
              <a:buFont typeface="Georgia"/>
              <a:buNone/>
              <a:defRPr/>
            </a:pPr>
            <a:r>
              <a:rPr lang="en-US" dirty="0" smtClean="0"/>
              <a:t>TEa = 30%</a:t>
            </a:r>
          </a:p>
          <a:p>
            <a:pPr marL="109728" indent="0" algn="r" rtl="1">
              <a:buFont typeface="Georgia"/>
              <a:buNone/>
              <a:defRPr/>
            </a:pPr>
            <a:r>
              <a:rPr lang="en-US" dirty="0" smtClean="0"/>
              <a:t>Bias = </a:t>
            </a:r>
            <a:r>
              <a:rPr lang="en-US" dirty="0" smtClean="0">
                <a:solidFill>
                  <a:schemeClr val="tx1"/>
                </a:solidFill>
              </a:rPr>
              <a:t>10</a:t>
            </a:r>
            <a:r>
              <a:rPr lang="en-US" dirty="0" smtClean="0"/>
              <a:t>%</a:t>
            </a:r>
          </a:p>
          <a:p>
            <a:pPr marL="109728" indent="0" algn="r" rtl="1">
              <a:buFont typeface="Georgia"/>
              <a:buNone/>
              <a:defRPr/>
            </a:pPr>
            <a:r>
              <a:rPr lang="en-US" dirty="0" smtClean="0"/>
              <a:t>CV = 4 %</a:t>
            </a:r>
          </a:p>
          <a:p>
            <a:pPr marL="109728" indent="0" algn="r" rtl="1">
              <a:buFont typeface="Georgia"/>
              <a:buNone/>
              <a:defRPr/>
            </a:pPr>
            <a:r>
              <a:rPr lang="en-US" dirty="0" smtClean="0"/>
              <a:t>TE = 18%</a:t>
            </a:r>
            <a:r>
              <a:rPr lang="fa-IR" dirty="0" smtClean="0"/>
              <a:t> </a:t>
            </a:r>
            <a:endParaRPr lang="en-US" dirty="0" smtClean="0"/>
          </a:p>
          <a:p>
            <a:pPr marL="109728" indent="0" algn="r" rtl="1">
              <a:buFont typeface="Georgia"/>
              <a:buNone/>
              <a:defRPr/>
            </a:pPr>
            <a:r>
              <a:rPr lang="en-US" sz="3600" i="1" dirty="0" smtClean="0">
                <a:solidFill>
                  <a:srgbClr val="FF0000"/>
                </a:solidFill>
              </a:rPr>
              <a:t>SM = 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69579" y="2057400"/>
            <a:ext cx="116031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ALP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02179" y="2286000"/>
            <a:ext cx="2667000" cy="399309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pic>
        <p:nvPicPr>
          <p:cNvPr id="13" name="Picture 4" descr="http://t2.gstatic.com/images?q=tbn:ANd9GcRQIVmFiKoxUwjTnJcXmFziM_xeJbVyV3e0wFXGf0uOcWzBgOm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979" y="4697760"/>
            <a:ext cx="129540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Arrow Connector 13"/>
          <p:cNvCxnSpPr/>
          <p:nvPr/>
        </p:nvCxnSpPr>
        <p:spPr>
          <a:xfrm rot="5400000" flipH="1" flipV="1">
            <a:off x="1335479" y="4305300"/>
            <a:ext cx="38862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16200000" flipH="1">
            <a:off x="901826" y="4281754"/>
            <a:ext cx="3993095" cy="1588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5715842" y="3505200"/>
            <a:ext cx="533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005C2A"/>
                </a:solidFill>
              </a:rPr>
              <a:t>√</a:t>
            </a:r>
            <a:endParaRPr lang="en-US" sz="8000" dirty="0">
              <a:solidFill>
                <a:srgbClr val="005C2A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05110" y="3855474"/>
            <a:ext cx="13700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800" b="1" dirty="0" smtClean="0">
                <a:solidFill>
                  <a:srgbClr val="FF0000"/>
                </a:solidFill>
              </a:rPr>
              <a:t>عالی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/>
      <p:bldP spid="19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1066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fontAlgn="auto">
              <a:spcAft>
                <a:spcPts val="0"/>
              </a:spcAft>
              <a:defRPr/>
            </a:pPr>
            <a:r>
              <a:rPr lang="fa-IR" b="1" dirty="0" smtClean="0">
                <a:solidFill>
                  <a:srgbClr val="FF0000"/>
                </a:solidFill>
              </a:rPr>
              <a:t>عیار سیگما </a:t>
            </a:r>
            <a:r>
              <a:rPr lang="en-US" b="1" dirty="0" smtClean="0">
                <a:solidFill>
                  <a:srgbClr val="FF0000"/>
                </a:solidFill>
              </a:rPr>
              <a:t>Six metrics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933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109728" lvl="0" indent="0" algn="r" rtl="1">
              <a:buNone/>
              <a:defRPr/>
            </a:pPr>
            <a:endParaRPr lang="fa-IR" dirty="0" smtClean="0"/>
          </a:p>
          <a:p>
            <a:pPr marL="109728" lvl="0" indent="0" algn="r" rtl="1">
              <a:buNone/>
              <a:defRPr/>
            </a:pPr>
            <a:endParaRPr lang="fa-IR" dirty="0" smtClean="0"/>
          </a:p>
          <a:p>
            <a:pPr marL="109728" lvl="0" indent="0" algn="r" rtl="1">
              <a:buNone/>
              <a:defRPr/>
            </a:pPr>
            <a:r>
              <a:rPr lang="en-US" dirty="0" err="1" smtClean="0"/>
              <a:t>TEa</a:t>
            </a:r>
            <a:r>
              <a:rPr lang="en-US" dirty="0" smtClean="0"/>
              <a:t> = 30%</a:t>
            </a:r>
          </a:p>
          <a:p>
            <a:pPr marL="109728" lvl="0" indent="0" algn="r" rtl="1">
              <a:buNone/>
              <a:defRPr/>
            </a:pPr>
            <a:r>
              <a:rPr lang="fa-IR" sz="2000" dirty="0" smtClean="0"/>
              <a:t>1)</a:t>
            </a:r>
            <a:endParaRPr lang="en-US" sz="2000" dirty="0" smtClean="0"/>
          </a:p>
          <a:p>
            <a:pPr marL="109728" lvl="0" indent="0" algn="r" rtl="1">
              <a:buNone/>
              <a:defRPr/>
            </a:pPr>
            <a:r>
              <a:rPr lang="en-US" sz="2000" dirty="0" smtClean="0"/>
              <a:t>Bias = </a:t>
            </a:r>
            <a:r>
              <a:rPr lang="en-US" sz="2000" dirty="0" smtClean="0">
                <a:solidFill>
                  <a:schemeClr val="tx1"/>
                </a:solidFill>
              </a:rPr>
              <a:t>1</a:t>
            </a:r>
            <a:r>
              <a:rPr lang="en-US" sz="2000" dirty="0" smtClean="0"/>
              <a:t>%</a:t>
            </a:r>
          </a:p>
          <a:p>
            <a:pPr marL="109728" lvl="0" indent="0" algn="r" rtl="1">
              <a:buNone/>
              <a:defRPr/>
            </a:pPr>
            <a:r>
              <a:rPr lang="en-US" sz="2000" dirty="0" smtClean="0"/>
              <a:t>CV = 8.5 </a:t>
            </a:r>
          </a:p>
          <a:p>
            <a:pPr marL="109728" lvl="0" indent="0" algn="r" rtl="1">
              <a:spcAft>
                <a:spcPts val="1800"/>
              </a:spcAft>
              <a:buNone/>
              <a:defRPr/>
            </a:pPr>
            <a:r>
              <a:rPr lang="en-US" sz="2000" dirty="0" smtClean="0"/>
              <a:t>SM = </a:t>
            </a:r>
            <a:r>
              <a:rPr lang="en-US" sz="2000" b="1" dirty="0" smtClean="0">
                <a:solidFill>
                  <a:srgbClr val="FF0000"/>
                </a:solidFill>
              </a:rPr>
              <a:t>3.4</a:t>
            </a:r>
            <a:endParaRPr lang="fa-IR" sz="2000" b="1" dirty="0" smtClean="0">
              <a:solidFill>
                <a:srgbClr val="FF0000"/>
              </a:solidFill>
            </a:endParaRPr>
          </a:p>
          <a:p>
            <a:pPr marL="109728" lvl="0" indent="0" algn="r" rtl="1">
              <a:buNone/>
              <a:defRPr/>
            </a:pPr>
            <a:r>
              <a:rPr lang="fa-IR" sz="2000" dirty="0" smtClean="0"/>
              <a:t>2)</a:t>
            </a:r>
            <a:endParaRPr lang="en-US" sz="2000" dirty="0" smtClean="0"/>
          </a:p>
          <a:p>
            <a:pPr marL="109728" lvl="0" indent="0" algn="r" rtl="1">
              <a:buNone/>
              <a:defRPr/>
            </a:pPr>
            <a:r>
              <a:rPr lang="en-US" sz="2000" dirty="0" smtClean="0"/>
              <a:t>Bias = </a:t>
            </a:r>
            <a:r>
              <a:rPr lang="en-US" sz="2000" dirty="0" smtClean="0">
                <a:solidFill>
                  <a:schemeClr val="tx1"/>
                </a:solidFill>
              </a:rPr>
              <a:t>10</a:t>
            </a:r>
            <a:r>
              <a:rPr lang="en-US" sz="2000" dirty="0" smtClean="0"/>
              <a:t>%</a:t>
            </a:r>
          </a:p>
          <a:p>
            <a:pPr marL="109728" lvl="0" indent="0" algn="r" rtl="1">
              <a:buNone/>
              <a:defRPr/>
            </a:pPr>
            <a:r>
              <a:rPr lang="en-US" sz="2000" dirty="0" smtClean="0"/>
              <a:t>CV = 3 </a:t>
            </a:r>
          </a:p>
          <a:p>
            <a:pPr marL="109728" lvl="0" indent="0" algn="r" rtl="1">
              <a:buNone/>
              <a:defRPr/>
            </a:pPr>
            <a:r>
              <a:rPr lang="en-US" sz="2000" dirty="0" smtClean="0"/>
              <a:t>SM = </a:t>
            </a:r>
            <a:r>
              <a:rPr lang="en-US" sz="2000" b="1" dirty="0" smtClean="0">
                <a:solidFill>
                  <a:srgbClr val="FF0000"/>
                </a:solidFill>
              </a:rPr>
              <a:t>6.7</a:t>
            </a:r>
          </a:p>
          <a:p>
            <a:pPr marL="109728" lvl="0" indent="0" algn="r" rtl="1">
              <a:buNone/>
              <a:defRPr/>
            </a:pPr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685800" y="2286000"/>
            <a:ext cx="2667000" cy="40386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5" name="Straight Connector 4"/>
          <p:cNvCxnSpPr>
            <a:stCxn id="4" idx="0"/>
            <a:endCxn id="4" idx="2"/>
          </p:cNvCxnSpPr>
          <p:nvPr/>
        </p:nvCxnSpPr>
        <p:spPr>
          <a:xfrm rot="16200000" flipH="1">
            <a:off x="0" y="4305300"/>
            <a:ext cx="4038600" cy="1588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8" name="Picture 4" descr="http://t2.gstatic.com/images?q=tbn:ANd9GcRQIVmFiKoxUwjTnJcXmFziM_xeJbVyV3e0wFXGf0uOcWzBgOm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429000"/>
            <a:ext cx="266700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467600" y="2057400"/>
            <a:ext cx="116031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ALP</a:t>
            </a:r>
            <a:endParaRPr lang="en-US" sz="2800" b="1" dirty="0">
              <a:solidFill>
                <a:srgbClr val="0070C0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 rot="5400000" flipH="1" flipV="1">
            <a:off x="457994" y="4647406"/>
            <a:ext cx="3200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3733800" y="2286000"/>
            <a:ext cx="2667000" cy="399309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pic>
        <p:nvPicPr>
          <p:cNvPr id="36" name="Picture 4" descr="http://t2.gstatic.com/images?q=tbn:ANd9GcRQIVmFiKoxUwjTnJcXmFziM_xeJbVyV3e0wFXGf0uOcWzBgOm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lum bright="-4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374137"/>
            <a:ext cx="10668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Straight Arrow Connector 38"/>
          <p:cNvCxnSpPr/>
          <p:nvPr/>
        </p:nvCxnSpPr>
        <p:spPr>
          <a:xfrm rot="5400000" flipH="1" flipV="1">
            <a:off x="3886994" y="4647406"/>
            <a:ext cx="3200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16200000" flipH="1">
            <a:off x="3033447" y="4281754"/>
            <a:ext cx="3993095" cy="1588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 flipV="1">
            <a:off x="5486400" y="4952998"/>
            <a:ext cx="91440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914400" y="2438400"/>
            <a:ext cx="381000" cy="381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a-IR" dirty="0" smtClean="0"/>
              <a:t>1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886200" y="2438400"/>
            <a:ext cx="381000" cy="381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a-IR" dirty="0" smtClean="0"/>
              <a:t>2</a:t>
            </a:r>
            <a:endParaRPr lang="en-US" dirty="0" smtClean="0"/>
          </a:p>
        </p:txBody>
      </p:sp>
      <p:sp>
        <p:nvSpPr>
          <p:cNvPr id="20" name="Rectangle 19"/>
          <p:cNvSpPr/>
          <p:nvPr/>
        </p:nvSpPr>
        <p:spPr>
          <a:xfrm>
            <a:off x="2057400" y="5029200"/>
            <a:ext cx="129540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5774931" y="5045842"/>
            <a:ext cx="492916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a-IR" sz="1600" dirty="0" smtClean="0"/>
              <a:t>6.7</a:t>
            </a:r>
            <a:endParaRPr lang="en-US" sz="1600" dirty="0" smtClean="0"/>
          </a:p>
        </p:txBody>
      </p:sp>
      <p:sp>
        <p:nvSpPr>
          <p:cNvPr id="21" name="TextBox 20"/>
          <p:cNvSpPr txBox="1"/>
          <p:nvPr/>
        </p:nvSpPr>
        <p:spPr>
          <a:xfrm>
            <a:off x="2593184" y="5104045"/>
            <a:ext cx="492916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a-IR" sz="1600" dirty="0" smtClean="0"/>
              <a:t>3.4</a:t>
            </a:r>
            <a:endParaRPr lang="en-US" sz="1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2192714" y="2408514"/>
            <a:ext cx="1066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i="1" dirty="0" smtClean="0">
                <a:solidFill>
                  <a:srgbClr val="FF0000"/>
                </a:solidFill>
              </a:rPr>
              <a:t>مرزی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42178" y="2368253"/>
            <a:ext cx="2076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i="1" dirty="0" smtClean="0">
                <a:solidFill>
                  <a:srgbClr val="FF0000"/>
                </a:solidFill>
              </a:rPr>
              <a:t>کلاس جهانی</a:t>
            </a:r>
            <a:endParaRPr lang="en-US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33400"/>
            <a:ext cx="9144000" cy="60411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146175" indent="-341313" algn="ctr" rtl="1">
              <a:buNone/>
            </a:pPr>
            <a:r>
              <a:rPr lang="fa-IR" dirty="0"/>
              <a:t>مقایسه‌ی </a:t>
            </a:r>
            <a:r>
              <a:rPr lang="fa-IR" b="1" dirty="0"/>
              <a:t>داوری در باره‌ی کیفیت عملکرد با استفاده از </a:t>
            </a:r>
            <a:r>
              <a:rPr lang="en-US" b="1" dirty="0">
                <a:solidFill>
                  <a:srgbClr val="FF0000"/>
                </a:solidFill>
              </a:rPr>
              <a:t>TE</a:t>
            </a:r>
            <a:r>
              <a:rPr lang="fa-IR" b="1" dirty="0"/>
              <a:t> و </a:t>
            </a:r>
            <a:r>
              <a:rPr lang="en-US" b="1" dirty="0">
                <a:solidFill>
                  <a:srgbClr val="00B0F0"/>
                </a:solidFill>
              </a:rPr>
              <a:t>SM</a:t>
            </a:r>
            <a:endParaRPr lang="fa-IR" b="1" dirty="0">
              <a:solidFill>
                <a:srgbClr val="00B0F0"/>
              </a:solidFill>
            </a:endParaRPr>
          </a:p>
          <a:p>
            <a:pPr marL="1146175" indent="-341313" algn="r" rtl="1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84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36576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lt1"/>
                </a:solidFill>
              </a:rPr>
              <a:t>(SM)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764991" y="1544223"/>
            <a:ext cx="5040560" cy="485732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rtl="1"/>
            <a:endParaRPr lang="en-US" sz="2400" dirty="0">
              <a:solidFill>
                <a:srgbClr val="7030A0"/>
              </a:solidFill>
            </a:endParaRPr>
          </a:p>
        </p:txBody>
      </p:sp>
      <p:cxnSp>
        <p:nvCxnSpPr>
          <p:cNvPr id="10" name="Straight Connector 9"/>
          <p:cNvCxnSpPr>
            <a:stCxn id="7" idx="0"/>
            <a:endCxn id="7" idx="2"/>
          </p:cNvCxnSpPr>
          <p:nvPr/>
        </p:nvCxnSpPr>
        <p:spPr>
          <a:xfrm>
            <a:off x="4285271" y="1544223"/>
            <a:ext cx="0" cy="4857328"/>
          </a:xfrm>
          <a:prstGeom prst="line">
            <a:avLst/>
          </a:prstGeom>
          <a:ln w="571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745795" y="1504890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/>
              <a:t>+ TEa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941594" y="1457962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- TEa</a:t>
            </a:r>
            <a:endParaRPr lang="en-US" sz="2000" b="1" dirty="0"/>
          </a:p>
        </p:txBody>
      </p:sp>
      <p:cxnSp>
        <p:nvCxnSpPr>
          <p:cNvPr id="18" name="Straight Arrow Connector 17"/>
          <p:cNvCxnSpPr/>
          <p:nvPr/>
        </p:nvCxnSpPr>
        <p:spPr>
          <a:xfrm rot="5400000" flipH="1" flipV="1">
            <a:off x="4159709" y="4197216"/>
            <a:ext cx="1218406" cy="79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5378115" y="3124200"/>
            <a:ext cx="10976" cy="1682616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4152016" y="3124200"/>
            <a:ext cx="6899" cy="1682616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4768515" y="4026932"/>
            <a:ext cx="2057400" cy="17884"/>
          </a:xfrm>
          <a:prstGeom prst="straightConnector1">
            <a:avLst/>
          </a:prstGeom>
          <a:ln w="76200">
            <a:solidFill>
              <a:srgbClr val="00B0F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4282449" y="4807388"/>
            <a:ext cx="1063950" cy="1588"/>
          </a:xfrm>
          <a:prstGeom prst="straightConnector1">
            <a:avLst/>
          </a:prstGeom>
          <a:ln w="57150">
            <a:solidFill>
              <a:srgbClr val="FF000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/>
          <p:cNvSpPr/>
          <p:nvPr/>
        </p:nvSpPr>
        <p:spPr>
          <a:xfrm>
            <a:off x="3519161" y="1359379"/>
            <a:ext cx="1620688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 smtClean="0">
                <a:solidFill>
                  <a:srgbClr val="7030A0"/>
                </a:solidFill>
              </a:rPr>
              <a:t>هدف</a:t>
            </a:r>
            <a:endParaRPr lang="en-US" sz="2000" dirty="0">
              <a:solidFill>
                <a:srgbClr val="7030A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11322" y="4823073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TE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57261" y="3565267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SM</a:t>
            </a:r>
            <a:endParaRPr lang="en-US" sz="2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8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60411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ctr" rtl="1">
              <a:buNone/>
            </a:pPr>
            <a:r>
              <a:rPr lang="fa-IR" dirty="0" smtClean="0"/>
              <a:t>مقایسه‌ی </a:t>
            </a:r>
            <a:r>
              <a:rPr lang="fa-IR" b="1" dirty="0" smtClean="0"/>
              <a:t>داوری در باره‌ی کیفیت عملکرد با استفاده از </a:t>
            </a:r>
            <a:r>
              <a:rPr lang="en-US" b="1" dirty="0" smtClean="0">
                <a:solidFill>
                  <a:srgbClr val="FF0000"/>
                </a:solidFill>
              </a:rPr>
              <a:t>TE</a:t>
            </a:r>
            <a:r>
              <a:rPr lang="fa-IR" b="1" dirty="0" smtClean="0"/>
              <a:t> و </a:t>
            </a:r>
            <a:r>
              <a:rPr lang="en-US" b="1" dirty="0" smtClean="0">
                <a:solidFill>
                  <a:srgbClr val="FF0000"/>
                </a:solidFill>
              </a:rPr>
              <a:t>SM</a:t>
            </a:r>
            <a:endParaRPr lang="fa-IR" b="1" dirty="0" smtClean="0">
              <a:solidFill>
                <a:srgbClr val="FF0000"/>
              </a:solidFill>
            </a:endParaRPr>
          </a:p>
          <a:p>
            <a:pPr marL="109728" indent="0" algn="ctr" rtl="1">
              <a:buNone/>
            </a:pPr>
            <a:r>
              <a:rPr lang="fa-IR" sz="3200" dirty="0" smtClean="0"/>
              <a:t> </a:t>
            </a:r>
            <a:r>
              <a:rPr lang="fa-IR" sz="3200" b="1" dirty="0" smtClean="0"/>
              <a:t>مثال:</a:t>
            </a:r>
            <a:r>
              <a:rPr lang="fa-IR" dirty="0" smtClean="0"/>
              <a:t> سنجش </a:t>
            </a:r>
            <a:r>
              <a:rPr lang="en-US" dirty="0" smtClean="0"/>
              <a:t>TSH</a:t>
            </a:r>
            <a:r>
              <a:rPr lang="fa-IR" dirty="0" smtClean="0"/>
              <a:t>؛ </a:t>
            </a:r>
            <a:r>
              <a:rPr lang="en-US" dirty="0" smtClean="0"/>
              <a:t>TE</a:t>
            </a:r>
            <a:r>
              <a:rPr lang="en-US" baseline="-25000" dirty="0" smtClean="0"/>
              <a:t>a</a:t>
            </a:r>
            <a:r>
              <a:rPr lang="en-US" dirty="0" smtClean="0"/>
              <a:t> = 20%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85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588016"/>
              </p:ext>
            </p:extLst>
          </p:nvPr>
        </p:nvGraphicFramePr>
        <p:xfrm>
          <a:off x="1219200" y="1676402"/>
          <a:ext cx="6668956" cy="4624271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088204"/>
                <a:gridCol w="1280160"/>
                <a:gridCol w="1779115"/>
                <a:gridCol w="1779115"/>
                <a:gridCol w="742362"/>
              </a:tblGrid>
              <a:tr h="685247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انحراف معیار</a:t>
                      </a:r>
                      <a:endParaRPr lang="fa-IR" baseline="0" dirty="0" smtClean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نامیزانی</a:t>
                      </a:r>
                      <a:endParaRPr lang="fa-IR" baseline="0" dirty="0" smtClean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dirty="0" smtClean="0"/>
                        <a:t>شماره</a:t>
                      </a:r>
                      <a:endParaRPr lang="en-US" dirty="0"/>
                    </a:p>
                  </a:txBody>
                  <a:tcPr vert="vert270" anchor="b">
                    <a:solidFill>
                      <a:srgbClr val="7030A0"/>
                    </a:solidFill>
                  </a:tcPr>
                </a:tc>
              </a:tr>
              <a:tr h="760463">
                <a:tc>
                  <a:txBody>
                    <a:bodyPr/>
                    <a:lstStyle/>
                    <a:p>
                      <a:pPr algn="ctr"/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/>
                        <a:t>1</a:t>
                      </a:r>
                    </a:p>
                  </a:txBody>
                  <a:tcPr anchor="ctr"/>
                </a:tc>
              </a:tr>
              <a:tr h="776604">
                <a:tc>
                  <a:txBody>
                    <a:bodyPr/>
                    <a:lstStyle/>
                    <a:p>
                      <a:pPr algn="ctr"/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14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10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/>
                        <a:t>2</a:t>
                      </a:r>
                      <a:endParaRPr lang="en-US" sz="2400" b="0" dirty="0"/>
                    </a:p>
                  </a:txBody>
                  <a:tcPr anchor="ctr"/>
                </a:tc>
              </a:tr>
              <a:tr h="760463">
                <a:tc>
                  <a:txBody>
                    <a:bodyPr/>
                    <a:lstStyle/>
                    <a:p>
                      <a:pPr algn="ctr"/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19.4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0.2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19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/>
                        <a:t>3</a:t>
                      </a:r>
                      <a:endParaRPr lang="en-US" sz="2400" b="0" dirty="0"/>
                    </a:p>
                  </a:txBody>
                  <a:tcPr anchor="ctr"/>
                </a:tc>
              </a:tr>
              <a:tr h="881031">
                <a:tc>
                  <a:txBody>
                    <a:bodyPr/>
                    <a:lstStyle/>
                    <a:p>
                      <a:pPr algn="ctr"/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19.994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0.002 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19.99-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/>
                        <a:t>4</a:t>
                      </a:r>
                      <a:endParaRPr lang="en-US" sz="2400" b="0" dirty="0"/>
                    </a:p>
                  </a:txBody>
                  <a:tcPr anchor="ctr"/>
                </a:tc>
              </a:tr>
              <a:tr h="760463">
                <a:tc>
                  <a:txBody>
                    <a:bodyPr/>
                    <a:lstStyle/>
                    <a:p>
                      <a:pPr algn="ctr"/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20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10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0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/>
                        <a:t>5</a:t>
                      </a:r>
                      <a:endParaRPr lang="en-US" sz="2400" b="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698654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60411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728" indent="0" algn="ctr" rtl="1">
              <a:buNone/>
            </a:pPr>
            <a:r>
              <a:rPr lang="fa-IR" dirty="0" smtClean="0"/>
              <a:t>مقایسه‌ی </a:t>
            </a:r>
            <a:r>
              <a:rPr lang="fa-IR" b="1" dirty="0" smtClean="0"/>
              <a:t>داوری در باره‌ی کیفیت عملکرد با استفاده از </a:t>
            </a:r>
            <a:r>
              <a:rPr lang="en-US" b="1" dirty="0" smtClean="0">
                <a:solidFill>
                  <a:srgbClr val="FF0000"/>
                </a:solidFill>
              </a:rPr>
              <a:t>TE</a:t>
            </a:r>
            <a:r>
              <a:rPr lang="fa-IR" b="1" dirty="0" smtClean="0"/>
              <a:t> و </a:t>
            </a:r>
            <a:r>
              <a:rPr lang="en-US" b="1" dirty="0" smtClean="0">
                <a:solidFill>
                  <a:srgbClr val="FF0000"/>
                </a:solidFill>
              </a:rPr>
              <a:t>SM</a:t>
            </a:r>
            <a:endParaRPr lang="fa-IR" b="1" dirty="0" smtClean="0">
              <a:solidFill>
                <a:srgbClr val="FF0000"/>
              </a:solidFill>
            </a:endParaRPr>
          </a:p>
          <a:p>
            <a:pPr marL="109728" indent="0" algn="ctr" rtl="1">
              <a:buNone/>
            </a:pPr>
            <a:r>
              <a:rPr lang="fa-IR" sz="3200" dirty="0" smtClean="0"/>
              <a:t> </a:t>
            </a:r>
            <a:r>
              <a:rPr lang="fa-IR" sz="3200" b="1" dirty="0" smtClean="0"/>
              <a:t>مثال:</a:t>
            </a:r>
            <a:r>
              <a:rPr lang="fa-IR" dirty="0" smtClean="0"/>
              <a:t> سنجش </a:t>
            </a:r>
            <a:r>
              <a:rPr lang="en-US" dirty="0" smtClean="0"/>
              <a:t>TSH</a:t>
            </a:r>
            <a:r>
              <a:rPr lang="fa-IR" dirty="0" smtClean="0"/>
              <a:t>؛ </a:t>
            </a:r>
            <a:r>
              <a:rPr lang="en-US" dirty="0" smtClean="0"/>
              <a:t>TE</a:t>
            </a:r>
            <a:r>
              <a:rPr lang="en-US" baseline="-25000" dirty="0" smtClean="0"/>
              <a:t>a</a:t>
            </a:r>
            <a:r>
              <a:rPr lang="en-US" dirty="0" smtClean="0"/>
              <a:t> = 20%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86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588016"/>
              </p:ext>
            </p:extLst>
          </p:nvPr>
        </p:nvGraphicFramePr>
        <p:xfrm>
          <a:off x="1219200" y="1676402"/>
          <a:ext cx="6668956" cy="4624271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088204"/>
                <a:gridCol w="1280160"/>
                <a:gridCol w="1779115"/>
                <a:gridCol w="1779115"/>
                <a:gridCol w="742362"/>
              </a:tblGrid>
              <a:tr h="68524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SM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انحراف معیار</a:t>
                      </a:r>
                      <a:endParaRPr lang="fa-IR" baseline="0" dirty="0" smtClean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نامیزانی</a:t>
                      </a:r>
                      <a:endParaRPr lang="fa-IR" baseline="0" dirty="0" smtClean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dirty="0" smtClean="0"/>
                        <a:t>شماره</a:t>
                      </a:r>
                      <a:endParaRPr lang="en-US" dirty="0"/>
                    </a:p>
                  </a:txBody>
                  <a:tcPr vert="vert270" anchor="b">
                    <a:solidFill>
                      <a:srgbClr val="7030A0"/>
                    </a:solidFill>
                  </a:tcPr>
                </a:tc>
              </a:tr>
              <a:tr h="760463">
                <a:tc>
                  <a:txBody>
                    <a:bodyPr/>
                    <a:lstStyle/>
                    <a:p>
                      <a:pPr algn="ctr"/>
                      <a:r>
                        <a:rPr lang="fa-IR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/>
                        <a:t>1</a:t>
                      </a:r>
                    </a:p>
                  </a:txBody>
                  <a:tcPr anchor="ctr"/>
                </a:tc>
              </a:tr>
              <a:tr h="776604">
                <a:tc>
                  <a:txBody>
                    <a:bodyPr/>
                    <a:lstStyle/>
                    <a:p>
                      <a:pPr algn="ctr"/>
                      <a:r>
                        <a:rPr lang="fa-IR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14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10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/>
                        <a:t>2</a:t>
                      </a:r>
                      <a:endParaRPr lang="en-US" sz="2400" b="0" dirty="0"/>
                    </a:p>
                  </a:txBody>
                  <a:tcPr anchor="ctr"/>
                </a:tc>
              </a:tr>
              <a:tr h="760463">
                <a:tc>
                  <a:txBody>
                    <a:bodyPr/>
                    <a:lstStyle/>
                    <a:p>
                      <a:pPr algn="ctr"/>
                      <a:r>
                        <a:rPr lang="fa-IR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19.4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0.2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19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/>
                        <a:t>3</a:t>
                      </a:r>
                      <a:endParaRPr lang="en-US" sz="2400" b="0" dirty="0"/>
                    </a:p>
                  </a:txBody>
                  <a:tcPr anchor="ctr"/>
                </a:tc>
              </a:tr>
              <a:tr h="881031">
                <a:tc>
                  <a:txBody>
                    <a:bodyPr/>
                    <a:lstStyle/>
                    <a:p>
                      <a:pPr algn="ctr"/>
                      <a:r>
                        <a:rPr lang="fa-IR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19.994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0.002 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19.99-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/>
                        <a:t>4</a:t>
                      </a:r>
                      <a:endParaRPr lang="en-US" sz="2400" b="0" dirty="0"/>
                    </a:p>
                  </a:txBody>
                  <a:tcPr anchor="ctr"/>
                </a:tc>
              </a:tr>
              <a:tr h="760463">
                <a:tc>
                  <a:txBody>
                    <a:bodyPr/>
                    <a:lstStyle/>
                    <a:p>
                      <a:pPr algn="ctr"/>
                      <a:r>
                        <a:rPr lang="fa-IR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20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10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0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/>
                        <a:t>5</a:t>
                      </a:r>
                      <a:endParaRPr lang="en-US" sz="2400" b="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69865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60411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146175" indent="-341313" algn="r" rtl="1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87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588016"/>
              </p:ext>
            </p:extLst>
          </p:nvPr>
        </p:nvGraphicFramePr>
        <p:xfrm>
          <a:off x="5257800" y="304801"/>
          <a:ext cx="3718555" cy="6226052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742848"/>
                <a:gridCol w="1254454"/>
                <a:gridCol w="1214490"/>
                <a:gridCol w="506763"/>
              </a:tblGrid>
              <a:tr h="71991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SM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انحراف معیار</a:t>
                      </a:r>
                      <a:endParaRPr lang="fa-IR" baseline="0" dirty="0" smtClean="0"/>
                    </a:p>
                    <a:p>
                      <a:pPr algn="ctr"/>
                      <a:r>
                        <a:rPr lang="en-US" baseline="0" dirty="0" smtClean="0"/>
                        <a:t>(</a:t>
                      </a:r>
                      <a:r>
                        <a:rPr lang="fa-IR" baseline="0" dirty="0" smtClean="0"/>
                        <a:t>%</a:t>
                      </a:r>
                      <a:r>
                        <a:rPr lang="en-US" baseline="0" dirty="0" smtClean="0"/>
                        <a:t>)</a:t>
                      </a:r>
                      <a:endParaRPr lang="en-US" dirty="0" smtClean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نامیزانی</a:t>
                      </a:r>
                      <a:endParaRPr lang="fa-IR" baseline="0" dirty="0" smtClean="0"/>
                    </a:p>
                    <a:p>
                      <a:pPr algn="ctr"/>
                      <a:r>
                        <a:rPr lang="en-US" baseline="0" dirty="0" smtClean="0"/>
                        <a:t>(</a:t>
                      </a:r>
                      <a:r>
                        <a:rPr lang="fa-IR" baseline="0" dirty="0" smtClean="0"/>
                        <a:t>%</a:t>
                      </a:r>
                      <a:r>
                        <a:rPr lang="en-US" baseline="0" dirty="0" smtClean="0"/>
                        <a:t>)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dirty="0" smtClean="0"/>
                        <a:t>شماره</a:t>
                      </a:r>
                      <a:endParaRPr lang="en-US" dirty="0"/>
                    </a:p>
                  </a:txBody>
                  <a:tcPr vert="vert270" anchor="b">
                    <a:solidFill>
                      <a:srgbClr val="7030A0"/>
                    </a:solidFill>
                  </a:tcPr>
                </a:tc>
              </a:tr>
              <a:tr h="1039873"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/>
                        <a:t>1</a:t>
                      </a:r>
                    </a:p>
                  </a:txBody>
                  <a:tcPr anchor="ctr"/>
                </a:tc>
              </a:tr>
              <a:tr h="1065760"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10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/>
                        <a:t>2</a:t>
                      </a:r>
                      <a:endParaRPr lang="en-US" sz="2400" b="0" dirty="0"/>
                    </a:p>
                  </a:txBody>
                  <a:tcPr anchor="ctr"/>
                </a:tc>
              </a:tr>
              <a:tr h="1333948"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0.2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19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/>
                        <a:t>3</a:t>
                      </a:r>
                      <a:endParaRPr lang="en-US" sz="2400" b="0" dirty="0"/>
                    </a:p>
                  </a:txBody>
                  <a:tcPr anchor="ctr"/>
                </a:tc>
              </a:tr>
              <a:tr h="945907"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0.0002 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19.99-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/>
                        <a:t>4</a:t>
                      </a:r>
                      <a:endParaRPr lang="en-US" sz="2400" b="0" dirty="0"/>
                    </a:p>
                  </a:txBody>
                  <a:tcPr anchor="ctr"/>
                </a:tc>
              </a:tr>
              <a:tr h="1120653"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10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0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/>
                        <a:t>5</a:t>
                      </a:r>
                      <a:endParaRPr lang="en-US" sz="2400" b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8200" y="36576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lt1"/>
                </a:solidFill>
              </a:rPr>
              <a:t>(SM)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52400" y="476672"/>
            <a:ext cx="5040560" cy="638132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rtl="1"/>
            <a:endParaRPr lang="en-US" sz="2400" dirty="0">
              <a:solidFill>
                <a:srgbClr val="7030A0"/>
              </a:solidFill>
            </a:endParaRPr>
          </a:p>
        </p:txBody>
      </p:sp>
      <p:cxnSp>
        <p:nvCxnSpPr>
          <p:cNvPr id="10" name="Straight Connector 9"/>
          <p:cNvCxnSpPr>
            <a:stCxn id="7" idx="0"/>
            <a:endCxn id="7" idx="2"/>
          </p:cNvCxnSpPr>
          <p:nvPr/>
        </p:nvCxnSpPr>
        <p:spPr>
          <a:xfrm rot="16200000" flipH="1">
            <a:off x="-517984" y="3667336"/>
            <a:ext cx="6381328" cy="1588"/>
          </a:xfrm>
          <a:prstGeom prst="line">
            <a:avLst/>
          </a:prstGeom>
          <a:ln w="57150">
            <a:solidFill>
              <a:srgbClr val="FFFF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114800" y="457200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/>
              <a:t>20% +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52400" y="457200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/>
              <a:t>20% -</a:t>
            </a:r>
            <a:endParaRPr lang="en-US" sz="2000" b="1" dirty="0"/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3352800" y="1219200"/>
            <a:ext cx="0" cy="76470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4038600" y="1233264"/>
            <a:ext cx="0" cy="7506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2743200" y="1233264"/>
            <a:ext cx="0" cy="7506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3352800" y="1602904"/>
            <a:ext cx="1828800" cy="1588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3962400" y="2133600"/>
            <a:ext cx="0" cy="76470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4419600" y="2133600"/>
            <a:ext cx="0" cy="7506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3581400" y="2133600"/>
            <a:ext cx="0" cy="7506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3962400" y="2590800"/>
            <a:ext cx="1219200" cy="1588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 flipH="1" flipV="1">
            <a:off x="4342048" y="3811352"/>
            <a:ext cx="1375098" cy="79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5106194" y="3733800"/>
            <a:ext cx="0" cy="7506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4953794" y="3733800"/>
            <a:ext cx="0" cy="7506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152400" y="4572000"/>
            <a:ext cx="0" cy="1097280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152400" y="4953000"/>
            <a:ext cx="0" cy="7506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V="1">
            <a:off x="3657600" y="5485606"/>
            <a:ext cx="0" cy="7506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5400000" flipH="1" flipV="1">
            <a:off x="1866106" y="6057106"/>
            <a:ext cx="1600994" cy="794"/>
          </a:xfrm>
          <a:prstGeom prst="straightConnector1">
            <a:avLst/>
          </a:prstGeom>
          <a:ln w="762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1828800" y="5485606"/>
            <a:ext cx="0" cy="7506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flipV="1">
            <a:off x="2667000" y="5942806"/>
            <a:ext cx="2514600" cy="7032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/>
          <p:cNvSpPr/>
          <p:nvPr/>
        </p:nvSpPr>
        <p:spPr>
          <a:xfrm>
            <a:off x="1862336" y="562744"/>
            <a:ext cx="1620688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>
                <a:solidFill>
                  <a:srgbClr val="7030A0"/>
                </a:solidFill>
              </a:rPr>
              <a:t>جاده‌ی</a:t>
            </a:r>
            <a:r>
              <a:rPr lang="fa-IR" sz="2400" dirty="0">
                <a:solidFill>
                  <a:srgbClr val="7030A0"/>
                </a:solidFill>
              </a:rPr>
              <a:t> </a:t>
            </a:r>
            <a:r>
              <a:rPr lang="en-US" sz="2000" dirty="0">
                <a:solidFill>
                  <a:srgbClr val="7030A0"/>
                </a:solidFill>
              </a:rPr>
              <a:t>TSH</a:t>
            </a:r>
          </a:p>
        </p:txBody>
      </p:sp>
    </p:spTree>
    <p:extLst>
      <p:ext uri="{BB962C8B-B14F-4D97-AF65-F5344CB8AC3E}">
        <p14:creationId xmlns:p14="http://schemas.microsoft.com/office/powerpoint/2010/main" val="154698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5417"/>
            <a:ext cx="8229600" cy="209438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fa-IR" b="1" i="1" dirty="0" smtClean="0">
                <a:solidFill>
                  <a:srgbClr val="FF0000"/>
                </a:solidFill>
              </a:rPr>
              <a:t>رسم نمودار سیگما</a:t>
            </a:r>
            <a:endParaRPr lang="en-US" b="1" i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840"/>
            <a:ext cx="8229600" cy="422369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233362" indent="0" algn="r" rtl="1">
              <a:spcBef>
                <a:spcPts val="2400"/>
              </a:spcBef>
              <a:buNone/>
            </a:pPr>
            <a:endParaRPr lang="en-US" dirty="0" smtClean="0"/>
          </a:p>
          <a:p>
            <a:pPr marL="233362" indent="0" algn="r" rtl="1">
              <a:spcBef>
                <a:spcPts val="3600"/>
              </a:spcBef>
              <a:buNone/>
            </a:pPr>
            <a:r>
              <a:rPr lang="fa-IR" dirty="0" smtClean="0"/>
              <a:t>اگر </a:t>
            </a:r>
            <a:r>
              <a:rPr lang="en-US" dirty="0" smtClean="0"/>
              <a:t>CV = 0</a:t>
            </a:r>
            <a:r>
              <a:rPr lang="fa-IR" dirty="0" smtClean="0"/>
              <a:t>:</a:t>
            </a:r>
          </a:p>
          <a:p>
            <a:pPr marL="1146175" indent="-912813" algn="r" rtl="1">
              <a:buNone/>
            </a:pPr>
            <a:r>
              <a:rPr lang="en-US" dirty="0" smtClean="0">
                <a:solidFill>
                  <a:schemeClr val="tx1"/>
                </a:solidFill>
              </a:rPr>
              <a:t>Bmax = TEa</a:t>
            </a:r>
          </a:p>
          <a:p>
            <a:pPr marL="233362" indent="0" algn="r" rtl="1">
              <a:spcBef>
                <a:spcPts val="2400"/>
              </a:spcBef>
              <a:buNone/>
            </a:pPr>
            <a:endParaRPr lang="en-US" dirty="0" smtClean="0"/>
          </a:p>
          <a:p>
            <a:pPr marL="233362" indent="0" algn="r" rtl="1">
              <a:spcBef>
                <a:spcPts val="2400"/>
              </a:spcBef>
              <a:buNone/>
            </a:pPr>
            <a:r>
              <a:rPr lang="fa-IR" dirty="0" smtClean="0"/>
              <a:t>اگر </a:t>
            </a:r>
            <a:r>
              <a:rPr lang="en-US" dirty="0"/>
              <a:t>B = 0</a:t>
            </a:r>
            <a:r>
              <a:rPr lang="fa-IR" dirty="0"/>
              <a:t>:</a:t>
            </a:r>
          </a:p>
          <a:p>
            <a:pPr marL="1146175" indent="-912813" algn="r" rtl="1">
              <a:buNone/>
            </a:pPr>
            <a:r>
              <a:rPr lang="en-US" dirty="0">
                <a:solidFill>
                  <a:schemeClr val="tx1"/>
                </a:solidFill>
              </a:rPr>
              <a:t>CVmax = </a:t>
            </a:r>
            <a:r>
              <a:rPr lang="en-US" dirty="0" smtClean="0">
                <a:solidFill>
                  <a:schemeClr val="tx1"/>
                </a:solidFill>
              </a:rPr>
              <a:t>1/2TEa</a:t>
            </a:r>
            <a:endParaRPr lang="fa-IR" dirty="0">
              <a:solidFill>
                <a:schemeClr val="tx1"/>
              </a:solidFill>
            </a:endParaRPr>
          </a:p>
          <a:p>
            <a:pPr marL="1146175" indent="-912813" algn="r" rtl="1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88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409240" y="3284984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a-IR" b="1" dirty="0" smtClean="0">
              <a:solidFill>
                <a:schemeClr val="lt1"/>
              </a:solidFill>
            </a:endParaRPr>
          </a:p>
          <a:p>
            <a:pPr algn="ctr"/>
            <a:r>
              <a:rPr lang="fa-IR" sz="2400" b="1" dirty="0" smtClean="0">
                <a:solidFill>
                  <a:schemeClr val="lt1"/>
                </a:solidFill>
              </a:rPr>
              <a:t>آسانی </a:t>
            </a:r>
            <a:r>
              <a:rPr lang="fa-IR" sz="2400" b="1" dirty="0">
                <a:solidFill>
                  <a:schemeClr val="lt1"/>
                </a:solidFill>
              </a:rPr>
              <a:t>نگهداری خوبیت</a:t>
            </a:r>
            <a:endParaRPr lang="en-US" sz="2400" b="1" dirty="0">
              <a:solidFill>
                <a:schemeClr val="lt1"/>
              </a:solidFill>
            </a:endParaRPr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28600" y="0"/>
            <a:ext cx="5040560" cy="6609928"/>
          </a:xfrm>
          <a:prstGeom prst="rect">
            <a:avLst/>
          </a:prstGeom>
          <a:solidFill>
            <a:srgbClr val="D4EC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rtl="1"/>
            <a:endParaRPr lang="en-US" sz="2400" dirty="0">
              <a:solidFill>
                <a:srgbClr val="7030A0"/>
              </a:solidFill>
            </a:endParaRPr>
          </a:p>
        </p:txBody>
      </p:sp>
      <p:cxnSp>
        <p:nvCxnSpPr>
          <p:cNvPr id="10" name="Straight Connector 9"/>
          <p:cNvCxnSpPr>
            <a:stCxn id="7" idx="0"/>
            <a:endCxn id="7" idx="2"/>
          </p:cNvCxnSpPr>
          <p:nvPr/>
        </p:nvCxnSpPr>
        <p:spPr>
          <a:xfrm>
            <a:off x="2748880" y="0"/>
            <a:ext cx="0" cy="660992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295733" y="6161369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+TEa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02984" y="6161369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-TEa</a:t>
            </a:r>
            <a:endParaRPr lang="en-US" sz="2000" b="1" dirty="0"/>
          </a:p>
        </p:txBody>
      </p:sp>
      <p:cxnSp>
        <p:nvCxnSpPr>
          <p:cNvPr id="40" name="Straight Arrow Connector 39"/>
          <p:cNvCxnSpPr/>
          <p:nvPr/>
        </p:nvCxnSpPr>
        <p:spPr>
          <a:xfrm flipV="1">
            <a:off x="5269160" y="4724400"/>
            <a:ext cx="9566" cy="183708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V="1">
            <a:off x="2748085" y="1959637"/>
            <a:ext cx="5969" cy="134147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228600" y="1600200"/>
            <a:ext cx="0" cy="7506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2748085" y="3067250"/>
            <a:ext cx="2545080" cy="1588"/>
          </a:xfrm>
          <a:prstGeom prst="straightConnector1">
            <a:avLst/>
          </a:prstGeom>
          <a:ln w="38100">
            <a:solidFill>
              <a:srgbClr val="00B0F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/>
          <p:cNvSpPr/>
          <p:nvPr/>
        </p:nvSpPr>
        <p:spPr>
          <a:xfrm>
            <a:off x="2066206" y="325748"/>
            <a:ext cx="1620688" cy="3945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600" dirty="0" smtClean="0">
                <a:solidFill>
                  <a:srgbClr val="7030A0"/>
                </a:solidFill>
              </a:rPr>
              <a:t>هدف</a:t>
            </a:r>
            <a:endParaRPr lang="en-US" sz="2000" dirty="0">
              <a:solidFill>
                <a:srgbClr val="7030A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001483" y="2107770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B = 0</a:t>
            </a:r>
            <a:endParaRPr lang="en-US" sz="2000" b="1" dirty="0"/>
          </a:p>
        </p:txBody>
      </p:sp>
      <p:cxnSp>
        <p:nvCxnSpPr>
          <p:cNvPr id="69" name="Straight Arrow Connector 68"/>
          <p:cNvCxnSpPr/>
          <p:nvPr/>
        </p:nvCxnSpPr>
        <p:spPr>
          <a:xfrm>
            <a:off x="2733207" y="5348678"/>
            <a:ext cx="2546839" cy="16514"/>
          </a:xfrm>
          <a:prstGeom prst="straightConnector1">
            <a:avLst/>
          </a:prstGeom>
          <a:ln w="38100">
            <a:solidFill>
              <a:srgbClr val="00B0F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926080" y="2064850"/>
            <a:ext cx="236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CVmax = ½ TEa</a:t>
            </a:r>
            <a:endParaRPr lang="en-US" sz="2000" b="1" dirty="0"/>
          </a:p>
        </p:txBody>
      </p:sp>
      <p:sp>
        <p:nvSpPr>
          <p:cNvPr id="80" name="TextBox 79"/>
          <p:cNvSpPr txBox="1"/>
          <p:nvPr/>
        </p:nvSpPr>
        <p:spPr>
          <a:xfrm>
            <a:off x="3212220" y="5402693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Bmax = TEa</a:t>
            </a:r>
            <a:endParaRPr lang="en-US" sz="2000" b="1" dirty="0"/>
          </a:p>
        </p:txBody>
      </p:sp>
      <p:sp>
        <p:nvSpPr>
          <p:cNvPr id="81" name="TextBox 80"/>
          <p:cNvSpPr txBox="1"/>
          <p:nvPr/>
        </p:nvSpPr>
        <p:spPr>
          <a:xfrm>
            <a:off x="4208160" y="4909630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CV = 0</a:t>
            </a:r>
            <a:endParaRPr lang="en-US" sz="2000" b="1" dirty="0"/>
          </a:p>
        </p:txBody>
      </p:sp>
      <p:pic>
        <p:nvPicPr>
          <p:cNvPr id="25" name="Content Placeholder 51" descr="http://t2.gstatic.com/images?q=tbn:ANd9GcRQIVmFiKoxUwjTnJcXmFziM_xeJbVyV3e0wFXGf0uOcWzBgOmG"/>
          <p:cNvPicPr>
            <a:picLocks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-1600200" y="2597831"/>
            <a:ext cx="9062156" cy="6571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33949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686800" cy="60411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09728" indent="0" algn="r" rtl="1"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89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36576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lt1"/>
                </a:solidFill>
              </a:rPr>
              <a:t>(SM)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533400"/>
            <a:ext cx="9220200" cy="6324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rtl="1"/>
            <a:endParaRPr lang="en-US" sz="2400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14362" y="6305635"/>
            <a:ext cx="532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000" b="1" dirty="0" smtClean="0"/>
              <a:t> 17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23451" y="3080266"/>
            <a:ext cx="492443" cy="152400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000" b="1" dirty="0" smtClean="0"/>
              <a:t>B/TEa (%)</a:t>
            </a:r>
            <a:endParaRPr lang="en-US" sz="2000" b="1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1093842" y="6360373"/>
            <a:ext cx="5611758" cy="518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1058546" y="646194"/>
            <a:ext cx="21373" cy="57217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11418" y="641521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100%</a:t>
            </a:r>
            <a:endParaRPr lang="en-US" sz="2000" b="1" dirty="0"/>
          </a:p>
        </p:txBody>
      </p:sp>
      <p:sp>
        <p:nvSpPr>
          <p:cNvPr id="75" name="TextBox 74"/>
          <p:cNvSpPr txBox="1"/>
          <p:nvPr/>
        </p:nvSpPr>
        <p:spPr>
          <a:xfrm rot="5400000">
            <a:off x="5279586" y="5782935"/>
            <a:ext cx="492443" cy="167640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000" b="1" dirty="0" smtClean="0"/>
              <a:t>CV/TEa (%)</a:t>
            </a:r>
            <a:endParaRPr lang="en-US" sz="2000" b="1" dirty="0"/>
          </a:p>
        </p:txBody>
      </p:sp>
      <p:sp>
        <p:nvSpPr>
          <p:cNvPr id="16" name="Right Triangle 15"/>
          <p:cNvSpPr/>
          <p:nvPr/>
        </p:nvSpPr>
        <p:spPr>
          <a:xfrm>
            <a:off x="1093789" y="679102"/>
            <a:ext cx="925689" cy="5681270"/>
          </a:xfrm>
          <a:prstGeom prst="rt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/>
          <p:cNvSpPr/>
          <p:nvPr/>
        </p:nvSpPr>
        <p:spPr>
          <a:xfrm>
            <a:off x="1105077" y="666575"/>
            <a:ext cx="1257740" cy="5693796"/>
          </a:xfrm>
          <a:custGeom>
            <a:avLst/>
            <a:gdLst>
              <a:gd name="connsiteX0" fmla="*/ 0 w 794277"/>
              <a:gd name="connsiteY0" fmla="*/ 5681270 h 5681270"/>
              <a:gd name="connsiteX1" fmla="*/ 0 w 794277"/>
              <a:gd name="connsiteY1" fmla="*/ 0 h 5681270"/>
              <a:gd name="connsiteX2" fmla="*/ 794277 w 794277"/>
              <a:gd name="connsiteY2" fmla="*/ 5681270 h 5681270"/>
              <a:gd name="connsiteX3" fmla="*/ 0 w 794277"/>
              <a:gd name="connsiteY3" fmla="*/ 5681270 h 5681270"/>
              <a:gd name="connsiteX0" fmla="*/ 914400 w 1708677"/>
              <a:gd name="connsiteY0" fmla="*/ 5693796 h 5693796"/>
              <a:gd name="connsiteX1" fmla="*/ 0 w 1708677"/>
              <a:gd name="connsiteY1" fmla="*/ 0 h 5693796"/>
              <a:gd name="connsiteX2" fmla="*/ 1708677 w 1708677"/>
              <a:gd name="connsiteY2" fmla="*/ 5693796 h 5693796"/>
              <a:gd name="connsiteX3" fmla="*/ 914400 w 1708677"/>
              <a:gd name="connsiteY3" fmla="*/ 5693796 h 5693796"/>
              <a:gd name="connsiteX0" fmla="*/ 914400 w 1783833"/>
              <a:gd name="connsiteY0" fmla="*/ 5693796 h 5693796"/>
              <a:gd name="connsiteX1" fmla="*/ 0 w 1783833"/>
              <a:gd name="connsiteY1" fmla="*/ 0 h 5693796"/>
              <a:gd name="connsiteX2" fmla="*/ 1783833 w 1783833"/>
              <a:gd name="connsiteY2" fmla="*/ 5693796 h 5693796"/>
              <a:gd name="connsiteX3" fmla="*/ 914400 w 1783833"/>
              <a:gd name="connsiteY3" fmla="*/ 5693796 h 5693796"/>
              <a:gd name="connsiteX0" fmla="*/ 914400 w 1220162"/>
              <a:gd name="connsiteY0" fmla="*/ 5693796 h 5731374"/>
              <a:gd name="connsiteX1" fmla="*/ 0 w 1220162"/>
              <a:gd name="connsiteY1" fmla="*/ 0 h 5731374"/>
              <a:gd name="connsiteX2" fmla="*/ 1220162 w 1220162"/>
              <a:gd name="connsiteY2" fmla="*/ 5731374 h 5731374"/>
              <a:gd name="connsiteX3" fmla="*/ 914400 w 1220162"/>
              <a:gd name="connsiteY3" fmla="*/ 5693796 h 5731374"/>
              <a:gd name="connsiteX0" fmla="*/ 914400 w 1220162"/>
              <a:gd name="connsiteY0" fmla="*/ 5693796 h 5693796"/>
              <a:gd name="connsiteX1" fmla="*/ 0 w 1220162"/>
              <a:gd name="connsiteY1" fmla="*/ 0 h 5693796"/>
              <a:gd name="connsiteX2" fmla="*/ 1220162 w 1220162"/>
              <a:gd name="connsiteY2" fmla="*/ 5643692 h 5693796"/>
              <a:gd name="connsiteX3" fmla="*/ 914400 w 1220162"/>
              <a:gd name="connsiteY3" fmla="*/ 5693796 h 5693796"/>
              <a:gd name="connsiteX0" fmla="*/ 914400 w 1257740"/>
              <a:gd name="connsiteY0" fmla="*/ 5693796 h 5718848"/>
              <a:gd name="connsiteX1" fmla="*/ 0 w 1257740"/>
              <a:gd name="connsiteY1" fmla="*/ 0 h 5718848"/>
              <a:gd name="connsiteX2" fmla="*/ 1257740 w 1257740"/>
              <a:gd name="connsiteY2" fmla="*/ 5718848 h 5718848"/>
              <a:gd name="connsiteX3" fmla="*/ 914400 w 1257740"/>
              <a:gd name="connsiteY3" fmla="*/ 5693796 h 5718848"/>
              <a:gd name="connsiteX0" fmla="*/ 914400 w 1257740"/>
              <a:gd name="connsiteY0" fmla="*/ 5693796 h 5693796"/>
              <a:gd name="connsiteX1" fmla="*/ 0 w 1257740"/>
              <a:gd name="connsiteY1" fmla="*/ 0 h 5693796"/>
              <a:gd name="connsiteX2" fmla="*/ 1257740 w 1257740"/>
              <a:gd name="connsiteY2" fmla="*/ 5693796 h 5693796"/>
              <a:gd name="connsiteX3" fmla="*/ 914400 w 1257740"/>
              <a:gd name="connsiteY3" fmla="*/ 5693796 h 5693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740" h="5693796">
                <a:moveTo>
                  <a:pt x="914400" y="5693796"/>
                </a:moveTo>
                <a:lnTo>
                  <a:pt x="0" y="0"/>
                </a:lnTo>
                <a:lnTo>
                  <a:pt x="1257740" y="5693796"/>
                </a:lnTo>
                <a:lnTo>
                  <a:pt x="914400" y="5693796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16"/>
          <p:cNvSpPr/>
          <p:nvPr/>
        </p:nvSpPr>
        <p:spPr>
          <a:xfrm>
            <a:off x="1114717" y="701459"/>
            <a:ext cx="1612854" cy="5671438"/>
          </a:xfrm>
          <a:custGeom>
            <a:avLst/>
            <a:gdLst>
              <a:gd name="connsiteX0" fmla="*/ 0 w 794277"/>
              <a:gd name="connsiteY0" fmla="*/ 5681270 h 5681270"/>
              <a:gd name="connsiteX1" fmla="*/ 0 w 794277"/>
              <a:gd name="connsiteY1" fmla="*/ 0 h 5681270"/>
              <a:gd name="connsiteX2" fmla="*/ 794277 w 794277"/>
              <a:gd name="connsiteY2" fmla="*/ 5681270 h 5681270"/>
              <a:gd name="connsiteX3" fmla="*/ 0 w 794277"/>
              <a:gd name="connsiteY3" fmla="*/ 5681270 h 5681270"/>
              <a:gd name="connsiteX0" fmla="*/ 914400 w 1708677"/>
              <a:gd name="connsiteY0" fmla="*/ 5693796 h 5693796"/>
              <a:gd name="connsiteX1" fmla="*/ 0 w 1708677"/>
              <a:gd name="connsiteY1" fmla="*/ 0 h 5693796"/>
              <a:gd name="connsiteX2" fmla="*/ 1708677 w 1708677"/>
              <a:gd name="connsiteY2" fmla="*/ 5693796 h 5693796"/>
              <a:gd name="connsiteX3" fmla="*/ 914400 w 1708677"/>
              <a:gd name="connsiteY3" fmla="*/ 5693796 h 5693796"/>
              <a:gd name="connsiteX0" fmla="*/ 914400 w 1783833"/>
              <a:gd name="connsiteY0" fmla="*/ 5693796 h 5693796"/>
              <a:gd name="connsiteX1" fmla="*/ 0 w 1783833"/>
              <a:gd name="connsiteY1" fmla="*/ 0 h 5693796"/>
              <a:gd name="connsiteX2" fmla="*/ 1783833 w 1783833"/>
              <a:gd name="connsiteY2" fmla="*/ 5693796 h 5693796"/>
              <a:gd name="connsiteX3" fmla="*/ 914400 w 1783833"/>
              <a:gd name="connsiteY3" fmla="*/ 5693796 h 5693796"/>
              <a:gd name="connsiteX0" fmla="*/ 1615857 w 2485290"/>
              <a:gd name="connsiteY0" fmla="*/ 5242860 h 5242860"/>
              <a:gd name="connsiteX1" fmla="*/ 0 w 2485290"/>
              <a:gd name="connsiteY1" fmla="*/ 0 h 5242860"/>
              <a:gd name="connsiteX2" fmla="*/ 2485290 w 2485290"/>
              <a:gd name="connsiteY2" fmla="*/ 5242860 h 5242860"/>
              <a:gd name="connsiteX3" fmla="*/ 1615857 w 2485290"/>
              <a:gd name="connsiteY3" fmla="*/ 5242860 h 5242860"/>
              <a:gd name="connsiteX0" fmla="*/ 1828800 w 2698233"/>
              <a:gd name="connsiteY0" fmla="*/ 5794005 h 5794005"/>
              <a:gd name="connsiteX1" fmla="*/ 0 w 2698233"/>
              <a:gd name="connsiteY1" fmla="*/ 0 h 5794005"/>
              <a:gd name="connsiteX2" fmla="*/ 2698233 w 2698233"/>
              <a:gd name="connsiteY2" fmla="*/ 5794005 h 5794005"/>
              <a:gd name="connsiteX3" fmla="*/ 1828800 w 2698233"/>
              <a:gd name="connsiteY3" fmla="*/ 5794005 h 5794005"/>
              <a:gd name="connsiteX0" fmla="*/ 1783081 w 2652514"/>
              <a:gd name="connsiteY0" fmla="*/ 5658912 h 5658912"/>
              <a:gd name="connsiteX1" fmla="*/ 0 w 2652514"/>
              <a:gd name="connsiteY1" fmla="*/ 0 h 5658912"/>
              <a:gd name="connsiteX2" fmla="*/ 2652514 w 2652514"/>
              <a:gd name="connsiteY2" fmla="*/ 5658912 h 5658912"/>
              <a:gd name="connsiteX3" fmla="*/ 1783081 w 2652514"/>
              <a:gd name="connsiteY3" fmla="*/ 5658912 h 5658912"/>
              <a:gd name="connsiteX0" fmla="*/ 1256988 w 2652514"/>
              <a:gd name="connsiteY0" fmla="*/ 5696490 h 5696490"/>
              <a:gd name="connsiteX1" fmla="*/ 0 w 2652514"/>
              <a:gd name="connsiteY1" fmla="*/ 0 h 5696490"/>
              <a:gd name="connsiteX2" fmla="*/ 2652514 w 2652514"/>
              <a:gd name="connsiteY2" fmla="*/ 5658912 h 5696490"/>
              <a:gd name="connsiteX3" fmla="*/ 1256988 w 2652514"/>
              <a:gd name="connsiteY3" fmla="*/ 5696490 h 5696490"/>
              <a:gd name="connsiteX0" fmla="*/ 1269514 w 2652514"/>
              <a:gd name="connsiteY0" fmla="*/ 5671438 h 5671438"/>
              <a:gd name="connsiteX1" fmla="*/ 0 w 2652514"/>
              <a:gd name="connsiteY1" fmla="*/ 0 h 5671438"/>
              <a:gd name="connsiteX2" fmla="*/ 2652514 w 2652514"/>
              <a:gd name="connsiteY2" fmla="*/ 5658912 h 5671438"/>
              <a:gd name="connsiteX3" fmla="*/ 1269514 w 2652514"/>
              <a:gd name="connsiteY3" fmla="*/ 5671438 h 5671438"/>
              <a:gd name="connsiteX0" fmla="*/ 1269514 w 1888427"/>
              <a:gd name="connsiteY0" fmla="*/ 5671438 h 5696490"/>
              <a:gd name="connsiteX1" fmla="*/ 0 w 1888427"/>
              <a:gd name="connsiteY1" fmla="*/ 0 h 5696490"/>
              <a:gd name="connsiteX2" fmla="*/ 1888427 w 1888427"/>
              <a:gd name="connsiteY2" fmla="*/ 5696490 h 5696490"/>
              <a:gd name="connsiteX3" fmla="*/ 1269514 w 1888427"/>
              <a:gd name="connsiteY3" fmla="*/ 5671438 h 5696490"/>
              <a:gd name="connsiteX0" fmla="*/ 1269514 w 1863375"/>
              <a:gd name="connsiteY0" fmla="*/ 5671438 h 5671438"/>
              <a:gd name="connsiteX1" fmla="*/ 0 w 1863375"/>
              <a:gd name="connsiteY1" fmla="*/ 0 h 5671438"/>
              <a:gd name="connsiteX2" fmla="*/ 1863375 w 1863375"/>
              <a:gd name="connsiteY2" fmla="*/ 5658912 h 5671438"/>
              <a:gd name="connsiteX3" fmla="*/ 1269514 w 1863375"/>
              <a:gd name="connsiteY3" fmla="*/ 5671438 h 5671438"/>
              <a:gd name="connsiteX0" fmla="*/ 1269514 w 1612854"/>
              <a:gd name="connsiteY0" fmla="*/ 5671438 h 5671438"/>
              <a:gd name="connsiteX1" fmla="*/ 0 w 1612854"/>
              <a:gd name="connsiteY1" fmla="*/ 0 h 5671438"/>
              <a:gd name="connsiteX2" fmla="*/ 1612854 w 1612854"/>
              <a:gd name="connsiteY2" fmla="*/ 5658912 h 5671438"/>
              <a:gd name="connsiteX3" fmla="*/ 1269514 w 1612854"/>
              <a:gd name="connsiteY3" fmla="*/ 5671438 h 5671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2854" h="5671438">
                <a:moveTo>
                  <a:pt x="1269514" y="5671438"/>
                </a:moveTo>
                <a:lnTo>
                  <a:pt x="0" y="0"/>
                </a:lnTo>
                <a:lnTo>
                  <a:pt x="1612854" y="5658912"/>
                </a:lnTo>
                <a:lnTo>
                  <a:pt x="1269514" y="5671438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Triangle 16"/>
          <p:cNvSpPr/>
          <p:nvPr/>
        </p:nvSpPr>
        <p:spPr>
          <a:xfrm>
            <a:off x="1129393" y="671491"/>
            <a:ext cx="2242368" cy="5701394"/>
          </a:xfrm>
          <a:custGeom>
            <a:avLst/>
            <a:gdLst>
              <a:gd name="connsiteX0" fmla="*/ 0 w 794277"/>
              <a:gd name="connsiteY0" fmla="*/ 5681270 h 5681270"/>
              <a:gd name="connsiteX1" fmla="*/ 0 w 794277"/>
              <a:gd name="connsiteY1" fmla="*/ 0 h 5681270"/>
              <a:gd name="connsiteX2" fmla="*/ 794277 w 794277"/>
              <a:gd name="connsiteY2" fmla="*/ 5681270 h 5681270"/>
              <a:gd name="connsiteX3" fmla="*/ 0 w 794277"/>
              <a:gd name="connsiteY3" fmla="*/ 5681270 h 5681270"/>
              <a:gd name="connsiteX0" fmla="*/ 914400 w 1708677"/>
              <a:gd name="connsiteY0" fmla="*/ 5693796 h 5693796"/>
              <a:gd name="connsiteX1" fmla="*/ 0 w 1708677"/>
              <a:gd name="connsiteY1" fmla="*/ 0 h 5693796"/>
              <a:gd name="connsiteX2" fmla="*/ 1708677 w 1708677"/>
              <a:gd name="connsiteY2" fmla="*/ 5693796 h 5693796"/>
              <a:gd name="connsiteX3" fmla="*/ 914400 w 1708677"/>
              <a:gd name="connsiteY3" fmla="*/ 5693796 h 5693796"/>
              <a:gd name="connsiteX0" fmla="*/ 914400 w 1783833"/>
              <a:gd name="connsiteY0" fmla="*/ 5693796 h 5693796"/>
              <a:gd name="connsiteX1" fmla="*/ 0 w 1783833"/>
              <a:gd name="connsiteY1" fmla="*/ 0 h 5693796"/>
              <a:gd name="connsiteX2" fmla="*/ 1783833 w 1783833"/>
              <a:gd name="connsiteY2" fmla="*/ 5693796 h 5693796"/>
              <a:gd name="connsiteX3" fmla="*/ 914400 w 1783833"/>
              <a:gd name="connsiteY3" fmla="*/ 5693796 h 5693796"/>
              <a:gd name="connsiteX0" fmla="*/ 2693096 w 3562529"/>
              <a:gd name="connsiteY0" fmla="*/ 5706322 h 5706322"/>
              <a:gd name="connsiteX1" fmla="*/ 0 w 3562529"/>
              <a:gd name="connsiteY1" fmla="*/ 0 h 5706322"/>
              <a:gd name="connsiteX2" fmla="*/ 3562529 w 3562529"/>
              <a:gd name="connsiteY2" fmla="*/ 5706322 h 5706322"/>
              <a:gd name="connsiteX3" fmla="*/ 2693096 w 3562529"/>
              <a:gd name="connsiteY3" fmla="*/ 5706322 h 5706322"/>
              <a:gd name="connsiteX0" fmla="*/ 1640910 w 3562529"/>
              <a:gd name="connsiteY0" fmla="*/ 5693796 h 5706322"/>
              <a:gd name="connsiteX1" fmla="*/ 0 w 3562529"/>
              <a:gd name="connsiteY1" fmla="*/ 0 h 5706322"/>
              <a:gd name="connsiteX2" fmla="*/ 3562529 w 3562529"/>
              <a:gd name="connsiteY2" fmla="*/ 5706322 h 5706322"/>
              <a:gd name="connsiteX3" fmla="*/ 1640910 w 3562529"/>
              <a:gd name="connsiteY3" fmla="*/ 5693796 h 5706322"/>
              <a:gd name="connsiteX0" fmla="*/ 1640910 w 2272348"/>
              <a:gd name="connsiteY0" fmla="*/ 5693796 h 5731374"/>
              <a:gd name="connsiteX1" fmla="*/ 0 w 2272348"/>
              <a:gd name="connsiteY1" fmla="*/ 0 h 5731374"/>
              <a:gd name="connsiteX2" fmla="*/ 2272348 w 2272348"/>
              <a:gd name="connsiteY2" fmla="*/ 5731374 h 5731374"/>
              <a:gd name="connsiteX3" fmla="*/ 1640910 w 2272348"/>
              <a:gd name="connsiteY3" fmla="*/ 5693796 h 5731374"/>
              <a:gd name="connsiteX0" fmla="*/ 1640910 w 2242368"/>
              <a:gd name="connsiteY0" fmla="*/ 5693796 h 5701394"/>
              <a:gd name="connsiteX1" fmla="*/ 0 w 2242368"/>
              <a:gd name="connsiteY1" fmla="*/ 0 h 5701394"/>
              <a:gd name="connsiteX2" fmla="*/ 2242368 w 2242368"/>
              <a:gd name="connsiteY2" fmla="*/ 5701394 h 5701394"/>
              <a:gd name="connsiteX3" fmla="*/ 1640910 w 2242368"/>
              <a:gd name="connsiteY3" fmla="*/ 5693796 h 57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2368" h="5701394">
                <a:moveTo>
                  <a:pt x="1640910" y="5693796"/>
                </a:moveTo>
                <a:lnTo>
                  <a:pt x="0" y="0"/>
                </a:lnTo>
                <a:lnTo>
                  <a:pt x="2242368" y="5701394"/>
                </a:lnTo>
                <a:lnTo>
                  <a:pt x="1640910" y="5693796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ight Triangle 16"/>
          <p:cNvSpPr/>
          <p:nvPr/>
        </p:nvSpPr>
        <p:spPr>
          <a:xfrm>
            <a:off x="1119797" y="641521"/>
            <a:ext cx="3349587" cy="5731375"/>
          </a:xfrm>
          <a:custGeom>
            <a:avLst/>
            <a:gdLst>
              <a:gd name="connsiteX0" fmla="*/ 0 w 794277"/>
              <a:gd name="connsiteY0" fmla="*/ 5681270 h 5681270"/>
              <a:gd name="connsiteX1" fmla="*/ 0 w 794277"/>
              <a:gd name="connsiteY1" fmla="*/ 0 h 5681270"/>
              <a:gd name="connsiteX2" fmla="*/ 794277 w 794277"/>
              <a:gd name="connsiteY2" fmla="*/ 5681270 h 5681270"/>
              <a:gd name="connsiteX3" fmla="*/ 0 w 794277"/>
              <a:gd name="connsiteY3" fmla="*/ 5681270 h 5681270"/>
              <a:gd name="connsiteX0" fmla="*/ 914400 w 1708677"/>
              <a:gd name="connsiteY0" fmla="*/ 5693796 h 5693796"/>
              <a:gd name="connsiteX1" fmla="*/ 0 w 1708677"/>
              <a:gd name="connsiteY1" fmla="*/ 0 h 5693796"/>
              <a:gd name="connsiteX2" fmla="*/ 1708677 w 1708677"/>
              <a:gd name="connsiteY2" fmla="*/ 5693796 h 5693796"/>
              <a:gd name="connsiteX3" fmla="*/ 914400 w 1708677"/>
              <a:gd name="connsiteY3" fmla="*/ 5693796 h 5693796"/>
              <a:gd name="connsiteX0" fmla="*/ 914400 w 1783833"/>
              <a:gd name="connsiteY0" fmla="*/ 5693796 h 5693796"/>
              <a:gd name="connsiteX1" fmla="*/ 0 w 1783833"/>
              <a:gd name="connsiteY1" fmla="*/ 0 h 5693796"/>
              <a:gd name="connsiteX2" fmla="*/ 1783833 w 1783833"/>
              <a:gd name="connsiteY2" fmla="*/ 5693796 h 5693796"/>
              <a:gd name="connsiteX3" fmla="*/ 914400 w 1783833"/>
              <a:gd name="connsiteY3" fmla="*/ 5693796 h 5693796"/>
              <a:gd name="connsiteX0" fmla="*/ 3544866 w 4414299"/>
              <a:gd name="connsiteY0" fmla="*/ 5731375 h 5731375"/>
              <a:gd name="connsiteX1" fmla="*/ 0 w 4414299"/>
              <a:gd name="connsiteY1" fmla="*/ 0 h 5731375"/>
              <a:gd name="connsiteX2" fmla="*/ 4414299 w 4414299"/>
              <a:gd name="connsiteY2" fmla="*/ 5731375 h 5731375"/>
              <a:gd name="connsiteX3" fmla="*/ 3544866 w 4414299"/>
              <a:gd name="connsiteY3" fmla="*/ 5731375 h 5731375"/>
              <a:gd name="connsiteX0" fmla="*/ 2279737 w 4414299"/>
              <a:gd name="connsiteY0" fmla="*/ 5718849 h 5731375"/>
              <a:gd name="connsiteX1" fmla="*/ 0 w 4414299"/>
              <a:gd name="connsiteY1" fmla="*/ 0 h 5731375"/>
              <a:gd name="connsiteX2" fmla="*/ 4414299 w 4414299"/>
              <a:gd name="connsiteY2" fmla="*/ 5731375 h 5731375"/>
              <a:gd name="connsiteX3" fmla="*/ 2279737 w 4414299"/>
              <a:gd name="connsiteY3" fmla="*/ 5718849 h 5731375"/>
              <a:gd name="connsiteX0" fmla="*/ 2279737 w 3349587"/>
              <a:gd name="connsiteY0" fmla="*/ 5718849 h 5731375"/>
              <a:gd name="connsiteX1" fmla="*/ 0 w 3349587"/>
              <a:gd name="connsiteY1" fmla="*/ 0 h 5731375"/>
              <a:gd name="connsiteX2" fmla="*/ 3349587 w 3349587"/>
              <a:gd name="connsiteY2" fmla="*/ 5731375 h 5731375"/>
              <a:gd name="connsiteX3" fmla="*/ 2279737 w 3349587"/>
              <a:gd name="connsiteY3" fmla="*/ 5718849 h 573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9587" h="5731375">
                <a:moveTo>
                  <a:pt x="2279737" y="5718849"/>
                </a:moveTo>
                <a:lnTo>
                  <a:pt x="0" y="0"/>
                </a:lnTo>
                <a:lnTo>
                  <a:pt x="3349587" y="5731375"/>
                </a:lnTo>
                <a:lnTo>
                  <a:pt x="2279737" y="5718849"/>
                </a:ln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123640" y="636262"/>
            <a:ext cx="5552161" cy="5726703"/>
          </a:xfrm>
          <a:custGeom>
            <a:avLst/>
            <a:gdLst>
              <a:gd name="connsiteX0" fmla="*/ 0 w 1180577"/>
              <a:gd name="connsiteY0" fmla="*/ 0 h 5714177"/>
              <a:gd name="connsiteX1" fmla="*/ 1180577 w 1180577"/>
              <a:gd name="connsiteY1" fmla="*/ 0 h 5714177"/>
              <a:gd name="connsiteX2" fmla="*/ 1180577 w 1180577"/>
              <a:gd name="connsiteY2" fmla="*/ 5714177 h 5714177"/>
              <a:gd name="connsiteX3" fmla="*/ 0 w 1180577"/>
              <a:gd name="connsiteY3" fmla="*/ 5714177 h 5714177"/>
              <a:gd name="connsiteX4" fmla="*/ 0 w 1180577"/>
              <a:gd name="connsiteY4" fmla="*/ 0 h 5714177"/>
              <a:gd name="connsiteX0" fmla="*/ 0 w 5552161"/>
              <a:gd name="connsiteY0" fmla="*/ 0 h 5726703"/>
              <a:gd name="connsiteX1" fmla="*/ 5552161 w 5552161"/>
              <a:gd name="connsiteY1" fmla="*/ 12526 h 5726703"/>
              <a:gd name="connsiteX2" fmla="*/ 5552161 w 5552161"/>
              <a:gd name="connsiteY2" fmla="*/ 5726703 h 5726703"/>
              <a:gd name="connsiteX3" fmla="*/ 4371584 w 5552161"/>
              <a:gd name="connsiteY3" fmla="*/ 5726703 h 5726703"/>
              <a:gd name="connsiteX4" fmla="*/ 0 w 5552161"/>
              <a:gd name="connsiteY4" fmla="*/ 0 h 5726703"/>
              <a:gd name="connsiteX0" fmla="*/ 0 w 5552161"/>
              <a:gd name="connsiteY0" fmla="*/ 0 h 5726703"/>
              <a:gd name="connsiteX1" fmla="*/ 5552161 w 5552161"/>
              <a:gd name="connsiteY1" fmla="*/ 12526 h 5726703"/>
              <a:gd name="connsiteX2" fmla="*/ 5552161 w 5552161"/>
              <a:gd name="connsiteY2" fmla="*/ 5726703 h 5726703"/>
              <a:gd name="connsiteX3" fmla="*/ 3319398 w 5552161"/>
              <a:gd name="connsiteY3" fmla="*/ 5714177 h 5726703"/>
              <a:gd name="connsiteX4" fmla="*/ 0 w 5552161"/>
              <a:gd name="connsiteY4" fmla="*/ 0 h 572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52161" h="5726703">
                <a:moveTo>
                  <a:pt x="0" y="0"/>
                </a:moveTo>
                <a:lnTo>
                  <a:pt x="5552161" y="12526"/>
                </a:lnTo>
                <a:lnTo>
                  <a:pt x="5552161" y="5726703"/>
                </a:lnTo>
                <a:lnTo>
                  <a:pt x="3319398" y="5714177"/>
                </a:lnTo>
                <a:lnTo>
                  <a:pt x="0" y="0"/>
                </a:lnTo>
                <a:close/>
              </a:path>
            </a:pathLst>
          </a:custGeom>
          <a:solidFill>
            <a:srgbClr val="FF8B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2012204" y="6305635"/>
            <a:ext cx="6647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000" b="1" dirty="0" smtClean="0"/>
              <a:t> 20</a:t>
            </a:r>
            <a:endParaRPr lang="en-US" sz="20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3130417" y="6320039"/>
            <a:ext cx="6647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000" b="1" dirty="0" smtClean="0"/>
              <a:t> 33</a:t>
            </a:r>
            <a:endParaRPr lang="en-US" sz="20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2508933" y="6333792"/>
            <a:ext cx="6647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000" b="1" dirty="0" smtClean="0"/>
              <a:t> 25</a:t>
            </a:r>
            <a:endParaRPr lang="en-US" sz="20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4050303" y="6338209"/>
            <a:ext cx="6647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000" b="1" dirty="0" smtClean="0"/>
              <a:t> 50</a:t>
            </a:r>
            <a:endParaRPr lang="en-US" sz="2000" b="1" dirty="0"/>
          </a:p>
        </p:txBody>
      </p:sp>
      <p:sp>
        <p:nvSpPr>
          <p:cNvPr id="53" name="Rectangle 52"/>
          <p:cNvSpPr/>
          <p:nvPr/>
        </p:nvSpPr>
        <p:spPr>
          <a:xfrm>
            <a:off x="6789056" y="663879"/>
            <a:ext cx="2177367" cy="5718693"/>
          </a:xfrm>
          <a:prstGeom prst="rect">
            <a:avLst/>
          </a:prstGeom>
          <a:solidFill>
            <a:srgbClr val="D4ECBA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 smtClean="0">
                <a:solidFill>
                  <a:srgbClr val="7030A0"/>
                </a:solidFill>
              </a:rPr>
              <a:t>نمودار ارزیابی </a:t>
            </a:r>
            <a:r>
              <a:rPr lang="fa-IR" sz="2400" b="1" dirty="0">
                <a:solidFill>
                  <a:srgbClr val="7030A0"/>
                </a:solidFill>
              </a:rPr>
              <a:t>کیفیت </a:t>
            </a:r>
            <a:r>
              <a:rPr lang="fa-IR" sz="2400" b="1" dirty="0" smtClean="0">
                <a:solidFill>
                  <a:srgbClr val="7030A0"/>
                </a:solidFill>
              </a:rPr>
              <a:t>بر </a:t>
            </a:r>
            <a:r>
              <a:rPr lang="fa-IR" sz="2400" b="1" dirty="0">
                <a:solidFill>
                  <a:srgbClr val="7030A0"/>
                </a:solidFill>
              </a:rPr>
              <a:t>پایه‌ی عیار سیگما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58546" y="4026932"/>
            <a:ext cx="553998" cy="2143036"/>
          </a:xfrm>
          <a:prstGeom prst="rect">
            <a:avLst/>
          </a:prstGeom>
          <a:noFill/>
        </p:spPr>
        <p:txBody>
          <a:bodyPr vert="vert" wrap="square" rtlCol="1">
            <a:spAutoFit/>
          </a:bodyPr>
          <a:lstStyle/>
          <a:p>
            <a:r>
              <a:rPr lang="fa-IR" sz="2400" b="1" dirty="0" smtClean="0">
                <a:solidFill>
                  <a:srgbClr val="FF0000"/>
                </a:solidFill>
              </a:rPr>
              <a:t>سطح جهانی</a:t>
            </a:r>
            <a:endParaRPr lang="fa-IR" sz="24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 rot="21100865">
            <a:off x="1687605" y="3736326"/>
            <a:ext cx="553998" cy="2143036"/>
          </a:xfrm>
          <a:prstGeom prst="rect">
            <a:avLst/>
          </a:prstGeom>
          <a:noFill/>
        </p:spPr>
        <p:txBody>
          <a:bodyPr vert="vert" wrap="square" rtlCol="1">
            <a:spAutoFit/>
          </a:bodyPr>
          <a:lstStyle/>
          <a:p>
            <a:pPr algn="r"/>
            <a:r>
              <a:rPr lang="fa-IR" sz="2400" b="1" dirty="0" smtClean="0">
                <a:solidFill>
                  <a:srgbClr val="FF0000"/>
                </a:solidFill>
              </a:rPr>
              <a:t>عالی</a:t>
            </a:r>
            <a:endParaRPr lang="fa-IR" sz="24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21100865">
            <a:off x="2066802" y="4340179"/>
            <a:ext cx="553998" cy="1887509"/>
          </a:xfrm>
          <a:prstGeom prst="rect">
            <a:avLst/>
          </a:prstGeom>
          <a:noFill/>
        </p:spPr>
        <p:txBody>
          <a:bodyPr vert="vert" wrap="square" rtlCol="1">
            <a:spAutoFit/>
          </a:bodyPr>
          <a:lstStyle/>
          <a:p>
            <a:pPr algn="r"/>
            <a:r>
              <a:rPr lang="fa-IR" sz="2400" b="1" dirty="0" smtClean="0">
                <a:solidFill>
                  <a:srgbClr val="FF0000"/>
                </a:solidFill>
              </a:rPr>
              <a:t>خوب</a:t>
            </a:r>
            <a:endParaRPr lang="fa-IR" sz="24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0715531">
            <a:off x="2450572" y="4203342"/>
            <a:ext cx="553998" cy="1887509"/>
          </a:xfrm>
          <a:prstGeom prst="rect">
            <a:avLst/>
          </a:prstGeom>
          <a:noFill/>
        </p:spPr>
        <p:txBody>
          <a:bodyPr vert="vert" wrap="square" rtlCol="1">
            <a:spAutoFit/>
          </a:bodyPr>
          <a:lstStyle/>
          <a:p>
            <a:pPr algn="r"/>
            <a:r>
              <a:rPr lang="fa-IR" sz="2400" b="1" dirty="0" smtClean="0">
                <a:solidFill>
                  <a:srgbClr val="FF0000"/>
                </a:solidFill>
              </a:rPr>
              <a:t>مرزی</a:t>
            </a:r>
            <a:endParaRPr lang="fa-IR" sz="24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19964859">
            <a:off x="3187080" y="4368190"/>
            <a:ext cx="553998" cy="1887509"/>
          </a:xfrm>
          <a:prstGeom prst="rect">
            <a:avLst/>
          </a:prstGeom>
          <a:noFill/>
        </p:spPr>
        <p:txBody>
          <a:bodyPr vert="vert" wrap="square" rtlCol="1">
            <a:spAutoFit/>
          </a:bodyPr>
          <a:lstStyle/>
          <a:p>
            <a:pPr algn="r"/>
            <a:r>
              <a:rPr lang="fa-IR" sz="2400" b="1" dirty="0" smtClean="0">
                <a:solidFill>
                  <a:srgbClr val="FF0000"/>
                </a:solidFill>
              </a:rPr>
              <a:t>ضعیف</a:t>
            </a:r>
            <a:endParaRPr lang="fa-IR" sz="24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32551" y="3075513"/>
            <a:ext cx="2479521" cy="923330"/>
          </a:xfrm>
          <a:prstGeom prst="rect">
            <a:avLst/>
          </a:prstGeom>
          <a:solidFill>
            <a:srgbClr val="FF8B8B"/>
          </a:solidFill>
        </p:spPr>
        <p:txBody>
          <a:bodyPr vert="horz" wrap="square" rtlCol="1">
            <a:spAutoFit/>
          </a:bodyPr>
          <a:lstStyle/>
          <a:p>
            <a:pPr algn="ctr"/>
            <a:r>
              <a:rPr lang="fa-IR" sz="5400" b="1" i="1" dirty="0" smtClean="0"/>
              <a:t>ناپذیرفته!</a:t>
            </a:r>
            <a:endParaRPr lang="fa-IR" sz="5400" b="1" i="1" dirty="0"/>
          </a:p>
        </p:txBody>
      </p:sp>
    </p:spTree>
    <p:extLst>
      <p:ext uri="{BB962C8B-B14F-4D97-AF65-F5344CB8AC3E}">
        <p14:creationId xmlns:p14="http://schemas.microsoft.com/office/powerpoint/2010/main" val="112867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6" grpId="0"/>
      <p:bldP spid="27" grpId="0"/>
      <p:bldP spid="28" grpId="0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fa-IR" sz="2400" b="1" dirty="0">
              <a:solidFill>
                <a:schemeClr val="dk1"/>
              </a:solidFill>
            </a:endParaRPr>
          </a:p>
          <a:p>
            <a:endParaRPr lang="en-US" sz="2400" b="1" dirty="0">
              <a:solidFill>
                <a:schemeClr val="dk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6" name="Double Wave 15"/>
          <p:cNvSpPr/>
          <p:nvPr/>
        </p:nvSpPr>
        <p:spPr>
          <a:xfrm>
            <a:off x="915475" y="2078005"/>
            <a:ext cx="7162800" cy="2278479"/>
          </a:xfrm>
          <a:prstGeom prst="doubleWav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6600" dirty="0" smtClean="0">
                <a:solidFill>
                  <a:schemeClr val="tx1"/>
                </a:solidFill>
              </a:rPr>
              <a:t>تعیین ویژگی‌های </a:t>
            </a:r>
            <a:r>
              <a:rPr lang="fa-IR" sz="6600" b="1" dirty="0" smtClean="0">
                <a:solidFill>
                  <a:srgbClr val="FF0000"/>
                </a:solidFill>
              </a:rPr>
              <a:t>کار</a:t>
            </a:r>
            <a:r>
              <a:rPr lang="fa-IR" sz="6600" dirty="0" smtClean="0">
                <a:solidFill>
                  <a:schemeClr val="tx1"/>
                </a:solidFill>
              </a:rPr>
              <a:t> </a:t>
            </a:r>
            <a:r>
              <a:rPr lang="fa-IR" sz="6600" b="1" dirty="0" smtClean="0">
                <a:solidFill>
                  <a:srgbClr val="FF0000"/>
                </a:solidFill>
              </a:rPr>
              <a:t>خوب</a:t>
            </a:r>
            <a:endParaRPr lang="en-US" sz="66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94300" y="910904"/>
            <a:ext cx="261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b="1" dirty="0" smtClean="0">
                <a:solidFill>
                  <a:srgbClr val="FF0000"/>
                </a:solidFill>
              </a:rPr>
              <a:t>گام‌ نخست: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20" name="Double Wave 19"/>
          <p:cNvSpPr/>
          <p:nvPr/>
        </p:nvSpPr>
        <p:spPr>
          <a:xfrm>
            <a:off x="915475" y="2078005"/>
            <a:ext cx="7162800" cy="2278479"/>
          </a:xfrm>
          <a:prstGeom prst="doubleWave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6600" dirty="0" smtClean="0">
                <a:solidFill>
                  <a:schemeClr val="tx1"/>
                </a:solidFill>
              </a:rPr>
              <a:t>دانستن </a:t>
            </a:r>
            <a:r>
              <a:rPr lang="fa-IR" sz="6600" b="1" dirty="0" smtClean="0">
                <a:solidFill>
                  <a:srgbClr val="FF0000"/>
                </a:solidFill>
              </a:rPr>
              <a:t>کیفیت موردنظر</a:t>
            </a:r>
            <a:endParaRPr lang="en-US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876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5812536"/>
          </a:xfr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09728" indent="0" algn="ctr" rtl="1">
              <a:buNone/>
            </a:pPr>
            <a:r>
              <a:rPr lang="fa-IR" sz="3600" b="1" dirty="0" smtClean="0"/>
              <a:t>مثال:</a:t>
            </a:r>
            <a:r>
              <a:rPr lang="fa-IR" sz="3200" dirty="0" smtClean="0"/>
              <a:t> سنجش </a:t>
            </a:r>
            <a:r>
              <a:rPr lang="en-US" sz="3200" dirty="0" smtClean="0"/>
              <a:t>TSH</a:t>
            </a:r>
            <a:r>
              <a:rPr lang="fa-IR" sz="3200" dirty="0" smtClean="0"/>
              <a:t>؛ </a:t>
            </a:r>
            <a:r>
              <a:rPr lang="en-US" sz="3200" dirty="0" smtClean="0"/>
              <a:t>TE</a:t>
            </a:r>
            <a:r>
              <a:rPr lang="en-US" sz="3200" baseline="-25000" dirty="0" smtClean="0"/>
              <a:t>a</a:t>
            </a:r>
            <a:r>
              <a:rPr lang="en-US" sz="3200" dirty="0" smtClean="0"/>
              <a:t> = 20%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90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36576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lt1"/>
                </a:solidFill>
              </a:rPr>
              <a:t>(SM)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7623" y="1517716"/>
            <a:ext cx="5257800" cy="5410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rtl="1"/>
            <a:endParaRPr lang="en-US" sz="2400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8200" y="6457890"/>
            <a:ext cx="2895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000" b="1" dirty="0" smtClean="0"/>
              <a:t>  </a:t>
            </a:r>
            <a:r>
              <a:rPr lang="fa-IR" sz="2000" b="1" dirty="0" smtClean="0"/>
              <a:t>50</a:t>
            </a:r>
            <a:r>
              <a:rPr lang="en-US" sz="2000" b="1" dirty="0" smtClean="0"/>
              <a:t>     </a:t>
            </a:r>
            <a:r>
              <a:rPr lang="fa-IR" sz="2000" b="1" dirty="0" smtClean="0"/>
              <a:t> </a:t>
            </a:r>
            <a:r>
              <a:rPr lang="en-US" sz="2000" b="1" dirty="0" smtClean="0"/>
              <a:t>  </a:t>
            </a:r>
            <a:r>
              <a:rPr lang="fa-IR" sz="2000" b="1" dirty="0" smtClean="0"/>
              <a:t> 33   25  20  17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3048000"/>
            <a:ext cx="492443" cy="152400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000" b="1" dirty="0" smtClean="0"/>
              <a:t>B/TEa (%)</a:t>
            </a:r>
            <a:endParaRPr lang="en-US" sz="2000" b="1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533400" y="6400800"/>
            <a:ext cx="434340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 flipH="1" flipV="1">
            <a:off x="-1523206" y="4342606"/>
            <a:ext cx="411480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 flipV="1">
            <a:off x="533400" y="2286000"/>
            <a:ext cx="990599" cy="4114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 flipV="1">
            <a:off x="533402" y="2362200"/>
            <a:ext cx="771662" cy="40386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endCxn id="50" idx="2"/>
          </p:cNvCxnSpPr>
          <p:nvPr/>
        </p:nvCxnSpPr>
        <p:spPr>
          <a:xfrm rot="16200000" flipV="1">
            <a:off x="-596715" y="3441885"/>
            <a:ext cx="4095690" cy="18221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 flipV="1">
            <a:off x="585663" y="2471903"/>
            <a:ext cx="1323535" cy="398439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0" y="1905000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100%</a:t>
            </a:r>
            <a:endParaRPr lang="en-US" sz="2000" b="1" dirty="0"/>
          </a:p>
        </p:txBody>
      </p:sp>
      <p:cxnSp>
        <p:nvCxnSpPr>
          <p:cNvPr id="71" name="Straight Connector 70"/>
          <p:cNvCxnSpPr>
            <a:endCxn id="50" idx="2"/>
          </p:cNvCxnSpPr>
          <p:nvPr/>
        </p:nvCxnSpPr>
        <p:spPr>
          <a:xfrm rot="16200000" flipV="1">
            <a:off x="-139515" y="2984685"/>
            <a:ext cx="4095690" cy="27365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 rot="5400000">
            <a:off x="4138613" y="5771295"/>
            <a:ext cx="492443" cy="167640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000" b="1" dirty="0" smtClean="0"/>
              <a:t>CV/TEa (%)</a:t>
            </a:r>
            <a:endParaRPr lang="en-US" sz="2000" b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825115"/>
              </p:ext>
            </p:extLst>
          </p:nvPr>
        </p:nvGraphicFramePr>
        <p:xfrm>
          <a:off x="5161429" y="1517717"/>
          <a:ext cx="3982571" cy="5410201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13293"/>
                <a:gridCol w="1505407"/>
                <a:gridCol w="1663871"/>
              </a:tblGrid>
              <a:tr h="82317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SM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انحراف معیار</a:t>
                      </a:r>
                      <a:endParaRPr lang="fa-IR" baseline="0" dirty="0" smtClean="0"/>
                    </a:p>
                    <a:p>
                      <a:pPr algn="ctr"/>
                      <a:r>
                        <a:rPr lang="en-US" baseline="0" dirty="0" smtClean="0"/>
                        <a:t>(%TEa)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نامیزانی</a:t>
                      </a:r>
                      <a:endParaRPr lang="fa-IR" baseline="0" dirty="0" smtClean="0"/>
                    </a:p>
                    <a:p>
                      <a:pPr algn="ctr"/>
                      <a:r>
                        <a:rPr lang="en-US" baseline="0" dirty="0" smtClean="0"/>
                        <a:t>(%TEa)</a:t>
                      </a:r>
                      <a:endParaRPr lang="en-US" dirty="0"/>
                    </a:p>
                  </a:txBody>
                  <a:tcPr anchor="b">
                    <a:solidFill>
                      <a:srgbClr val="7030A0"/>
                    </a:solidFill>
                  </a:tcPr>
                </a:tc>
              </a:tr>
              <a:tr h="913528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6.3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 (</a:t>
                      </a:r>
                      <a:r>
                        <a:rPr kumimoji="0" lang="en-US" sz="24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r>
                        <a:rPr lang="en-US" sz="2400" dirty="0" smtClean="0"/>
                        <a:t>)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r>
                        <a:rPr lang="en-US" sz="2400" baseline="0" dirty="0" smtClean="0"/>
                        <a:t> (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</a:rPr>
                        <a:t>5%</a:t>
                      </a:r>
                      <a:r>
                        <a:rPr lang="en-US" sz="2400" baseline="0" dirty="0" smtClean="0"/>
                        <a:t>)</a:t>
                      </a:r>
                      <a:endParaRPr lang="en-US" sz="2400" dirty="0"/>
                    </a:p>
                  </a:txBody>
                  <a:tcPr anchor="ctr"/>
                </a:tc>
              </a:tr>
              <a:tr h="932917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5.5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 (</a:t>
                      </a:r>
                      <a:r>
                        <a:rPr kumimoji="0" lang="en-US" sz="24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  <a:r>
                        <a:rPr lang="en-US" sz="2400" dirty="0" smtClean="0"/>
                        <a:t>)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9 (</a:t>
                      </a:r>
                      <a:r>
                        <a:rPr kumimoji="0" lang="en-US" sz="24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  <a:r>
                        <a:rPr lang="en-US" sz="2400" dirty="0" smtClean="0"/>
                        <a:t>)</a:t>
                      </a:r>
                      <a:endParaRPr lang="en-US" sz="2400" dirty="0"/>
                    </a:p>
                  </a:txBody>
                  <a:tcPr anchor="ctr"/>
                </a:tc>
              </a:tr>
              <a:tr h="913528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4.2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1.2 (</a:t>
                      </a:r>
                      <a:r>
                        <a:rPr kumimoji="0" lang="en-US" sz="24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6%</a:t>
                      </a: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-15 (</a:t>
                      </a:r>
                      <a:r>
                        <a:rPr kumimoji="0" lang="en-US" sz="24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r>
                        <a:rPr lang="en-US" sz="2400" dirty="0" smtClean="0"/>
                        <a:t>)</a:t>
                      </a:r>
                      <a:endParaRPr lang="en-US" sz="2400" dirty="0"/>
                    </a:p>
                  </a:txBody>
                  <a:tcPr anchor="ctr"/>
                </a:tc>
              </a:tr>
              <a:tr h="913528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 (</a:t>
                      </a:r>
                      <a:r>
                        <a:rPr kumimoji="0" lang="en-US" sz="24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  <a:r>
                        <a:rPr lang="en-US" sz="2400" dirty="0" smtClean="0"/>
                        <a:t>)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8 (</a:t>
                      </a:r>
                      <a:r>
                        <a:rPr kumimoji="0" lang="en-US" sz="24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  <a:r>
                        <a:rPr lang="en-US" sz="2400" dirty="0" smtClean="0"/>
                        <a:t>)</a:t>
                      </a:r>
                      <a:endParaRPr lang="en-US" sz="2400" dirty="0"/>
                    </a:p>
                  </a:txBody>
                  <a:tcPr anchor="ctr"/>
                </a:tc>
              </a:tr>
              <a:tr h="913528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2.2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 (</a:t>
                      </a:r>
                      <a:r>
                        <a:rPr kumimoji="0" lang="en-US" sz="24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  <a:r>
                        <a:rPr lang="en-US" sz="2400" dirty="0" smtClean="0"/>
                        <a:t>)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-7 (</a:t>
                      </a:r>
                      <a:r>
                        <a:rPr kumimoji="0" lang="en-US" sz="24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r>
                        <a:rPr lang="en-US" sz="2400" dirty="0" smtClean="0"/>
                        <a:t>)</a:t>
                      </a:r>
                      <a:endParaRPr lang="en-US" sz="2400" dirty="0"/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79" name="Straight Connector 78"/>
          <p:cNvCxnSpPr/>
          <p:nvPr/>
        </p:nvCxnSpPr>
        <p:spPr>
          <a:xfrm>
            <a:off x="381000" y="4492624"/>
            <a:ext cx="3048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381000" y="6019800"/>
            <a:ext cx="3048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381000" y="5638800"/>
            <a:ext cx="3048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369711" y="5256212"/>
            <a:ext cx="3048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381000" y="4880847"/>
            <a:ext cx="3048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32-Point Star 1"/>
          <p:cNvSpPr/>
          <p:nvPr/>
        </p:nvSpPr>
        <p:spPr>
          <a:xfrm flipH="1">
            <a:off x="1173480" y="6151564"/>
            <a:ext cx="45719" cy="45719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32-Point Star 24"/>
          <p:cNvSpPr/>
          <p:nvPr/>
        </p:nvSpPr>
        <p:spPr>
          <a:xfrm>
            <a:off x="982898" y="4656118"/>
            <a:ext cx="45719" cy="45719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32-Point Star 25"/>
          <p:cNvSpPr/>
          <p:nvPr/>
        </p:nvSpPr>
        <p:spPr>
          <a:xfrm>
            <a:off x="778828" y="3330288"/>
            <a:ext cx="45719" cy="45719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32-Point Star 26"/>
          <p:cNvSpPr/>
          <p:nvPr/>
        </p:nvSpPr>
        <p:spPr>
          <a:xfrm>
            <a:off x="1482478" y="4880847"/>
            <a:ext cx="45719" cy="45719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32-Point Star 27"/>
          <p:cNvSpPr/>
          <p:nvPr/>
        </p:nvSpPr>
        <p:spPr>
          <a:xfrm>
            <a:off x="2163225" y="5256212"/>
            <a:ext cx="45719" cy="45719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98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8125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 fontScale="92500"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3900" b="1" dirty="0" smtClean="0">
              <a:solidFill>
                <a:srgbClr val="7030A0"/>
              </a:solidFill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3900" b="1" dirty="0" smtClean="0">
                <a:solidFill>
                  <a:srgbClr val="7030A0"/>
                </a:solidFill>
              </a:rPr>
              <a:t>حداقل سیگمای قابل قبول برای اجرای آزمایشگاهی:</a:t>
            </a:r>
            <a:endParaRPr lang="en-US" sz="3900" b="1" dirty="0" smtClean="0">
              <a:solidFill>
                <a:srgbClr val="7030A0"/>
              </a:solidFill>
            </a:endParaRPr>
          </a:p>
          <a:p>
            <a:pPr marL="0" indent="0" algn="r" rtl="1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fa-IR" i="1" dirty="0" smtClean="0"/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3900" b="1" dirty="0" smtClean="0">
                <a:solidFill>
                  <a:srgbClr val="005C2A"/>
                </a:solidFill>
              </a:rPr>
              <a:t>سیگمای</a:t>
            </a:r>
            <a:r>
              <a:rPr lang="en-US" sz="3900" b="1" dirty="0" smtClean="0">
                <a:solidFill>
                  <a:srgbClr val="005C2A"/>
                </a:solidFill>
              </a:rPr>
              <a:t> </a:t>
            </a:r>
            <a:r>
              <a:rPr lang="fa-IR" sz="3900" b="1" dirty="0" smtClean="0">
                <a:solidFill>
                  <a:srgbClr val="005C2A"/>
                </a:solidFill>
              </a:rPr>
              <a:t>کارکردی با </a:t>
            </a:r>
            <a:r>
              <a:rPr lang="fa-IR" sz="3900" b="1" dirty="0" smtClean="0">
                <a:solidFill>
                  <a:srgbClr val="F363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5%</a:t>
            </a:r>
            <a:r>
              <a:rPr lang="fa-IR" sz="3900" b="1" dirty="0" smtClean="0">
                <a:solidFill>
                  <a:srgbClr val="005C2A"/>
                </a:solidFill>
              </a:rPr>
              <a:t> خطا در بلندمدت</a:t>
            </a:r>
            <a:endParaRPr lang="en-US" sz="3900" b="1" dirty="0" smtClean="0">
              <a:solidFill>
                <a:srgbClr val="005C2A"/>
              </a:solidFill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fa-IR" sz="3900" b="1" dirty="0" smtClean="0">
              <a:solidFill>
                <a:srgbClr val="005C2A"/>
              </a:solidFill>
            </a:endParaRPr>
          </a:p>
          <a:p>
            <a:pPr marL="0" indent="0" algn="ctr">
              <a:buNone/>
              <a:defRPr/>
            </a:pPr>
            <a:r>
              <a:rPr lang="en-US" sz="11500" b="1" dirty="0">
                <a:solidFill>
                  <a:srgbClr val="FF0000"/>
                </a:solidFill>
              </a:rPr>
              <a:t>1.65</a:t>
            </a:r>
            <a:endParaRPr lang="fa-IR" sz="1600" b="1" dirty="0">
              <a:solidFill>
                <a:srgbClr val="FF0000"/>
              </a:solidFill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3900" b="1" dirty="0">
              <a:solidFill>
                <a:srgbClr val="7030A0"/>
              </a:solidFill>
            </a:endParaRPr>
          </a:p>
          <a:p>
            <a:pPr marL="0" indent="0" rt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1066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0" indent="0" algn="ctr" rtl="1" fontAlgn="auto">
              <a:spcAft>
                <a:spcPts val="0"/>
              </a:spcAft>
              <a:defRPr/>
            </a:pPr>
            <a:r>
              <a:rPr lang="fa-IR" sz="3600" dirty="0" smtClean="0"/>
              <a:t>داوری باره‌ی قابل قبول بودن یک روش بر پایه‌ی </a:t>
            </a:r>
            <a:r>
              <a:rPr lang="fa-IR" sz="3600" b="1" dirty="0" smtClean="0">
                <a:solidFill>
                  <a:srgbClr val="FF0000"/>
                </a:solidFill>
              </a:rPr>
              <a:t>عیار سیگما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933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3900" b="1" dirty="0" smtClean="0">
              <a:solidFill>
                <a:srgbClr val="7030A0"/>
              </a:solidFill>
            </a:endParaRPr>
          </a:p>
          <a:p>
            <a:pPr marL="0" indent="0" algn="r" rtl="1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3900" b="1" dirty="0" smtClean="0">
                <a:solidFill>
                  <a:srgbClr val="7030A0"/>
                </a:solidFill>
              </a:rPr>
              <a:t>از راه خطای کل: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900" b="1" dirty="0" smtClean="0">
                <a:solidFill>
                  <a:srgbClr val="7030A0"/>
                </a:solidFill>
              </a:rPr>
              <a:t>TAE </a:t>
            </a:r>
            <a:r>
              <a:rPr lang="en-US" sz="3900" b="1" dirty="0" smtClean="0">
                <a:solidFill>
                  <a:srgbClr val="7030A0"/>
                </a:solidFill>
              </a:rPr>
              <a:t>&lt; </a:t>
            </a:r>
            <a:r>
              <a:rPr lang="en-US" sz="3900" b="1" dirty="0" smtClean="0">
                <a:solidFill>
                  <a:srgbClr val="7030A0"/>
                </a:solidFill>
              </a:rPr>
              <a:t>ATE</a:t>
            </a:r>
            <a:endParaRPr lang="en-US" sz="3900" b="1" dirty="0" smtClean="0">
              <a:solidFill>
                <a:srgbClr val="7030A0"/>
              </a:solidFill>
            </a:endParaRPr>
          </a:p>
          <a:p>
            <a:pPr marL="0" indent="0" algn="r" rtl="1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fa-IR" i="1" dirty="0" smtClean="0"/>
          </a:p>
          <a:p>
            <a:pPr marL="0" indent="0" algn="r" rtl="1" fontAlgn="auto">
              <a:spcBef>
                <a:spcPts val="24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3900" b="1" dirty="0" smtClean="0">
                <a:solidFill>
                  <a:srgbClr val="7030A0"/>
                </a:solidFill>
              </a:rPr>
              <a:t>از راه عیار سیگما: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900" b="1" dirty="0" smtClean="0">
                <a:solidFill>
                  <a:srgbClr val="FF0000"/>
                </a:solidFill>
              </a:rPr>
              <a:t>SM &gt; 1.65</a:t>
            </a:r>
            <a:endParaRPr lang="en-US" sz="3900" b="1" dirty="0">
              <a:solidFill>
                <a:srgbClr val="FF0000"/>
              </a:solidFill>
            </a:endParaRPr>
          </a:p>
          <a:p>
            <a:pPr marL="0" indent="0" rt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fa-IR" sz="2400" b="1" dirty="0">
              <a:solidFill>
                <a:schemeClr val="dk1"/>
              </a:solidFill>
            </a:endParaRPr>
          </a:p>
          <a:p>
            <a:endParaRPr lang="en-US" sz="2400" b="1" dirty="0">
              <a:solidFill>
                <a:schemeClr val="dk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93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27437" y="723279"/>
            <a:ext cx="1656184" cy="100811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 smtClean="0"/>
              <a:t>گزینش روش سنجش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5069822" y="5265204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/>
              <a:t>گزارش نتیجه</a:t>
            </a:r>
            <a:endParaRPr lang="en-US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2840691" y="5229200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/>
              <a:t> </a:t>
            </a:r>
            <a:r>
              <a:rPr lang="fa-IR" sz="2400" b="1" dirty="0"/>
              <a:t>سنجش نمونه‌ها</a:t>
            </a:r>
            <a:endParaRPr 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611560" y="5229200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/>
              <a:t>نمونه‌گیری از بیماران</a:t>
            </a:r>
            <a:endParaRPr lang="en-US" sz="2400" b="1" dirty="0"/>
          </a:p>
        </p:txBody>
      </p:sp>
      <p:sp>
        <p:nvSpPr>
          <p:cNvPr id="12" name="Rectangle 11"/>
          <p:cNvSpPr/>
          <p:nvPr/>
        </p:nvSpPr>
        <p:spPr>
          <a:xfrm>
            <a:off x="2827437" y="2184232"/>
            <a:ext cx="1656184" cy="75087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400" b="1" dirty="0"/>
              <a:t> </a:t>
            </a:r>
            <a:r>
              <a:rPr lang="fa-IR" sz="2400" b="1" dirty="0" smtClean="0"/>
              <a:t>ارزشیابی روش</a:t>
            </a:r>
            <a:endParaRPr lang="en-US" sz="2400" b="1" dirty="0"/>
          </a:p>
        </p:txBody>
      </p:sp>
      <p:cxnSp>
        <p:nvCxnSpPr>
          <p:cNvPr id="14" name="Straight Arrow Connector 13"/>
          <p:cNvCxnSpPr>
            <a:stCxn id="8" idx="3"/>
            <a:endCxn id="7" idx="1"/>
          </p:cNvCxnSpPr>
          <p:nvPr/>
        </p:nvCxnSpPr>
        <p:spPr>
          <a:xfrm>
            <a:off x="2267744" y="5733256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496875" y="5733256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5" idx="2"/>
            <a:endCxn id="12" idx="0"/>
          </p:cNvCxnSpPr>
          <p:nvPr/>
        </p:nvCxnSpPr>
        <p:spPr>
          <a:xfrm>
            <a:off x="3655529" y="1731391"/>
            <a:ext cx="0" cy="452841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79512" y="5013176"/>
            <a:ext cx="8784976" cy="0"/>
          </a:xfrm>
          <a:prstGeom prst="line">
            <a:avLst/>
          </a:prstGeom>
          <a:ln w="571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6346886" y="3553488"/>
            <a:ext cx="165618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400" b="1" dirty="0"/>
              <a:t> </a:t>
            </a:r>
            <a:r>
              <a:rPr lang="fa-IR" sz="2400" b="1" dirty="0" smtClean="0"/>
              <a:t>بهبود روش</a:t>
            </a:r>
            <a:endParaRPr lang="en-US" sz="2400" b="1" dirty="0"/>
          </a:p>
        </p:txBody>
      </p:sp>
      <p:cxnSp>
        <p:nvCxnSpPr>
          <p:cNvPr id="27" name="Straight Arrow Connector 26"/>
          <p:cNvCxnSpPr>
            <a:stCxn id="25" idx="3"/>
            <a:endCxn id="24" idx="1"/>
          </p:cNvCxnSpPr>
          <p:nvPr/>
        </p:nvCxnSpPr>
        <p:spPr>
          <a:xfrm>
            <a:off x="5353129" y="4046608"/>
            <a:ext cx="993757" cy="10936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lbow Connector 47"/>
          <p:cNvCxnSpPr/>
          <p:nvPr/>
        </p:nvCxnSpPr>
        <p:spPr>
          <a:xfrm rot="16200000" flipV="1">
            <a:off x="625494" y="2288348"/>
            <a:ext cx="2834400" cy="712374"/>
          </a:xfrm>
          <a:prstGeom prst="bentConnector3">
            <a:avLst>
              <a:gd name="adj1" fmla="val 215"/>
            </a:avLst>
          </a:prstGeom>
          <a:ln w="57150">
            <a:solidFill>
              <a:srgbClr val="005C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1686507" y="1227334"/>
            <a:ext cx="1140929" cy="2"/>
          </a:xfrm>
          <a:prstGeom prst="straightConnector1">
            <a:avLst/>
          </a:prstGeom>
          <a:ln w="5715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iamond 24"/>
          <p:cNvSpPr/>
          <p:nvPr/>
        </p:nvSpPr>
        <p:spPr>
          <a:xfrm>
            <a:off x="2000329" y="3543688"/>
            <a:ext cx="3352800" cy="1005840"/>
          </a:xfrm>
          <a:prstGeom prst="diamon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400" b="1" dirty="0"/>
              <a:t> </a:t>
            </a:r>
            <a:r>
              <a:rPr lang="fa-IR" sz="3200" b="1" dirty="0" smtClean="0">
                <a:solidFill>
                  <a:srgbClr val="FF0000"/>
                </a:solidFill>
              </a:rPr>
              <a:t>پذیرفته؟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26" name="24-Point Star 25"/>
          <p:cNvSpPr/>
          <p:nvPr/>
        </p:nvSpPr>
        <p:spPr>
          <a:xfrm>
            <a:off x="5943600" y="72856"/>
            <a:ext cx="3200400" cy="3425409"/>
          </a:xfrm>
          <a:prstGeom prst="star24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2800" b="1" dirty="0"/>
              <a:t> </a:t>
            </a:r>
            <a:r>
              <a:rPr lang="fa-IR" sz="2800" b="1" dirty="0" smtClean="0">
                <a:solidFill>
                  <a:srgbClr val="7030A0"/>
                </a:solidFill>
              </a:rPr>
              <a:t>کیفیت:</a:t>
            </a:r>
          </a:p>
          <a:p>
            <a:pPr marL="342900" indent="-342900" algn="ctr" rtl="1">
              <a:buFontTx/>
              <a:buChar char="-"/>
            </a:pPr>
            <a:r>
              <a:rPr lang="en-US" sz="2800" b="1" dirty="0" smtClean="0">
                <a:solidFill>
                  <a:srgbClr val="7030A0"/>
                </a:solidFill>
              </a:rPr>
              <a:t>TEa</a:t>
            </a:r>
          </a:p>
          <a:p>
            <a:pPr marL="342900" indent="-342900" algn="ctr" rtl="1">
              <a:buFontTx/>
              <a:buChar char="-"/>
            </a:pPr>
            <a:r>
              <a:rPr lang="en-US" sz="2800" b="1" dirty="0" smtClean="0">
                <a:solidFill>
                  <a:srgbClr val="7030A0"/>
                </a:solidFill>
              </a:rPr>
              <a:t>95%</a:t>
            </a:r>
            <a:endParaRPr lang="en-US" sz="2800" b="1" dirty="0">
              <a:solidFill>
                <a:srgbClr val="7030A0"/>
              </a:solidFill>
            </a:endParaRPr>
          </a:p>
        </p:txBody>
      </p:sp>
      <p:cxnSp>
        <p:nvCxnSpPr>
          <p:cNvPr id="31" name="Elbow Connector 30"/>
          <p:cNvCxnSpPr>
            <a:endCxn id="12" idx="3"/>
          </p:cNvCxnSpPr>
          <p:nvPr/>
        </p:nvCxnSpPr>
        <p:spPr>
          <a:xfrm rot="10800000">
            <a:off x="4483622" y="2559672"/>
            <a:ext cx="1863265" cy="1154616"/>
          </a:xfrm>
          <a:prstGeom prst="bentConnector3">
            <a:avLst>
              <a:gd name="adj1" fmla="val 50000"/>
            </a:avLst>
          </a:prstGeom>
          <a:ln w="5715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3676729" y="2933779"/>
            <a:ext cx="0" cy="64008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086600" y="5384539"/>
            <a:ext cx="1469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b="1" i="1" dirty="0" smtClean="0">
                <a:solidFill>
                  <a:srgbClr val="FF0000"/>
                </a:solidFill>
              </a:rPr>
              <a:t>ایست!</a:t>
            </a:r>
            <a:endParaRPr lang="en-US" sz="4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53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fa-IR" sz="2400" b="1" dirty="0">
              <a:solidFill>
                <a:schemeClr val="dk1"/>
              </a:solidFill>
            </a:endParaRPr>
          </a:p>
          <a:p>
            <a:endParaRPr lang="en-US" sz="2400" b="1" dirty="0">
              <a:solidFill>
                <a:schemeClr val="dk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94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27437" y="723279"/>
            <a:ext cx="1656184" cy="100811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 smtClean="0"/>
              <a:t>گزینش روش سنجش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5069822" y="5265204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/>
              <a:t>گزارش نتیجه</a:t>
            </a:r>
            <a:endParaRPr lang="en-US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2840691" y="5229200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/>
              <a:t> </a:t>
            </a:r>
            <a:r>
              <a:rPr lang="fa-IR" sz="2400" b="1" dirty="0"/>
              <a:t>سنجش نمونه‌ها</a:t>
            </a:r>
            <a:endParaRPr 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611560" y="5229200"/>
            <a:ext cx="1656184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/>
              <a:t> </a:t>
            </a:r>
            <a:r>
              <a:rPr lang="fa-IR" sz="2400" b="1" dirty="0"/>
              <a:t>نمونه‌گیری از بیماران</a:t>
            </a:r>
            <a:endParaRPr lang="en-US" sz="2400" b="1" dirty="0"/>
          </a:p>
        </p:txBody>
      </p:sp>
      <p:sp>
        <p:nvSpPr>
          <p:cNvPr id="12" name="Rectangle 11"/>
          <p:cNvSpPr/>
          <p:nvPr/>
        </p:nvSpPr>
        <p:spPr>
          <a:xfrm>
            <a:off x="2827437" y="2184232"/>
            <a:ext cx="165618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400" b="1" dirty="0"/>
              <a:t> </a:t>
            </a:r>
            <a:r>
              <a:rPr lang="fa-IR" sz="2400" b="1" dirty="0" smtClean="0"/>
              <a:t>ارزشیابی روش</a:t>
            </a:r>
            <a:endParaRPr lang="en-US" sz="2400" b="1" dirty="0"/>
          </a:p>
        </p:txBody>
      </p:sp>
      <p:cxnSp>
        <p:nvCxnSpPr>
          <p:cNvPr id="14" name="Straight Arrow Connector 13"/>
          <p:cNvCxnSpPr>
            <a:stCxn id="8" idx="3"/>
            <a:endCxn id="7" idx="1"/>
          </p:cNvCxnSpPr>
          <p:nvPr/>
        </p:nvCxnSpPr>
        <p:spPr>
          <a:xfrm>
            <a:off x="2267744" y="5733256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496875" y="5733256"/>
            <a:ext cx="572947" cy="0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5" idx="2"/>
            <a:endCxn id="12" idx="0"/>
          </p:cNvCxnSpPr>
          <p:nvPr/>
        </p:nvCxnSpPr>
        <p:spPr>
          <a:xfrm>
            <a:off x="3655529" y="1731391"/>
            <a:ext cx="0" cy="452841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840691" y="3628840"/>
            <a:ext cx="165618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400" b="1" dirty="0"/>
              <a:t> </a:t>
            </a:r>
            <a:r>
              <a:rPr lang="fa-IR" sz="2400" b="1" dirty="0" smtClean="0"/>
              <a:t>راه انداختن روش</a:t>
            </a:r>
            <a:endParaRPr lang="en-US" sz="2400" b="1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79512" y="5013176"/>
            <a:ext cx="8784976" cy="0"/>
          </a:xfrm>
          <a:prstGeom prst="line">
            <a:avLst/>
          </a:prstGeom>
          <a:ln w="571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655529" y="3192344"/>
            <a:ext cx="0" cy="452841"/>
          </a:xfrm>
          <a:prstGeom prst="straightConnector1">
            <a:avLst/>
          </a:prstGeom>
          <a:ln w="762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5638800" y="291303"/>
            <a:ext cx="3325687" cy="51950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Low" rtl="1">
              <a:buFont typeface="Wingdings" pitchFamily="2" charset="2"/>
              <a:buChar char="§"/>
            </a:pPr>
            <a:r>
              <a:rPr lang="fa-IR" sz="2800" dirty="0"/>
              <a:t>تهیه‌ی </a:t>
            </a:r>
            <a:r>
              <a:rPr lang="fa-IR" sz="2800" b="1" dirty="0">
                <a:solidFill>
                  <a:srgbClr val="005C2A"/>
                </a:solidFill>
              </a:rPr>
              <a:t>دستورکار اجرای یکسان</a:t>
            </a:r>
            <a:endParaRPr lang="en-US" sz="2800" b="1" dirty="0">
              <a:solidFill>
                <a:srgbClr val="005C2A"/>
              </a:solidFill>
            </a:endParaRPr>
          </a:p>
          <a:p>
            <a:pPr algn="ctr" rtl="1"/>
            <a:r>
              <a:rPr lang="en-US" sz="3600" b="1" i="1" dirty="0" smtClean="0">
                <a:solidFill>
                  <a:srgbClr val="C00000"/>
                </a:solidFill>
              </a:rPr>
              <a:t>SOP</a:t>
            </a:r>
            <a:endParaRPr lang="en-US" sz="2800" b="1" i="1" dirty="0" smtClean="0">
              <a:solidFill>
                <a:srgbClr val="C00000"/>
              </a:solidFill>
            </a:endParaRPr>
          </a:p>
          <a:p>
            <a:pPr marL="285750" indent="-285750" algn="r" rtl="1">
              <a:spcBef>
                <a:spcPts val="1200"/>
              </a:spcBef>
              <a:buFont typeface="Wingdings" pitchFamily="2" charset="2"/>
              <a:buChar char="§"/>
            </a:pPr>
            <a:r>
              <a:rPr lang="fa-IR" sz="2800" dirty="0" smtClean="0"/>
              <a:t>آموزش</a:t>
            </a:r>
            <a:endParaRPr lang="en-US" sz="2800" dirty="0" smtClean="0"/>
          </a:p>
          <a:p>
            <a:pPr marL="285750" indent="-285750" algn="r" rtl="1">
              <a:spcBef>
                <a:spcPts val="1200"/>
              </a:spcBef>
              <a:buFont typeface="Wingdings" pitchFamily="2" charset="2"/>
              <a:buChar char="§"/>
            </a:pPr>
            <a:r>
              <a:rPr lang="fa-IR" sz="2800" dirty="0" smtClean="0"/>
              <a:t>مستند کردن</a:t>
            </a:r>
          </a:p>
          <a:p>
            <a:pPr marL="285750" indent="-285750" algn="justLow" rtl="1">
              <a:spcBef>
                <a:spcPts val="1200"/>
              </a:spcBef>
              <a:buFont typeface="Wingdings" pitchFamily="2" charset="2"/>
              <a:buChar char="§"/>
            </a:pPr>
            <a:r>
              <a:rPr lang="fa-IR" sz="2800" b="1" dirty="0" smtClean="0">
                <a:solidFill>
                  <a:srgbClr val="00B050"/>
                </a:solidFill>
              </a:rPr>
              <a:t>مراقبت</a:t>
            </a:r>
            <a:r>
              <a:rPr lang="fa-IR" sz="2800" dirty="0" smtClean="0"/>
              <a:t> از اجرای خوب</a:t>
            </a:r>
          </a:p>
          <a:p>
            <a:pPr marL="852488" indent="-276225" algn="justLow" rtl="1">
              <a:spcBef>
                <a:spcPts val="1200"/>
              </a:spcBef>
              <a:buFont typeface="Wingdings" pitchFamily="2" charset="2"/>
              <a:buChar char="Ø"/>
            </a:pPr>
            <a:r>
              <a:rPr lang="fa-IR" sz="2400" b="1" i="1" dirty="0" smtClean="0">
                <a:solidFill>
                  <a:srgbClr val="FF0000"/>
                </a:solidFill>
              </a:rPr>
              <a:t>سدکردن</a:t>
            </a:r>
            <a:r>
              <a:rPr lang="fa-IR" sz="2400" b="1" i="1" dirty="0" smtClean="0"/>
              <a:t> </a:t>
            </a:r>
            <a:r>
              <a:rPr lang="fa-IR" sz="2400" b="1" i="1" dirty="0" smtClean="0"/>
              <a:t>راه‌های</a:t>
            </a:r>
            <a:r>
              <a:rPr lang="en-US" sz="2400" b="1" i="1" dirty="0" smtClean="0"/>
              <a:t> </a:t>
            </a:r>
            <a:r>
              <a:rPr lang="fa-IR" sz="2400" b="1" i="1" dirty="0" smtClean="0"/>
              <a:t>خراب </a:t>
            </a:r>
            <a:r>
              <a:rPr lang="fa-IR" sz="2400" b="1" i="1" dirty="0" smtClean="0"/>
              <a:t>شدن کار</a:t>
            </a:r>
          </a:p>
          <a:p>
            <a:pPr marL="914400" indent="-338138" algn="justLow" rtl="1">
              <a:spcBef>
                <a:spcPts val="1200"/>
              </a:spcBef>
              <a:buFont typeface="Wingdings" pitchFamily="2" charset="2"/>
              <a:buChar char="Ø"/>
            </a:pPr>
            <a:r>
              <a:rPr lang="fa-IR" sz="2400" b="1" i="1" dirty="0">
                <a:solidFill>
                  <a:srgbClr val="FF0000"/>
                </a:solidFill>
              </a:rPr>
              <a:t>نصب</a:t>
            </a:r>
            <a:r>
              <a:rPr lang="fa-IR" sz="2400" b="1" i="1" dirty="0" smtClean="0"/>
              <a:t> </a:t>
            </a:r>
            <a:r>
              <a:rPr lang="fa-IR" sz="2400" b="1" i="1" dirty="0" smtClean="0">
                <a:solidFill>
                  <a:srgbClr val="FF0000"/>
                </a:solidFill>
              </a:rPr>
              <a:t>زنگ هشدار</a:t>
            </a:r>
            <a:endParaRPr lang="en-US" sz="2400" b="1" i="1" dirty="0"/>
          </a:p>
        </p:txBody>
      </p:sp>
      <p:sp>
        <p:nvSpPr>
          <p:cNvPr id="23" name="Rectangle 22"/>
          <p:cNvSpPr/>
          <p:nvPr/>
        </p:nvSpPr>
        <p:spPr>
          <a:xfrm>
            <a:off x="5652054" y="335377"/>
            <a:ext cx="3243727" cy="28569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8800" b="1" dirty="0" smtClean="0">
                <a:solidFill>
                  <a:srgbClr val="00B050"/>
                </a:solidFill>
              </a:rPr>
              <a:t>پایش کیفیت</a:t>
            </a:r>
            <a:endParaRPr lang="en-US" sz="8800" b="1" dirty="0">
              <a:solidFill>
                <a:srgbClr val="00B050"/>
              </a:solidFill>
            </a:endParaRPr>
          </a:p>
        </p:txBody>
      </p:sp>
      <p:sp>
        <p:nvSpPr>
          <p:cNvPr id="21" name="Striped Right Arrow 20"/>
          <p:cNvSpPr/>
          <p:nvPr/>
        </p:nvSpPr>
        <p:spPr>
          <a:xfrm rot="19883991">
            <a:off x="4427714" y="2926905"/>
            <a:ext cx="1272136" cy="1448616"/>
          </a:xfrm>
          <a:prstGeom prst="stripedRightArrow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086600" y="5384539"/>
            <a:ext cx="1469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b="1" i="1" dirty="0" smtClean="0">
                <a:solidFill>
                  <a:srgbClr val="FF0000"/>
                </a:solidFill>
              </a:rPr>
              <a:t>ایست!</a:t>
            </a:r>
            <a:endParaRPr lang="en-US" sz="4400" b="1" i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02388" y="3158296"/>
            <a:ext cx="182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b="1" dirty="0" smtClean="0">
                <a:solidFill>
                  <a:srgbClr val="005C2A"/>
                </a:solidFill>
              </a:rPr>
              <a:t>پذیرفته!</a:t>
            </a:r>
            <a:endParaRPr lang="en-US" sz="3200" b="1" dirty="0">
              <a:solidFill>
                <a:srgbClr val="005C2A"/>
              </a:solidFill>
            </a:endParaRPr>
          </a:p>
        </p:txBody>
      </p:sp>
      <p:sp>
        <p:nvSpPr>
          <p:cNvPr id="10" name="Smiley Face 9"/>
          <p:cNvSpPr/>
          <p:nvPr/>
        </p:nvSpPr>
        <p:spPr>
          <a:xfrm>
            <a:off x="756654" y="2749848"/>
            <a:ext cx="1365995" cy="1312236"/>
          </a:xfrm>
          <a:prstGeom prst="smileyFace">
            <a:avLst/>
          </a:prstGeom>
          <a:solidFill>
            <a:srgbClr val="F363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uble Wave 21"/>
          <p:cNvSpPr/>
          <p:nvPr/>
        </p:nvSpPr>
        <p:spPr>
          <a:xfrm>
            <a:off x="118046" y="433163"/>
            <a:ext cx="5402709" cy="6035040"/>
          </a:xfrm>
          <a:prstGeom prst="doubleWave">
            <a:avLst>
              <a:gd name="adj1" fmla="val 6250"/>
              <a:gd name="adj2" fmla="val 143"/>
            </a:avLst>
          </a:prstGeom>
          <a:solidFill>
            <a:schemeClr val="bg1"/>
          </a:solidFill>
          <a:ln w="76200">
            <a:solidFill>
              <a:srgbClr val="00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spcBef>
                <a:spcPts val="1200"/>
              </a:spcBef>
              <a:spcAft>
                <a:spcPts val="600"/>
              </a:spcAft>
            </a:pPr>
            <a:endParaRPr lang="fa-IR" sz="2800" dirty="0" smtClean="0">
              <a:solidFill>
                <a:schemeClr val="tx1"/>
              </a:solidFill>
            </a:endParaRPr>
          </a:p>
          <a:p>
            <a:pPr algn="ctr" rtl="1">
              <a:spcBef>
                <a:spcPts val="1200"/>
              </a:spcBef>
              <a:spcAft>
                <a:spcPts val="600"/>
              </a:spcAft>
            </a:pPr>
            <a:r>
              <a:rPr lang="fa-IR" sz="2800" dirty="0" smtClean="0">
                <a:solidFill>
                  <a:schemeClr val="tx1"/>
                </a:solidFill>
              </a:rPr>
              <a:t>دست </a:t>
            </a:r>
            <a:r>
              <a:rPr lang="fa-IR" sz="2800" dirty="0">
                <a:solidFill>
                  <a:schemeClr val="tx1"/>
                </a:solidFill>
              </a:rPr>
              <a:t>یافتن به کیفیت نیازمند </a:t>
            </a:r>
            <a:r>
              <a:rPr lang="fa-IR" sz="2800" b="1" i="1" dirty="0">
                <a:solidFill>
                  <a:srgbClr val="FF0000"/>
                </a:solidFill>
              </a:rPr>
              <a:t>طراحی</a:t>
            </a:r>
            <a:r>
              <a:rPr lang="fa-IR" sz="2800" dirty="0">
                <a:solidFill>
                  <a:schemeClr val="tx1"/>
                </a:solidFill>
              </a:rPr>
              <a:t> و </a:t>
            </a:r>
            <a:r>
              <a:rPr lang="fa-IR" sz="2800" b="1" i="1" dirty="0">
                <a:solidFill>
                  <a:srgbClr val="FF0000"/>
                </a:solidFill>
              </a:rPr>
              <a:t>برنامه‌ریزی</a:t>
            </a:r>
            <a:r>
              <a:rPr lang="fa-IR" sz="2800" dirty="0">
                <a:solidFill>
                  <a:schemeClr val="tx1"/>
                </a:solidFill>
              </a:rPr>
              <a:t> است:</a:t>
            </a:r>
            <a:endParaRPr lang="en-US" sz="2800" dirty="0">
              <a:solidFill>
                <a:schemeClr val="tx1"/>
              </a:solidFill>
            </a:endParaRPr>
          </a:p>
          <a:p>
            <a:pPr marL="914400" lvl="0" indent="-576263" algn="justLow" rtl="1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fa-IR" sz="2800" b="1" dirty="0" smtClean="0">
                <a:solidFill>
                  <a:srgbClr val="7030A0"/>
                </a:solidFill>
              </a:rPr>
              <a:t>نخست: </a:t>
            </a:r>
            <a:r>
              <a:rPr lang="fa-IR" sz="2800" dirty="0">
                <a:solidFill>
                  <a:schemeClr val="tx1"/>
                </a:solidFill>
              </a:rPr>
              <a:t>تعیین کیفیت مورد نظر</a:t>
            </a:r>
            <a:endParaRPr lang="en-US" sz="2800" dirty="0">
              <a:solidFill>
                <a:schemeClr val="tx1"/>
              </a:solidFill>
            </a:endParaRPr>
          </a:p>
          <a:p>
            <a:pPr marL="1766888" lvl="0" indent="-627063" algn="justLow" rtl="1">
              <a:buFont typeface="Wingdings" panose="05000000000000000000" pitchFamily="2" charset="2"/>
              <a:buChar char="Ø"/>
            </a:pPr>
            <a:r>
              <a:rPr lang="fa-IR" sz="2800" b="1" dirty="0">
                <a:solidFill>
                  <a:srgbClr val="7030A0"/>
                </a:solidFill>
              </a:rPr>
              <a:t>سپس: </a:t>
            </a:r>
            <a:r>
              <a:rPr lang="fa-IR" sz="2800" dirty="0" smtClean="0">
                <a:solidFill>
                  <a:schemeClr val="tx1"/>
                </a:solidFill>
              </a:rPr>
              <a:t>وارد </a:t>
            </a:r>
            <a:r>
              <a:rPr lang="fa-IR" sz="2800" dirty="0">
                <a:solidFill>
                  <a:schemeClr val="tx1"/>
                </a:solidFill>
              </a:rPr>
              <a:t>نمودن آن کیفت به درون فرآیند انجام </a:t>
            </a:r>
            <a:r>
              <a:rPr lang="fa-IR" sz="2800" dirty="0" smtClean="0">
                <a:solidFill>
                  <a:schemeClr val="tx1"/>
                </a:solidFill>
              </a:rPr>
              <a:t>آزمایش</a:t>
            </a:r>
          </a:p>
          <a:p>
            <a:pPr indent="514350" algn="r" rtl="1">
              <a:spcBef>
                <a:spcPts val="1200"/>
              </a:spcBef>
              <a:spcAft>
                <a:spcPts val="600"/>
              </a:spcAft>
            </a:pPr>
            <a:r>
              <a:rPr lang="fa-IR" sz="2800" b="1" dirty="0" smtClean="0">
                <a:solidFill>
                  <a:srgbClr val="7030A0"/>
                </a:solidFill>
              </a:rPr>
              <a:t>بعد </a:t>
            </a:r>
            <a:r>
              <a:rPr lang="fa-IR" sz="2800" b="1" dirty="0">
                <a:solidFill>
                  <a:srgbClr val="7030A0"/>
                </a:solidFill>
              </a:rPr>
              <a:t>از ایجاد کیفیت...</a:t>
            </a:r>
            <a:endParaRPr lang="en-US" sz="2800" b="1" dirty="0">
              <a:solidFill>
                <a:srgbClr val="7030A0"/>
              </a:solidFill>
            </a:endParaRPr>
          </a:p>
          <a:p>
            <a:pPr algn="ctr" rtl="1"/>
            <a:r>
              <a:rPr lang="fa-IR" sz="2800" b="1" dirty="0">
                <a:solidFill>
                  <a:srgbClr val="7030A0"/>
                </a:solidFill>
              </a:rPr>
              <a:t>...فکر پایش کیفیت باش</a:t>
            </a:r>
            <a:endParaRPr lang="en-US" sz="2800" b="1" dirty="0">
              <a:solidFill>
                <a:srgbClr val="7030A0"/>
              </a:solidFill>
            </a:endParaRPr>
          </a:p>
          <a:p>
            <a:pPr marL="1139825" lvl="0" indent="-1027113" algn="justLow" rtl="1"/>
            <a:endParaRPr lang="fa-IR" sz="2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0744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23" grpId="0" animBg="1"/>
      <p:bldP spid="21" grpId="0" animBg="1"/>
      <p:bldP spid="22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>
            <a:normAutofit/>
          </a:bodyPr>
          <a:lstStyle/>
          <a:p>
            <a:pPr marL="0" indent="0" algn="justLow" rt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 i="1" dirty="0" smtClean="0">
                <a:solidFill>
                  <a:srgbClr val="006600"/>
                </a:solidFill>
              </a:rPr>
              <a:t>ISO 15189</a:t>
            </a:r>
            <a:r>
              <a:rPr lang="fa-IR" sz="3200" dirty="0" smtClean="0"/>
              <a:t>:</a:t>
            </a:r>
          </a:p>
          <a:p>
            <a:pPr marL="0" indent="-2743200" algn="justLow" rt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3200" dirty="0" smtClean="0"/>
              <a:t> </a:t>
            </a:r>
            <a:r>
              <a:rPr lang="fa-IR" b="1" dirty="0" smtClean="0">
                <a:solidFill>
                  <a:schemeClr val="tx1"/>
                </a:solidFill>
              </a:rPr>
              <a:t>تضمین کیفیت: </a:t>
            </a:r>
            <a:r>
              <a:rPr lang="fa-IR" dirty="0">
                <a:solidFill>
                  <a:schemeClr val="tx1"/>
                </a:solidFill>
              </a:rPr>
              <a:t>آزمایشگاه</a:t>
            </a:r>
            <a:r>
              <a:rPr lang="fa-IR" dirty="0" smtClean="0">
                <a:solidFill>
                  <a:schemeClr val="tx1"/>
                </a:solidFill>
              </a:rPr>
              <a:t> </a:t>
            </a:r>
            <a:r>
              <a:rPr lang="fa-IR" dirty="0">
                <a:solidFill>
                  <a:schemeClr val="tx1"/>
                </a:solidFill>
              </a:rPr>
              <a:t>باید نشان دهد </a:t>
            </a:r>
            <a:r>
              <a:rPr lang="fa-IR" dirty="0" smtClean="0">
                <a:solidFill>
                  <a:schemeClr val="tx1"/>
                </a:solidFill>
              </a:rPr>
              <a:t>که </a:t>
            </a:r>
            <a:r>
              <a:rPr lang="fa-IR" i="1" dirty="0" smtClean="0">
                <a:solidFill>
                  <a:schemeClr val="tx1"/>
                </a:solidFill>
              </a:rPr>
              <a:t>کیفیت </a:t>
            </a:r>
            <a:r>
              <a:rPr lang="fa-IR" i="1" dirty="0">
                <a:solidFill>
                  <a:schemeClr val="tx1"/>
                </a:solidFill>
              </a:rPr>
              <a:t>مورد نظر </a:t>
            </a:r>
            <a:r>
              <a:rPr lang="fa-IR" dirty="0" smtClean="0">
                <a:solidFill>
                  <a:schemeClr val="tx1"/>
                </a:solidFill>
              </a:rPr>
              <a:t>برای نتیجه‌ی آزمایش‌ها به دست می‌آید</a:t>
            </a:r>
            <a:r>
              <a:rPr lang="fa-IR" i="1" dirty="0" smtClean="0">
                <a:solidFill>
                  <a:schemeClr val="tx1"/>
                </a:solidFill>
              </a:rPr>
              <a:t>.</a:t>
            </a:r>
          </a:p>
          <a:p>
            <a:pPr marL="0" indent="-2743200" algn="justLow" rtl="1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 i="1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247650" y="1600200"/>
            <a:ext cx="8648700" cy="1384995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pPr algn="justLow" rtl="1"/>
            <a:r>
              <a:rPr lang="fa-IR" sz="2800" dirty="0"/>
              <a:t>5.5.1.1</a:t>
            </a:r>
            <a:r>
              <a:rPr lang="fa-IR" sz="2800" dirty="0" smtClean="0"/>
              <a:t>:</a:t>
            </a:r>
          </a:p>
          <a:p>
            <a:pPr algn="justLow" rtl="1"/>
            <a:r>
              <a:rPr lang="fa-IR" sz="2800" dirty="0"/>
              <a:t>آزمایشگاه شیوه‌هایی </a:t>
            </a:r>
            <a:r>
              <a:rPr lang="fa-IR" sz="2800" dirty="0" smtClean="0"/>
              <a:t>را </a:t>
            </a:r>
            <a:r>
              <a:rPr lang="fa-IR" sz="2800" dirty="0"/>
              <a:t>برای آزمایش خواهد برگزید که از نظر کاربرد مورد نظر </a:t>
            </a:r>
            <a:r>
              <a:rPr lang="fa-IR" sz="2800" b="1" dirty="0"/>
              <a:t>ارزشیابی</a:t>
            </a:r>
            <a:r>
              <a:rPr lang="fa-IR" sz="2800" dirty="0"/>
              <a:t> شده </a:t>
            </a:r>
            <a:r>
              <a:rPr lang="fa-IR" sz="2800" dirty="0" smtClean="0"/>
              <a:t>باشند.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47650" y="3429000"/>
            <a:ext cx="8648700" cy="255454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 wrap="square" rtlCol="0">
            <a:spAutoFit/>
          </a:bodyPr>
          <a:lstStyle/>
          <a:p>
            <a:pPr algn="justLow" rtl="1"/>
            <a:r>
              <a:rPr lang="fa-IR" sz="4000" dirty="0" smtClean="0"/>
              <a:t>5.5.1.2:</a:t>
            </a:r>
          </a:p>
          <a:p>
            <a:pPr algn="justLow" rtl="1"/>
            <a:r>
              <a:rPr lang="fa-IR" sz="4000" dirty="0"/>
              <a:t>آزمایشگاه شیوه‌هایی را برای پایش کیفیت </a:t>
            </a:r>
            <a:r>
              <a:rPr lang="fa-IR" sz="4000" b="1" dirty="0">
                <a:solidFill>
                  <a:srgbClr val="FF0000"/>
                </a:solidFill>
              </a:rPr>
              <a:t>طراحی</a:t>
            </a:r>
            <a:r>
              <a:rPr lang="fa-IR" sz="4000" dirty="0"/>
              <a:t> خواهد کرد که به دست آمدن کیفیت مورد نظر برای نتیجه‌ها را تایید می‌کند.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47650" y="3400816"/>
            <a:ext cx="8648700" cy="335476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square" rtlCol="0">
            <a:spAutoFit/>
          </a:bodyPr>
          <a:lstStyle/>
          <a:p>
            <a:pPr algn="r" rtl="1">
              <a:spcAft>
                <a:spcPts val="2400"/>
              </a:spcAft>
            </a:pPr>
            <a:r>
              <a:rPr lang="fa-IR" sz="3200" dirty="0" smtClean="0"/>
              <a:t>معیار </a:t>
            </a:r>
            <a:r>
              <a:rPr lang="fa-IR" sz="3200" dirty="0"/>
              <a:t>493.1256 </a:t>
            </a:r>
            <a:r>
              <a:rPr lang="en-US" sz="3200" dirty="0"/>
              <a:t>CLIA</a:t>
            </a:r>
            <a:r>
              <a:rPr lang="fa-IR" sz="3200" dirty="0"/>
              <a:t> برای شیوه‌های کنترل</a:t>
            </a:r>
            <a:r>
              <a:rPr lang="fa-IR" sz="3200" dirty="0" smtClean="0"/>
              <a:t>:</a:t>
            </a:r>
            <a:endParaRPr lang="en-US" sz="3200" dirty="0"/>
          </a:p>
          <a:p>
            <a:pPr algn="justLow" rtl="1"/>
            <a:r>
              <a:rPr lang="fa-IR" sz="4000" dirty="0"/>
              <a:t>آزمایشگاه باید بر پایه‌ی ویژگی‌های اجرایی که به وسیله‌ی </a:t>
            </a:r>
            <a:r>
              <a:rPr lang="fa-IR" sz="4000" dirty="0" smtClean="0"/>
              <a:t>آزمایشگاه </a:t>
            </a:r>
            <a:r>
              <a:rPr lang="fa-IR" sz="4000" dirty="0"/>
              <a:t>تایید یا </a:t>
            </a:r>
            <a:r>
              <a:rPr lang="fa-IR" sz="4000" dirty="0" smtClean="0"/>
              <a:t>تعیین شده </a:t>
            </a:r>
            <a:r>
              <a:rPr lang="fa-IR" sz="4000" dirty="0"/>
              <a:t>است </a:t>
            </a:r>
            <a:r>
              <a:rPr lang="fa-IR" sz="4000" dirty="0">
                <a:solidFill>
                  <a:srgbClr val="FF0000"/>
                </a:solidFill>
              </a:rPr>
              <a:t>تعداد</a:t>
            </a:r>
            <a:r>
              <a:rPr lang="fa-IR" sz="4000" dirty="0"/>
              <a:t>، </a:t>
            </a:r>
            <a:r>
              <a:rPr lang="fa-IR" sz="4000" dirty="0">
                <a:solidFill>
                  <a:srgbClr val="FF0000"/>
                </a:solidFill>
              </a:rPr>
              <a:t>نوع</a:t>
            </a:r>
            <a:r>
              <a:rPr lang="fa-IR" sz="4000" dirty="0"/>
              <a:t>، و </a:t>
            </a:r>
            <a:r>
              <a:rPr lang="fa-IR" sz="4000" dirty="0">
                <a:solidFill>
                  <a:srgbClr val="FF0000"/>
                </a:solidFill>
              </a:rPr>
              <a:t>تناوب</a:t>
            </a:r>
            <a:r>
              <a:rPr lang="fa-IR" sz="40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fa-IR" sz="4000" dirty="0"/>
              <a:t>آزمایش مواد کنترل را تعیین کند</a:t>
            </a:r>
            <a:r>
              <a:rPr lang="fa-IR" sz="4000" dirty="0" smtClean="0"/>
              <a:t>.</a:t>
            </a:r>
          </a:p>
          <a:p>
            <a:pPr algn="justLow" rtl="1"/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07457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fa-IR" sz="2400" b="1" dirty="0">
              <a:solidFill>
                <a:schemeClr val="dk1"/>
              </a:solidFill>
            </a:endParaRPr>
          </a:p>
          <a:p>
            <a:endParaRPr lang="en-US" sz="2400" b="1" dirty="0">
              <a:solidFill>
                <a:schemeClr val="dk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96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" y="1676400"/>
            <a:ext cx="9144000" cy="5181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2400"/>
              </a:spcBef>
            </a:pPr>
            <a:endParaRPr lang="en-US" sz="6600" b="1" i="1" dirty="0" smtClean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832" y="139825"/>
            <a:ext cx="878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7200" b="1" dirty="0">
                <a:solidFill>
                  <a:srgbClr val="00B050"/>
                </a:solidFill>
              </a:rPr>
              <a:t>طراحی </a:t>
            </a:r>
            <a:r>
              <a:rPr lang="fa-IR" sz="7200" b="1" dirty="0">
                <a:solidFill>
                  <a:srgbClr val="00B050"/>
                </a:solidFill>
              </a:rPr>
              <a:t>برنامه‌ی پایش </a:t>
            </a:r>
            <a:r>
              <a:rPr lang="fa-IR" sz="7200" b="1" dirty="0">
                <a:solidFill>
                  <a:srgbClr val="00B050"/>
                </a:solidFill>
              </a:rPr>
              <a:t>کیفیت</a:t>
            </a:r>
            <a:endParaRPr lang="en-US" sz="7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7186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fa-IR" sz="2400" b="1" dirty="0">
              <a:solidFill>
                <a:schemeClr val="dk1"/>
              </a:solidFill>
            </a:endParaRPr>
          </a:p>
          <a:p>
            <a:endParaRPr lang="en-US" sz="2400" b="1" dirty="0">
              <a:solidFill>
                <a:schemeClr val="dk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97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" y="1676400"/>
            <a:ext cx="9144000" cy="5181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2400"/>
              </a:spcBef>
            </a:pPr>
            <a:r>
              <a:rPr lang="fa-IR" sz="6000" dirty="0">
                <a:solidFill>
                  <a:srgbClr val="7030A0"/>
                </a:solidFill>
              </a:rPr>
              <a:t>پایش </a:t>
            </a:r>
            <a:r>
              <a:rPr lang="fa-IR" sz="6000" dirty="0" smtClean="0">
                <a:solidFill>
                  <a:srgbClr val="7030A0"/>
                </a:solidFill>
              </a:rPr>
              <a:t>کیفیت:</a:t>
            </a:r>
            <a:endParaRPr lang="en-US" sz="6000" dirty="0">
              <a:solidFill>
                <a:srgbClr val="7030A0"/>
              </a:solidFill>
            </a:endParaRPr>
          </a:p>
          <a:p>
            <a:pPr marL="285750" indent="-285750" algn="justLow" rtl="1">
              <a:spcBef>
                <a:spcPts val="1200"/>
              </a:spcBef>
              <a:buFont typeface="Wingdings" pitchFamily="2" charset="2"/>
              <a:buChar char="Ø"/>
            </a:pPr>
            <a:r>
              <a:rPr lang="fa-IR" sz="4400" dirty="0" smtClean="0">
                <a:solidFill>
                  <a:schemeClr val="tx1"/>
                </a:solidFill>
              </a:rPr>
              <a:t>گذاشتن </a:t>
            </a:r>
            <a:r>
              <a:rPr lang="fa-IR" sz="4400" b="1" i="1" dirty="0" smtClean="0">
                <a:solidFill>
                  <a:srgbClr val="FF0000"/>
                </a:solidFill>
              </a:rPr>
              <a:t>سد</a:t>
            </a:r>
            <a:r>
              <a:rPr lang="fa-IR" sz="4400" dirty="0" smtClean="0">
                <a:solidFill>
                  <a:schemeClr val="tx1"/>
                </a:solidFill>
              </a:rPr>
              <a:t> سر راه خطرهای خراب شدن کار</a:t>
            </a:r>
          </a:p>
          <a:p>
            <a:pPr marL="285750" indent="-285750" algn="justLow" rtl="1">
              <a:spcBef>
                <a:spcPts val="1200"/>
              </a:spcBef>
              <a:buFont typeface="Wingdings" pitchFamily="2" charset="2"/>
              <a:buChar char="Ø"/>
            </a:pPr>
            <a:r>
              <a:rPr lang="fa-IR" sz="4400" dirty="0" smtClean="0">
                <a:solidFill>
                  <a:schemeClr val="tx1"/>
                </a:solidFill>
              </a:rPr>
              <a:t>گذاشتن </a:t>
            </a:r>
            <a:r>
              <a:rPr lang="fa-IR" sz="4400" b="1" i="1" dirty="0" smtClean="0">
                <a:solidFill>
                  <a:srgbClr val="FF0000"/>
                </a:solidFill>
              </a:rPr>
              <a:t>زنگ</a:t>
            </a:r>
            <a:r>
              <a:rPr lang="fa-IR" sz="4400" dirty="0" smtClean="0">
                <a:solidFill>
                  <a:schemeClr val="tx1"/>
                </a:solidFill>
              </a:rPr>
              <a:t> هشدار</a:t>
            </a:r>
            <a:endParaRPr lang="fa-IR" sz="4400" dirty="0">
              <a:solidFill>
                <a:schemeClr val="tx1"/>
              </a:solidFill>
            </a:endParaRPr>
          </a:p>
          <a:p>
            <a:pPr algn="ctr" rtl="1">
              <a:spcBef>
                <a:spcPts val="1200"/>
              </a:spcBef>
            </a:pPr>
            <a:r>
              <a:rPr lang="fa-IR" sz="6600" b="1" i="1" dirty="0" smtClean="0">
                <a:solidFill>
                  <a:srgbClr val="7030A0"/>
                </a:solidFill>
              </a:rPr>
              <a:t>پایش کیفیت آماری </a:t>
            </a:r>
            <a:r>
              <a:rPr lang="en-US" sz="6600" b="1" i="1" dirty="0" smtClean="0">
                <a:solidFill>
                  <a:srgbClr val="FF0000"/>
                </a:solidFill>
              </a:rPr>
              <a:t>SQC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9832" y="139825"/>
            <a:ext cx="878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7200" b="1" dirty="0">
                <a:solidFill>
                  <a:srgbClr val="00B050"/>
                </a:solidFill>
              </a:rPr>
              <a:t>طراحی </a:t>
            </a:r>
            <a:r>
              <a:rPr lang="fa-IR" sz="7200" b="1" dirty="0">
                <a:solidFill>
                  <a:srgbClr val="00B050"/>
                </a:solidFill>
              </a:rPr>
              <a:t>برنامه‌ی پایش </a:t>
            </a:r>
            <a:r>
              <a:rPr lang="fa-IR" sz="7200" b="1" dirty="0">
                <a:solidFill>
                  <a:srgbClr val="00B050"/>
                </a:solidFill>
              </a:rPr>
              <a:t>کیفیت</a:t>
            </a:r>
            <a:endParaRPr lang="en-US" sz="7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0284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r" rtl="1"/>
            <a:r>
              <a:rPr lang="fa-IR" sz="4800" dirty="0" smtClean="0"/>
              <a:t>پایش کیفیت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109728" indent="0" algn="r" rtl="1">
              <a:buNone/>
            </a:pPr>
            <a:r>
              <a:rPr lang="fa-IR" sz="4400" b="1" dirty="0" smtClean="0">
                <a:solidFill>
                  <a:srgbClr val="FF0000"/>
                </a:solidFill>
              </a:rPr>
              <a:t>بد یعنی چی؟</a:t>
            </a:r>
          </a:p>
          <a:p>
            <a:pPr marL="109728" indent="0" algn="r" rtl="1">
              <a:buNone/>
            </a:pPr>
            <a:r>
              <a:rPr lang="fa-IR" sz="4400" b="1" dirty="0" smtClean="0">
                <a:solidFill>
                  <a:srgbClr val="00B050"/>
                </a:solidFill>
              </a:rPr>
              <a:t>خوب:</a:t>
            </a:r>
            <a:r>
              <a:rPr lang="fa-IR" dirty="0" smtClean="0"/>
              <a:t> دست کم 95% از تولید درون مرزهای </a:t>
            </a:r>
            <a:r>
              <a:rPr lang="en-US" dirty="0" smtClean="0"/>
              <a:t>TEa</a:t>
            </a:r>
            <a:r>
              <a:rPr lang="fa-IR" dirty="0" smtClean="0"/>
              <a:t> باشد؛</a:t>
            </a:r>
          </a:p>
          <a:p>
            <a:pPr marL="109728" indent="0" algn="ctr" rtl="1">
              <a:buNone/>
            </a:pPr>
            <a:r>
              <a:rPr lang="fa-IR" sz="3600" dirty="0" smtClean="0">
                <a:solidFill>
                  <a:schemeClr val="tx1"/>
                </a:solidFill>
              </a:rPr>
              <a:t>حداکثر 5% از تولید بیرون از مرزهای مجاز باشد.</a:t>
            </a:r>
          </a:p>
          <a:p>
            <a:pPr marL="109728" indent="0" algn="ctr" rtl="1">
              <a:buNone/>
            </a:pPr>
            <a:endParaRPr lang="fa-IR" sz="3600" dirty="0">
              <a:solidFill>
                <a:schemeClr val="tx1"/>
              </a:solidFill>
            </a:endParaRPr>
          </a:p>
          <a:p>
            <a:pPr marL="109728" indent="0" algn="ctr" rtl="1">
              <a:buNone/>
            </a:pPr>
            <a:r>
              <a:rPr lang="fa-IR" sz="4800" b="1" dirty="0" smtClean="0">
                <a:solidFill>
                  <a:srgbClr val="FF0000"/>
                </a:solidFill>
              </a:rPr>
              <a:t>بد:</a:t>
            </a:r>
            <a:r>
              <a:rPr lang="fa-IR" sz="4800" dirty="0" smtClean="0">
                <a:solidFill>
                  <a:srgbClr val="FF0000"/>
                </a:solidFill>
              </a:rPr>
              <a:t> </a:t>
            </a:r>
            <a:r>
              <a:rPr lang="fa-IR" sz="3600" dirty="0" smtClean="0">
                <a:solidFill>
                  <a:schemeClr val="tx1"/>
                </a:solidFill>
              </a:rPr>
              <a:t>بیش از </a:t>
            </a:r>
            <a:r>
              <a:rPr lang="fa-IR" sz="3600" dirty="0" smtClean="0">
                <a:solidFill>
                  <a:srgbClr val="FF0000"/>
                </a:solidFill>
              </a:rPr>
              <a:t>5%</a:t>
            </a:r>
            <a:r>
              <a:rPr lang="fa-IR" sz="3600" dirty="0" smtClean="0">
                <a:solidFill>
                  <a:schemeClr val="tx1"/>
                </a:solidFill>
              </a:rPr>
              <a:t> از </a:t>
            </a:r>
            <a:r>
              <a:rPr lang="fa-IR" sz="3600" dirty="0">
                <a:solidFill>
                  <a:schemeClr val="tx1"/>
                </a:solidFill>
              </a:rPr>
              <a:t>تولید بیرون از مرزهای </a:t>
            </a:r>
            <a:r>
              <a:rPr lang="en-US" sz="3600" dirty="0"/>
              <a:t>TEa</a:t>
            </a:r>
            <a:r>
              <a:rPr lang="fa-IR" sz="3600" dirty="0"/>
              <a:t> </a:t>
            </a:r>
            <a:r>
              <a:rPr lang="fa-IR" sz="3600" dirty="0" smtClean="0">
                <a:solidFill>
                  <a:schemeClr val="tx1"/>
                </a:solidFill>
              </a:rPr>
              <a:t>باشد.</a:t>
            </a:r>
            <a:endParaRPr lang="fa-IR" sz="36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98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50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22BB-B8CB-43B2-9A75-2AB6527143BB}" type="slidenum">
              <a:rPr lang="en-US" smtClean="0"/>
              <a:pPr/>
              <a:t>99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4325859" y="533400"/>
            <a:ext cx="23221" cy="6322098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027440" y="533400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/>
              <a:t>+ TEa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905000" y="523326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- TEa</a:t>
            </a:r>
            <a:endParaRPr lang="en-US" sz="2000" b="1" dirty="0"/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5824656" y="1068307"/>
            <a:ext cx="40584" cy="5705873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Content Placeholder 51" descr="http://t2.gstatic.com/images?q=tbn:ANd9GcRQIVmFiKoxUwjTnJcXmFziM_xeJbVyV3e0wFXGf0uOcWzBgOmG"/>
          <p:cNvPicPr>
            <a:picLocks noGrp="1"/>
          </p:cNvPicPr>
          <p:nvPr>
            <p:ph idx="1"/>
          </p:nvPr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4349080" y="5395979"/>
            <a:ext cx="3059360" cy="14595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0" name="Rectangle 69"/>
          <p:cNvSpPr/>
          <p:nvPr/>
        </p:nvSpPr>
        <p:spPr>
          <a:xfrm>
            <a:off x="3527125" y="597133"/>
            <a:ext cx="1620688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 smtClean="0">
                <a:solidFill>
                  <a:srgbClr val="7030A0"/>
                </a:solidFill>
              </a:rPr>
              <a:t>هدف</a:t>
            </a:r>
            <a:endParaRPr lang="en-US" sz="2000" dirty="0">
              <a:solidFill>
                <a:srgbClr val="7030A0"/>
              </a:solidFill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>
            <a:off x="1752600" y="449465"/>
            <a:ext cx="0" cy="64899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7391400" y="449465"/>
            <a:ext cx="0" cy="64899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Content Placeholder 51" descr="http://t2.gstatic.com/images?q=tbn:ANd9GcRQIVmFiKoxUwjTnJcXmFziM_xeJbVyV3e0wFXGf0uOcWzBgOmG"/>
          <p:cNvPicPr>
            <a:picLocks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4776833" y="3457495"/>
            <a:ext cx="3059360" cy="14595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62" name="Straight Arrow Connector 61"/>
          <p:cNvCxnSpPr/>
          <p:nvPr/>
        </p:nvCxnSpPr>
        <p:spPr>
          <a:xfrm flipV="1">
            <a:off x="6240787" y="3164414"/>
            <a:ext cx="0" cy="1920240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5865240" y="6248400"/>
            <a:ext cx="1543200" cy="0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6224888" y="5764355"/>
            <a:ext cx="1149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SM = 4 </a:t>
            </a:r>
            <a:endParaRPr lang="en-US" sz="20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6077470" y="3553790"/>
            <a:ext cx="1325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SM = 3</a:t>
            </a:r>
            <a:endParaRPr lang="en-US" sz="2000" b="1" dirty="0"/>
          </a:p>
        </p:txBody>
      </p:sp>
      <p:cxnSp>
        <p:nvCxnSpPr>
          <p:cNvPr id="76" name="Straight Arrow Connector 75"/>
          <p:cNvCxnSpPr/>
          <p:nvPr/>
        </p:nvCxnSpPr>
        <p:spPr>
          <a:xfrm flipV="1">
            <a:off x="6263162" y="3972927"/>
            <a:ext cx="1149979" cy="12045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>
            <a:off x="5879066" y="4796120"/>
            <a:ext cx="361721" cy="448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77"/>
          <p:cNvSpPr/>
          <p:nvPr/>
        </p:nvSpPr>
        <p:spPr>
          <a:xfrm>
            <a:off x="507156" y="1001375"/>
            <a:ext cx="4347453" cy="144629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B050"/>
                </a:solidFill>
              </a:rPr>
              <a:t>SE</a:t>
            </a:r>
            <a:r>
              <a:rPr lang="en-US" sz="3600" b="1" baseline="-25000" dirty="0" smtClean="0">
                <a:solidFill>
                  <a:srgbClr val="00B050"/>
                </a:solidFill>
              </a:rPr>
              <a:t>crit</a:t>
            </a:r>
            <a:r>
              <a:rPr lang="en-US" sz="3600" b="1" dirty="0" smtClean="0">
                <a:solidFill>
                  <a:srgbClr val="00B050"/>
                </a:solidFill>
              </a:rPr>
              <a:t> </a:t>
            </a:r>
            <a:r>
              <a:rPr lang="en-US" sz="3600" b="1" dirty="0" smtClean="0">
                <a:solidFill>
                  <a:schemeClr val="tx1"/>
                </a:solidFill>
              </a:rPr>
              <a:t>= </a:t>
            </a:r>
            <a:r>
              <a:rPr lang="en-US" sz="3600" b="1" dirty="0" smtClean="0">
                <a:solidFill>
                  <a:srgbClr val="00B0F0"/>
                </a:solidFill>
              </a:rPr>
              <a:t>SM</a:t>
            </a:r>
            <a:r>
              <a:rPr lang="en-US" sz="3600" b="1" dirty="0" smtClean="0">
                <a:solidFill>
                  <a:schemeClr val="tx1"/>
                </a:solidFill>
              </a:rPr>
              <a:t> – </a:t>
            </a:r>
            <a:r>
              <a:rPr lang="en-US" sz="3600" b="1" dirty="0" smtClean="0">
                <a:solidFill>
                  <a:srgbClr val="FF0000"/>
                </a:solidFill>
              </a:rPr>
              <a:t>1.65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22" name="Content Placeholder 51" descr="http://t2.gstatic.com/images?q=tbn:ANd9GcRQIVmFiKoxUwjTnJcXmFziM_xeJbVyV3e0wFXGf0uOcWzBgOmG"/>
          <p:cNvPicPr>
            <a:picLocks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b="30665"/>
          <a:stretch/>
        </p:blipFill>
        <p:spPr bwMode="auto">
          <a:xfrm>
            <a:off x="5159424" y="1292003"/>
            <a:ext cx="3059360" cy="14595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3" name="Straight Arrow Connector 22"/>
          <p:cNvCxnSpPr/>
          <p:nvPr/>
        </p:nvCxnSpPr>
        <p:spPr>
          <a:xfrm flipV="1">
            <a:off x="6610571" y="1001375"/>
            <a:ext cx="0" cy="1920240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6581600" y="1925319"/>
            <a:ext cx="796453" cy="18412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5860237" y="2404284"/>
            <a:ext cx="750334" cy="1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235404" y="1413361"/>
            <a:ext cx="1516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1.65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524000" y="2272"/>
            <a:ext cx="6781800" cy="52105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3200" dirty="0">
                <a:solidFill>
                  <a:schemeClr val="tx1"/>
                </a:solidFill>
              </a:rPr>
              <a:t>خراب</a:t>
            </a:r>
            <a:r>
              <a:rPr lang="fa-IR" sz="3600" dirty="0" smtClean="0">
                <a:solidFill>
                  <a:schemeClr val="tx1"/>
                </a:solidFill>
              </a:rPr>
              <a:t> </a:t>
            </a:r>
            <a:r>
              <a:rPr lang="fa-IR" sz="3200" dirty="0" smtClean="0">
                <a:solidFill>
                  <a:schemeClr val="tx1"/>
                </a:solidFill>
              </a:rPr>
              <a:t>شدن کارکرد: </a:t>
            </a:r>
            <a:r>
              <a:rPr lang="fa-IR" sz="3200" b="1" dirty="0" smtClean="0">
                <a:solidFill>
                  <a:srgbClr val="FF0000"/>
                </a:solidFill>
              </a:rPr>
              <a:t>افزایش نامیزانی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27" name="Vertical Scroll 26"/>
          <p:cNvSpPr/>
          <p:nvPr/>
        </p:nvSpPr>
        <p:spPr>
          <a:xfrm>
            <a:off x="0" y="2408399"/>
            <a:ext cx="4455606" cy="4003243"/>
          </a:xfrm>
          <a:prstGeom prst="verticalScroll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2800" b="1" dirty="0" smtClean="0">
                <a:solidFill>
                  <a:srgbClr val="FF0000"/>
                </a:solidFill>
              </a:rPr>
              <a:t>«خطای سامانمند بحرانی» </a:t>
            </a:r>
            <a:r>
              <a:rPr lang="fa-IR" sz="2800" dirty="0" smtClean="0">
                <a:solidFill>
                  <a:schemeClr val="tx1"/>
                </a:solidFill>
              </a:rPr>
              <a:t>یعنی این که میانگین یک </a:t>
            </a:r>
            <a:r>
              <a:rPr lang="fa-IR" sz="2800" dirty="0">
                <a:solidFill>
                  <a:schemeClr val="tx1"/>
                </a:solidFill>
              </a:rPr>
              <a:t>روش باید </a:t>
            </a:r>
            <a:r>
              <a:rPr lang="fa-IR" sz="2800" b="1" i="1" dirty="0" smtClean="0">
                <a:solidFill>
                  <a:srgbClr val="FF0000"/>
                </a:solidFill>
              </a:rPr>
              <a:t>چقدر جابجا </a:t>
            </a:r>
            <a:r>
              <a:rPr lang="fa-IR" sz="2800" dirty="0">
                <a:solidFill>
                  <a:schemeClr val="tx1"/>
                </a:solidFill>
              </a:rPr>
              <a:t>شود </a:t>
            </a:r>
            <a:r>
              <a:rPr lang="fa-IR" sz="2800" dirty="0" smtClean="0">
                <a:solidFill>
                  <a:schemeClr val="tx1"/>
                </a:solidFill>
              </a:rPr>
              <a:t>تا عیار سیگمای آن روش به مقدار بحرانی 1.65 کاهش یابد.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2680883" y="3036910"/>
            <a:ext cx="3510800" cy="93601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SE</a:t>
            </a:r>
            <a:r>
              <a:rPr lang="en-US" sz="3600" b="1" baseline="-25000" dirty="0" smtClean="0">
                <a:solidFill>
                  <a:schemeClr val="tx1"/>
                </a:solidFill>
              </a:rPr>
              <a:t>crit</a:t>
            </a:r>
            <a:r>
              <a:rPr lang="en-US" sz="3600" b="1" dirty="0" smtClean="0">
                <a:solidFill>
                  <a:schemeClr val="tx1"/>
                </a:solidFill>
              </a:rPr>
              <a:t> = </a:t>
            </a:r>
            <a:r>
              <a:rPr lang="en-US" sz="3600" b="1" dirty="0" smtClean="0">
                <a:solidFill>
                  <a:srgbClr val="00B050"/>
                </a:solidFill>
              </a:rPr>
              <a:t>2.35</a:t>
            </a:r>
            <a:endParaRPr lang="en-US" sz="36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7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8" grpId="0" animBg="1"/>
      <p:bldP spid="35" grpId="0"/>
      <p:bldP spid="27" grpId="0" animBg="1"/>
      <p:bldP spid="2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Urban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8165</TotalTime>
  <Words>6242</Words>
  <Application>Microsoft Office PowerPoint</Application>
  <PresentationFormat>On-screen Show (4:3)</PresentationFormat>
  <Paragraphs>2069</Paragraphs>
  <Slides>156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156</vt:i4>
      </vt:variant>
    </vt:vector>
  </HeadingPairs>
  <TitlesOfParts>
    <vt:vector size="166" baseType="lpstr">
      <vt:lpstr>Arial</vt:lpstr>
      <vt:lpstr>B Elham</vt:lpstr>
      <vt:lpstr>Calibri</vt:lpstr>
      <vt:lpstr>Georgia</vt:lpstr>
      <vt:lpstr>Sakkal Majalla</vt:lpstr>
      <vt:lpstr>Tahoma</vt:lpstr>
      <vt:lpstr>Trebuchet MS</vt:lpstr>
      <vt:lpstr>Wingdings</vt:lpstr>
      <vt:lpstr>Wingdings 2</vt:lpstr>
      <vt:lpstr>Urban</vt:lpstr>
      <vt:lpstr>  </vt:lpstr>
      <vt:lpstr>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کیفیت:</vt:lpstr>
      <vt:lpstr>کیفیت:</vt:lpstr>
      <vt:lpstr>PowerPoint Presentation</vt:lpstr>
      <vt:lpstr>راهکار تعیین کیفیت مورد نظر:        </vt:lpstr>
      <vt:lpstr>طبقه‌بندی کنفرانس توافقی استکهلم:</vt:lpstr>
      <vt:lpstr>طبقه‌بندی کنفرانس توافقی استکهلم:</vt:lpstr>
      <vt:lpstr>خوب باشه یعنی چی؟</vt:lpstr>
      <vt:lpstr>پرسش:</vt:lpstr>
      <vt:lpstr>PowerPoint Presentation</vt:lpstr>
      <vt:lpstr>مثال:  با فرض TEa برابر 10%، در ساخت حلقه‌ی 80 سانتی‌متری، چه اندازه‌هایی پذیرفتنی است؟</vt:lpstr>
      <vt:lpstr>PowerPoint Presentation</vt:lpstr>
      <vt:lpstr>خطای مجاز آزمایش‌ها را چه کسی تعیین می‌کند؟</vt:lpstr>
      <vt:lpstr>خطای مجاز آزمایش‌ها را چه کسی تعیین می‌کند؟</vt:lpstr>
      <vt:lpstr>خوب باشه یعنی چی؟</vt:lpstr>
      <vt:lpstr>چند درصد عبور از مرز مجاز پذیرفتنی است؟</vt:lpstr>
      <vt:lpstr>PowerPoint Presentation</vt:lpstr>
      <vt:lpstr>PowerPoint Presentation</vt:lpstr>
      <vt:lpstr>PowerPoint Presentation</vt:lpstr>
      <vt:lpstr>PowerPoint Presentation</vt:lpstr>
      <vt:lpstr>ارزشیابی:</vt:lpstr>
      <vt:lpstr>گام‌های ارزشیابی روش:</vt:lpstr>
      <vt:lpstr>گام‌های ارزشیابی روش:</vt:lpstr>
      <vt:lpstr>تکرارپذیری</vt:lpstr>
      <vt:lpstr>تکرارپذیری</vt:lpstr>
      <vt:lpstr>تکرارپذیری</vt:lpstr>
      <vt:lpstr>تکرارپذیری</vt:lpstr>
      <vt:lpstr>محاسبه‌های مربوط به تکرارپذیری</vt:lpstr>
      <vt:lpstr>محاسبه‌های مربوط به تکرارپذیری</vt:lpstr>
      <vt:lpstr>تکرارپذیری</vt:lpstr>
      <vt:lpstr>گام‌های ارزشیابی روش:</vt:lpstr>
      <vt:lpstr>نامیزانی</vt:lpstr>
      <vt:lpstr>نامیزانی</vt:lpstr>
      <vt:lpstr>نامیزانی</vt:lpstr>
      <vt:lpstr>PowerPoint Presentation</vt:lpstr>
      <vt:lpstr>PowerPoint Presentation</vt:lpstr>
      <vt:lpstr>PowerPoint Presentation</vt:lpstr>
      <vt:lpstr>نامیزانی</vt:lpstr>
      <vt:lpstr>نامیزانی</vt:lpstr>
      <vt:lpstr>نامیزانی</vt:lpstr>
      <vt:lpstr>نامیزانی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نامیزانی</vt:lpstr>
      <vt:lpstr>نامیزانی</vt:lpstr>
      <vt:lpstr>نامیزانی</vt:lpstr>
      <vt:lpstr>نامیزانی</vt:lpstr>
      <vt:lpstr>نامیزانی</vt:lpstr>
      <vt:lpstr>گام‌های ارزشیابی روش:</vt:lpstr>
      <vt:lpstr>PowerPoint Presentation</vt:lpstr>
      <vt:lpstr>تصمیم‌گیری در باره‌ی روش</vt:lpstr>
      <vt:lpstr>تصمیم‌گیری در باره‌ی روش</vt:lpstr>
      <vt:lpstr>تصمیم‌گیری در باره‌ی روش</vt:lpstr>
      <vt:lpstr>PowerPoint Presentation</vt:lpstr>
      <vt:lpstr>PowerPoint Presentation</vt:lpstr>
      <vt:lpstr>تصمیم‌گیری در باره‌ی روش</vt:lpstr>
      <vt:lpstr>تصمیم‌گیری در باره‌ی روش</vt:lpstr>
      <vt:lpstr>تصمیم‌گیری در باره‌ی روش</vt:lpstr>
      <vt:lpstr>تصمیم‌گیری در باره‌ی روش</vt:lpstr>
      <vt:lpstr>خطای سنجشی کل</vt:lpstr>
      <vt:lpstr>تصمیم‌گیری در باره‌ی روش</vt:lpstr>
      <vt:lpstr>تصمیم‌گیری در باره‌ی روش</vt:lpstr>
      <vt:lpstr>تصمیم‌گیری در باره‌ی روش</vt:lpstr>
      <vt:lpstr>تصمیم‌گیری در باره‌ی روش</vt:lpstr>
      <vt:lpstr>تصمیم‌گیری در باره‌ی روش</vt:lpstr>
      <vt:lpstr>حداکثر و حداقل نامیزانی  و انحراف معیار قابل قبول</vt:lpstr>
      <vt:lpstr>عیار سیگما Six metrics</vt:lpstr>
      <vt:lpstr>عیار سیگما Six metrics</vt:lpstr>
      <vt:lpstr>عیار سیگما Six metrics</vt:lpstr>
      <vt:lpstr>عیار سیگما Six metrics</vt:lpstr>
      <vt:lpstr>عیار سیگما Six metrics</vt:lpstr>
      <vt:lpstr>PowerPoint Presentation</vt:lpstr>
      <vt:lpstr>PowerPoint Presentation</vt:lpstr>
      <vt:lpstr>PowerPoint Presentation</vt:lpstr>
      <vt:lpstr>PowerPoint Presentation</vt:lpstr>
      <vt:lpstr>رسم نمودار سیگما</vt:lpstr>
      <vt:lpstr>PowerPoint Presentation</vt:lpstr>
      <vt:lpstr>PowerPoint Presentation</vt:lpstr>
      <vt:lpstr>PowerPoint Presentation</vt:lpstr>
      <vt:lpstr>داوری باره‌ی قابل قبول بودن یک روش بر پایه‌ی عیار سیگما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پایش کیفیت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پاییدن خوبیت روش</vt:lpstr>
      <vt:lpstr>پاییدن خوبیت روش</vt:lpstr>
      <vt:lpstr>پاییدن خوبیت روش</vt:lpstr>
      <vt:lpstr>پاییدن خوبیت روش</vt:lpstr>
      <vt:lpstr>پاییدن خوبیت روش</vt:lpstr>
      <vt:lpstr>پاییدن خوبیت روش</vt:lpstr>
      <vt:lpstr>پاییدن خوبیت روش</vt:lpstr>
      <vt:lpstr>پاییدن خوبیت روش</vt:lpstr>
      <vt:lpstr>پاییدن خوبیت روش</vt:lpstr>
      <vt:lpstr>پاییدن خوبیت روش</vt:lpstr>
      <vt:lpstr>پاییدن خوبیت روش</vt:lpstr>
      <vt:lpstr>پاییدن خوبیت روش</vt:lpstr>
      <vt:lpstr>پاییدن خوبیت روش</vt:lpstr>
      <vt:lpstr>پاییدن خوبیت روش</vt:lpstr>
      <vt:lpstr>پاییدن خوبیت روش</vt:lpstr>
      <vt:lpstr>پاییدن خوبیت روش</vt:lpstr>
      <vt:lpstr>پاییدن خوبیت روش با گذاشتن زنگ</vt:lpstr>
      <vt:lpstr>پاییدن خوبیت روش با گذاشتن زنگ</vt:lpstr>
      <vt:lpstr>پاییدن خوبیت روش</vt:lpstr>
      <vt:lpstr>PowerPoint Presentation</vt:lpstr>
      <vt:lpstr>PowerPoint Presentation</vt:lpstr>
      <vt:lpstr>PowerPoint Presentation</vt:lpstr>
      <vt:lpstr>راه دیگر برای طراحی پایش کیفیت آماری؟</vt:lpstr>
      <vt:lpstr> نمودارهای OPSpec میزان  شده:    </vt:lpstr>
      <vt:lpstr>  </vt:lpstr>
      <vt:lpstr>  </vt:lpstr>
      <vt:lpstr>  </vt:lpstr>
      <vt:lpstr>  </vt:lpstr>
      <vt:lpstr>  </vt:lpstr>
      <vt:lpstr>PowerPoint Presentation</vt:lpstr>
      <vt:lpstr>PowerPoint Presentation</vt:lpstr>
      <vt:lpstr>PowerPoint Presentation</vt:lpstr>
      <vt:lpstr>PowerPoint Presentation</vt:lpstr>
      <vt:lpstr>  </vt:lpstr>
      <vt:lpstr>روند تهیه‌ی برنامه‌ی پایش کیفیت</vt:lpstr>
      <vt:lpstr>راهکار پایش کیفیت سنجش (AQCS)</vt:lpstr>
      <vt:lpstr>PowerPoint Presentation</vt:lpstr>
      <vt:lpstr>PowerPoint Presentation</vt:lpstr>
      <vt:lpstr>PowerPoint Presentation</vt:lpstr>
      <vt:lpstr>راهکار سرانگشتی وستگارد برای انتخاب AQCS بسته به کیفیت اجرا</vt:lpstr>
      <vt:lpstr>راهکار سرانگشتی وستگارد برای انتخاب AQCS بسته به کیفیت اجرا</vt:lpstr>
      <vt:lpstr>PowerPoint Presentation</vt:lpstr>
      <vt:lpstr>PowerPoint Presentation</vt:lpstr>
      <vt:lpstr>PowerPoint Presentation</vt:lpstr>
      <vt:lpstr>PowerPoint Presentation</vt:lpstr>
      <vt:lpstr>   </vt:lpstr>
      <vt:lpstr>   </vt:lpstr>
      <vt:lpstr>PowerPoint Presentation</vt:lpstr>
      <vt:lpstr>PowerPoint Presentation</vt:lpstr>
      <vt:lpstr>PowerPoint Presentation</vt:lpstr>
      <vt:lpstr>سخن آخر:</vt:lpstr>
      <vt:lpstr>PowerPoint Presentation</vt:lpstr>
      <vt:lpstr>PowerPoint Presentation</vt:lpstr>
    </vt:vector>
  </TitlesOfParts>
  <Company>sazgar.com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QC in the Laboratory</dc:title>
  <dc:creator>Aria TM</dc:creator>
  <cp:lastModifiedBy>User</cp:lastModifiedBy>
  <cp:revision>979</cp:revision>
  <dcterms:created xsi:type="dcterms:W3CDTF">2011-10-26T20:37:45Z</dcterms:created>
  <dcterms:modified xsi:type="dcterms:W3CDTF">2013-09-08T06:34:34Z</dcterms:modified>
</cp:coreProperties>
</file>